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2" r:id="rId6"/>
    <p:sldId id="296" r:id="rId7"/>
    <p:sldId id="263" r:id="rId8"/>
    <p:sldId id="265" r:id="rId9"/>
    <p:sldId id="261" r:id="rId10"/>
    <p:sldId id="291" r:id="rId11"/>
    <p:sldId id="269" r:id="rId12"/>
    <p:sldId id="293" r:id="rId13"/>
    <p:sldId id="267" r:id="rId14"/>
    <p:sldId id="292" r:id="rId15"/>
    <p:sldId id="268" r:id="rId16"/>
    <p:sldId id="266" r:id="rId17"/>
    <p:sldId id="260" r:id="rId18"/>
    <p:sldId id="295" r:id="rId19"/>
    <p:sldId id="270" r:id="rId20"/>
    <p:sldId id="27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63" autoAdjust="0"/>
    <p:restoredTop sz="94660"/>
  </p:normalViewPr>
  <p:slideViewPr>
    <p:cSldViewPr>
      <p:cViewPr varScale="1">
        <p:scale>
          <a:sx n="83" d="100"/>
          <a:sy n="83" d="100"/>
        </p:scale>
        <p:origin x="1013"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5/12/2022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63A9A7CB-BEE6-4F99-898E-913F06E8E125}" type="datetime1">
              <a:rPr lang="en-US" smtClean="0"/>
              <a:pPr/>
              <a:t>5/12/2022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5/12/2022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5/12/2022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5/12/2022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5/12/2022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BEE1B38-C5EB-4D66-9137-0AFE9CDEDE8F}" type="datetime1">
              <a:rPr lang="en-US" smtClean="0"/>
              <a:pPr/>
              <a:t>5/12/2022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8" name="Date Placeholder 7"/>
          <p:cNvSpPr>
            <a:spLocks noGrp="1"/>
          </p:cNvSpPr>
          <p:nvPr>
            <p:ph type="dt" sz="half" idx="10"/>
          </p:nvPr>
        </p:nvSpPr>
        <p:spPr/>
        <p:txBody>
          <a:bodyPr/>
          <a:lstStyle/>
          <a:p>
            <a:fld id="{327B613C-1AD7-49D3-885D-F654C5CDBAA6}" type="datetime1">
              <a:rPr lang="en-US" smtClean="0"/>
              <a:pPr/>
              <a:t>5/12/2022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5/12/2022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8089" y="1772816"/>
            <a:ext cx="7543800" cy="2593975"/>
          </a:xfrm>
        </p:spPr>
        <p:txBody>
          <a:bodyPr/>
          <a:lstStyle/>
          <a:p>
            <a:pPr algn="ctr"/>
            <a:br>
              <a:rPr lang="it-IT" sz="3200" b="1" dirty="0"/>
            </a:br>
            <a:r>
              <a:rPr lang="it-IT" sz="3200" b="1" dirty="0">
                <a:solidFill>
                  <a:srgbClr val="002060"/>
                </a:solidFill>
                <a:latin typeface="Arial" panose="020B0604020202020204" pitchFamily="34" charset="0"/>
                <a:cs typeface="Arial" panose="020B0604020202020204" pitchFamily="34" charset="0"/>
              </a:rPr>
              <a:t>I recenti orientamenti in tema di patto di famiglia e trasferimenti gratuiti di aziende e partecipazioni sociali a favore dei discendenti e del coniuge</a:t>
            </a:r>
            <a:br>
              <a:rPr lang="it-IT" sz="3200" b="1" dirty="0">
                <a:solidFill>
                  <a:srgbClr val="002060"/>
                </a:solidFill>
                <a:latin typeface="Arial" panose="020B0604020202020204" pitchFamily="34" charset="0"/>
                <a:cs typeface="Arial" panose="020B0604020202020204" pitchFamily="34" charset="0"/>
              </a:rPr>
            </a:br>
            <a:br>
              <a:rPr lang="it-IT" sz="3600" b="1" dirty="0">
                <a:solidFill>
                  <a:srgbClr val="002060"/>
                </a:solidFill>
                <a:latin typeface="Arial" panose="020B0604020202020204" pitchFamily="34" charset="0"/>
                <a:cs typeface="Arial" panose="020B0604020202020204" pitchFamily="34" charset="0"/>
              </a:rPr>
            </a:br>
            <a:r>
              <a:rPr lang="it-IT" sz="2400" b="1" dirty="0">
                <a:solidFill>
                  <a:srgbClr val="FF0000"/>
                </a:solidFill>
                <a:latin typeface="Arial" panose="020B0604020202020204" pitchFamily="34" charset="0"/>
                <a:cs typeface="Arial" panose="020B0604020202020204" pitchFamily="34" charset="0"/>
              </a:rPr>
              <a:t>Bologna</a:t>
            </a:r>
            <a:br>
              <a:rPr lang="it-IT" sz="2400" dirty="0">
                <a:solidFill>
                  <a:srgbClr val="FF0000"/>
                </a:solidFill>
                <a:latin typeface="Arial" panose="020B0604020202020204" pitchFamily="34" charset="0"/>
                <a:cs typeface="Arial" panose="020B0604020202020204" pitchFamily="34" charset="0"/>
              </a:rPr>
            </a:br>
            <a:r>
              <a:rPr lang="it-IT" sz="2400" b="1" dirty="0">
                <a:solidFill>
                  <a:srgbClr val="FF0000"/>
                </a:solidFill>
                <a:latin typeface="Arial" panose="020B0604020202020204" pitchFamily="34" charset="0"/>
                <a:cs typeface="Arial" panose="020B0604020202020204" pitchFamily="34" charset="0"/>
              </a:rPr>
              <a:t>13 maggio 2022</a:t>
            </a:r>
            <a:br>
              <a:rPr lang="it-IT" sz="2400" dirty="0">
                <a:solidFill>
                  <a:srgbClr val="FF0000"/>
                </a:solidFill>
                <a:latin typeface="Arial" panose="020B0604020202020204" pitchFamily="34" charset="0"/>
                <a:cs typeface="Arial" panose="020B0604020202020204" pitchFamily="34" charset="0"/>
              </a:rPr>
            </a:br>
            <a:r>
              <a:rPr lang="it-IT" sz="2400" b="1" dirty="0">
                <a:solidFill>
                  <a:srgbClr val="FF0000"/>
                </a:solidFill>
                <a:latin typeface="Arial" panose="020B0604020202020204" pitchFamily="34" charset="0"/>
                <a:cs typeface="Arial" panose="020B0604020202020204" pitchFamily="34" charset="0"/>
              </a:rPr>
              <a:t>Giovanni Aricò</a:t>
            </a:r>
            <a:endParaRPr lang="it-IT" sz="2400" dirty="0">
              <a:solidFill>
                <a:srgbClr val="FF0000"/>
              </a:solidFill>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115616" y="5229200"/>
            <a:ext cx="6461760" cy="1066800"/>
          </a:xfrm>
        </p:spPr>
        <p:txBody>
          <a:bodyPr>
            <a:normAutofit/>
          </a:bodyPr>
          <a:lstStyle/>
          <a:p>
            <a:pPr algn="ctr"/>
            <a:r>
              <a:rPr lang="it-IT" sz="3600" b="1" dirty="0">
                <a:solidFill>
                  <a:srgbClr val="002060"/>
                </a:solidFill>
                <a:latin typeface="Arial" panose="020B0604020202020204" pitchFamily="34" charset="0"/>
                <a:cs typeface="Arial" panose="020B0604020202020204" pitchFamily="34" charset="0"/>
              </a:rPr>
              <a:t>Aspetti fiscali</a:t>
            </a:r>
          </a:p>
        </p:txBody>
      </p:sp>
      <p:sp>
        <p:nvSpPr>
          <p:cNvPr id="4" name="Segnaposto numero diapositiva 3"/>
          <p:cNvSpPr>
            <a:spLocks noGrp="1"/>
          </p:cNvSpPr>
          <p:nvPr>
            <p:ph type="sldNum" sz="quarter" idx="12"/>
          </p:nvPr>
        </p:nvSpPr>
        <p:spPr>
          <a:xfrm>
            <a:off x="8531788" y="5648960"/>
            <a:ext cx="548640" cy="396240"/>
          </a:xfrm>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val="3497442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532440" cy="6858000"/>
          </a:xfrm>
        </p:spPr>
        <p:txBody>
          <a:bodyPr>
            <a:noAutofit/>
          </a:bodyPr>
          <a:lstStyle/>
          <a:p>
            <a:pPr marL="114300" indent="0">
              <a:buNone/>
            </a:pPr>
            <a:endParaRPr lang="it-IT" sz="1600" b="1" dirty="0"/>
          </a:p>
          <a:p>
            <a:pPr marL="114300" indent="0">
              <a:buNone/>
            </a:pPr>
            <a:r>
              <a:rPr lang="it-IT" sz="2400" b="1" dirty="0">
                <a:solidFill>
                  <a:srgbClr val="FF0000"/>
                </a:solidFill>
              </a:rPr>
              <a:t>CTR LAZIO sentenza 186 del 22 gennaio 2019</a:t>
            </a:r>
          </a:p>
          <a:p>
            <a:pPr marL="114300" indent="0">
              <a:buNone/>
            </a:pPr>
            <a:endParaRPr lang="it-IT" sz="2000" dirty="0"/>
          </a:p>
          <a:p>
            <a:pPr marL="114300" indent="0">
              <a:buNone/>
            </a:pPr>
            <a:r>
              <a:rPr lang="it-IT" sz="2000" dirty="0"/>
              <a:t>Caso: donazione, dal padre ai due figli pro indiviso, della nuda proprietà della quota rappresentativa dell’intero capitale sociale di una </a:t>
            </a:r>
            <a:r>
              <a:rPr lang="it-IT" sz="2000" dirty="0" err="1"/>
              <a:t>Srl</a:t>
            </a:r>
            <a:r>
              <a:rPr lang="it-IT" sz="2000" dirty="0"/>
              <a:t> con riserva di usufrutto (per sé e, dopo di sé, a favore della moglie) consistente nel diritto di percezione del dividendo e nel diritto di voto esprimibile con riguardo alla deliberazione di distribuzione dell’utile di esercizio; ogni altro diritto di voto attribuito alla comunione dei figli nudi proprietari</a:t>
            </a:r>
          </a:p>
          <a:p>
            <a:pPr marL="114300" indent="0">
              <a:buNone/>
            </a:pPr>
            <a:r>
              <a:rPr lang="it-IT" sz="2000" dirty="0"/>
              <a:t> Secondo la </a:t>
            </a:r>
            <a:r>
              <a:rPr lang="it-IT" sz="2000" dirty="0" err="1"/>
              <a:t>Ctr</a:t>
            </a:r>
            <a:r>
              <a:rPr lang="it-IT" sz="2000" dirty="0"/>
              <a:t> Lazio nel caso osservato è da ravvisare «assolutamente la fattispecie di controllo stabilito dall’articolo 2359 comma 1, n. 1» del Codice civile in quanto viene permesso «ai soci nudi proprietari di esprimere la totalità dei voti in assemblea ordinaria e straordinaria su ogni materia, con una sola limitata eccezione (ripartizione degli utili). È infatti di tutta evidenza che i poteri conferiti attribuiscono in maniera piena e determinante la facoltà di gestire, dirigere e controllare» la società le cui quote sono state oggetto di donazione. All’usufruttario residua infatti solo una limitata «sfera di influenza» relativa «esclusivamente alle delibere inerenti la ripartizione dell’utile, senza avere facoltà di esprimersi neanche sul bilancio di esercizio da cui detto utile trae origine</a:t>
            </a:r>
            <a:endParaRPr lang="it-IT" sz="2000" dirty="0">
              <a:solidFill>
                <a:schemeClr val="accent2">
                  <a:lumMod val="50000"/>
                </a:schemeClr>
              </a:solidFill>
            </a:endParaRP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10</a:t>
            </a:fld>
            <a:endParaRPr lang="en-US"/>
          </a:p>
        </p:txBody>
      </p:sp>
    </p:spTree>
    <p:extLst>
      <p:ext uri="{BB962C8B-B14F-4D97-AF65-F5344CB8AC3E}">
        <p14:creationId xmlns:p14="http://schemas.microsoft.com/office/powerpoint/2010/main" val="1725728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0"/>
            <a:ext cx="8352928" cy="6741368"/>
          </a:xfrm>
        </p:spPr>
        <p:txBody>
          <a:bodyPr>
            <a:noAutofit/>
          </a:bodyPr>
          <a:lstStyle/>
          <a:p>
            <a:pPr marL="114300" lvl="0" indent="0" algn="just">
              <a:buNone/>
            </a:pPr>
            <a:r>
              <a:rPr lang="it-IT" sz="2000" dirty="0">
                <a:solidFill>
                  <a:schemeClr val="accent2">
                    <a:lumMod val="50000"/>
                  </a:schemeClr>
                </a:solidFill>
              </a:rPr>
              <a:t>Qualche nota sul «</a:t>
            </a:r>
            <a:r>
              <a:rPr lang="it-IT" sz="2000" b="1" u="sng" dirty="0">
                <a:solidFill>
                  <a:srgbClr val="FF0000"/>
                </a:solidFill>
              </a:rPr>
              <a:t>rappresentate comune»</a:t>
            </a:r>
            <a:r>
              <a:rPr lang="it-IT" sz="2000" dirty="0">
                <a:solidFill>
                  <a:schemeClr val="accent2">
                    <a:lumMod val="50000"/>
                  </a:schemeClr>
                </a:solidFill>
              </a:rPr>
              <a:t>:</a:t>
            </a:r>
          </a:p>
          <a:p>
            <a:pPr algn="just"/>
            <a:r>
              <a:rPr lang="it-IT" sz="2000" dirty="0">
                <a:solidFill>
                  <a:schemeClr val="accent2">
                    <a:lumMod val="50000"/>
                  </a:schemeClr>
                </a:solidFill>
              </a:rPr>
              <a:t>la nomina, secondo la giurisprudenza (</a:t>
            </a:r>
            <a:r>
              <a:rPr lang="it-IT" sz="2000" dirty="0" err="1">
                <a:solidFill>
                  <a:schemeClr val="accent2">
                    <a:lumMod val="50000"/>
                  </a:schemeClr>
                </a:solidFill>
              </a:rPr>
              <a:t>Trib</a:t>
            </a:r>
            <a:r>
              <a:rPr lang="it-IT" sz="2000" dirty="0">
                <a:solidFill>
                  <a:schemeClr val="accent2">
                    <a:lumMod val="50000"/>
                  </a:schemeClr>
                </a:solidFill>
              </a:rPr>
              <a:t>. Milano 30 agosto 2006, in Giur. merito, 2007, 1377) è intesa a </a:t>
            </a:r>
            <a:r>
              <a:rPr lang="it-IT" sz="2000" b="1" dirty="0">
                <a:solidFill>
                  <a:schemeClr val="accent2">
                    <a:lumMod val="50000"/>
                  </a:schemeClr>
                </a:solidFill>
              </a:rPr>
              <a:t>regolare i rapporti endosocietari</a:t>
            </a:r>
            <a:r>
              <a:rPr lang="it-IT" sz="2000" dirty="0">
                <a:solidFill>
                  <a:schemeClr val="accent2">
                    <a:lumMod val="50000"/>
                  </a:schemeClr>
                </a:solidFill>
              </a:rPr>
              <a:t>; </a:t>
            </a:r>
            <a:r>
              <a:rPr lang="it-IT" sz="2000" b="1" dirty="0">
                <a:solidFill>
                  <a:schemeClr val="accent2">
                    <a:lumMod val="50000"/>
                  </a:schemeClr>
                </a:solidFill>
              </a:rPr>
              <a:t>la circostanza che due o più comproprietari siano anche soci, </a:t>
            </a:r>
            <a:r>
              <a:rPr lang="it-IT" sz="2000" dirty="0">
                <a:solidFill>
                  <a:schemeClr val="accent2">
                    <a:lumMod val="50000"/>
                  </a:schemeClr>
                </a:solidFill>
              </a:rPr>
              <a:t>in titolarità individuale, delle restanti partecipazioni sociali,</a:t>
            </a:r>
            <a:r>
              <a:rPr lang="it-IT" sz="2000" b="1" dirty="0">
                <a:solidFill>
                  <a:schemeClr val="accent2">
                    <a:lumMod val="50000"/>
                  </a:schemeClr>
                </a:solidFill>
              </a:rPr>
              <a:t> non esclude che la partecipazione oggetto di comproprietà costituisca un autonomo centro di imputazione distinto</a:t>
            </a:r>
            <a:r>
              <a:rPr lang="it-IT" sz="2000" dirty="0">
                <a:solidFill>
                  <a:schemeClr val="accent2">
                    <a:lumMod val="50000"/>
                  </a:schemeClr>
                </a:solidFill>
              </a:rPr>
              <a:t>;</a:t>
            </a:r>
          </a:p>
          <a:p>
            <a:pPr algn="just"/>
            <a:r>
              <a:rPr lang="it-IT" sz="2000" b="1" dirty="0">
                <a:solidFill>
                  <a:schemeClr val="accent2">
                    <a:lumMod val="50000"/>
                  </a:schemeClr>
                </a:solidFill>
              </a:rPr>
              <a:t>i diritti sociali </a:t>
            </a:r>
            <a:r>
              <a:rPr lang="it-IT" sz="2000" dirty="0">
                <a:solidFill>
                  <a:schemeClr val="accent2">
                    <a:lumMod val="50000"/>
                  </a:schemeClr>
                </a:solidFill>
              </a:rPr>
              <a:t>non </a:t>
            </a:r>
            <a:r>
              <a:rPr lang="it-IT" sz="2000" b="1" dirty="0">
                <a:solidFill>
                  <a:schemeClr val="accent2">
                    <a:lumMod val="50000"/>
                  </a:schemeClr>
                </a:solidFill>
              </a:rPr>
              <a:t>spettano</a:t>
            </a:r>
            <a:r>
              <a:rPr lang="it-IT" sz="2000" dirty="0">
                <a:solidFill>
                  <a:schemeClr val="accent2">
                    <a:lumMod val="50000"/>
                  </a:schemeClr>
                </a:solidFill>
              </a:rPr>
              <a:t> </a:t>
            </a:r>
            <a:r>
              <a:rPr lang="it-IT" sz="2000" dirty="0" err="1">
                <a:solidFill>
                  <a:schemeClr val="accent2">
                    <a:lumMod val="50000"/>
                  </a:schemeClr>
                </a:solidFill>
              </a:rPr>
              <a:t>uti</a:t>
            </a:r>
            <a:r>
              <a:rPr lang="it-IT" sz="2000" dirty="0">
                <a:solidFill>
                  <a:schemeClr val="accent2">
                    <a:lumMod val="50000"/>
                  </a:schemeClr>
                </a:solidFill>
              </a:rPr>
              <a:t> </a:t>
            </a:r>
            <a:r>
              <a:rPr lang="it-IT" sz="2000" dirty="0" err="1">
                <a:solidFill>
                  <a:schemeClr val="accent2">
                    <a:lumMod val="50000"/>
                  </a:schemeClr>
                </a:solidFill>
              </a:rPr>
              <a:t>singuli</a:t>
            </a:r>
            <a:r>
              <a:rPr lang="it-IT" sz="2000" dirty="0">
                <a:solidFill>
                  <a:schemeClr val="accent2">
                    <a:lumMod val="50000"/>
                  </a:schemeClr>
                </a:solidFill>
              </a:rPr>
              <a:t> ai comproprietari, disgiuntamente tra loro, bensì congiuntamente </a:t>
            </a:r>
            <a:r>
              <a:rPr lang="it-IT" sz="2000" b="1" dirty="0">
                <a:solidFill>
                  <a:schemeClr val="accent2">
                    <a:lumMod val="50000"/>
                  </a:schemeClr>
                </a:solidFill>
              </a:rPr>
              <a:t>al “gruppo”</a:t>
            </a:r>
            <a:r>
              <a:rPr lang="it-IT" sz="2000" dirty="0">
                <a:solidFill>
                  <a:schemeClr val="accent2">
                    <a:lumMod val="50000"/>
                  </a:schemeClr>
                </a:solidFill>
              </a:rPr>
              <a:t>, che li può esercitare esclusivamente attraverso un rappresentante comune, con </a:t>
            </a:r>
            <a:r>
              <a:rPr lang="it-IT" sz="2000" b="1" dirty="0">
                <a:solidFill>
                  <a:schemeClr val="accent2">
                    <a:lumMod val="50000"/>
                  </a:schemeClr>
                </a:solidFill>
              </a:rPr>
              <a:t>ammissibilità del voto </a:t>
            </a:r>
            <a:r>
              <a:rPr lang="it-IT" sz="2000" dirty="0">
                <a:solidFill>
                  <a:schemeClr val="accent2">
                    <a:lumMod val="50000"/>
                  </a:schemeClr>
                </a:solidFill>
              </a:rPr>
              <a:t>divergente; (Cfr. </a:t>
            </a:r>
            <a:r>
              <a:rPr lang="it-IT" sz="2000" dirty="0"/>
              <a:t>Cassazione, sentenza 17 marzo 2021, n. 7429, sez. V)</a:t>
            </a:r>
            <a:endParaRPr lang="it-IT" sz="2000" dirty="0">
              <a:solidFill>
                <a:schemeClr val="accent2">
                  <a:lumMod val="50000"/>
                </a:schemeClr>
              </a:solidFill>
            </a:endParaRPr>
          </a:p>
          <a:p>
            <a:pPr algn="just"/>
            <a:r>
              <a:rPr lang="it-IT" sz="2000" dirty="0">
                <a:solidFill>
                  <a:schemeClr val="accent2">
                    <a:lumMod val="50000"/>
                  </a:schemeClr>
                </a:solidFill>
              </a:rPr>
              <a:t>il rappresentante comune tanto nel caso in cui sia </a:t>
            </a:r>
            <a:r>
              <a:rPr lang="it-IT" sz="2000" b="1" dirty="0">
                <a:solidFill>
                  <a:schemeClr val="accent2">
                    <a:lumMod val="50000"/>
                  </a:schemeClr>
                </a:solidFill>
              </a:rPr>
              <a:t>uno dei comproprietari</a:t>
            </a:r>
            <a:r>
              <a:rPr lang="it-IT" sz="2000" dirty="0">
                <a:solidFill>
                  <a:schemeClr val="accent2">
                    <a:lumMod val="50000"/>
                  </a:schemeClr>
                </a:solidFill>
              </a:rPr>
              <a:t>, quanto nel caso in cui sia </a:t>
            </a:r>
            <a:r>
              <a:rPr lang="it-IT" sz="2000" b="1" dirty="0">
                <a:solidFill>
                  <a:schemeClr val="accent2">
                    <a:lumMod val="50000"/>
                  </a:schemeClr>
                </a:solidFill>
              </a:rPr>
              <a:t>un terzo</a:t>
            </a:r>
            <a:r>
              <a:rPr lang="it-IT" sz="2000" dirty="0">
                <a:solidFill>
                  <a:schemeClr val="accent2">
                    <a:lumMod val="50000"/>
                  </a:schemeClr>
                </a:solidFill>
              </a:rPr>
              <a:t>, o il donante - agisce sempre in nome dei compartecipi. Per l’applicabilità dell’art. 3 comma 4-ter d.lgs. n. 346/1990, se rappresentante comune è il </a:t>
            </a:r>
            <a:r>
              <a:rPr lang="it-IT" sz="2000" b="1" dirty="0">
                <a:solidFill>
                  <a:schemeClr val="accent2">
                    <a:lumMod val="50000"/>
                  </a:schemeClr>
                </a:solidFill>
              </a:rPr>
              <a:t>terzo disponente</a:t>
            </a:r>
            <a:r>
              <a:rPr lang="it-IT" sz="2000" dirty="0">
                <a:solidFill>
                  <a:schemeClr val="accent2">
                    <a:lumMod val="50000"/>
                  </a:schemeClr>
                </a:solidFill>
              </a:rPr>
              <a:t> egli esercita i diritti sociali ma</a:t>
            </a:r>
            <a:r>
              <a:rPr lang="it-IT" sz="2000" b="1" dirty="0">
                <a:solidFill>
                  <a:schemeClr val="accent2">
                    <a:lumMod val="50000"/>
                  </a:schemeClr>
                </a:solidFill>
              </a:rPr>
              <a:t> senza assumere la veste di amministratore </a:t>
            </a:r>
            <a:r>
              <a:rPr lang="it-IT" sz="2000" dirty="0">
                <a:solidFill>
                  <a:schemeClr val="accent2">
                    <a:lumMod val="50000"/>
                  </a:schemeClr>
                </a:solidFill>
              </a:rPr>
              <a:t>con poteri decisori propri; pertanto, dovrebbe essere irrilevante se sia nominato rappresentante comune uno dei comproprietari o un altro soggetto terzo (quale eventualmente il donante stesso) ( Cfr. Quesito di Impresa n. 214-2016/I e Tributario n. 178-2016/T. 15 luglio 2016)</a:t>
            </a: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11</a:t>
            </a:fld>
            <a:endParaRPr lang="en-US"/>
          </a:p>
        </p:txBody>
      </p:sp>
    </p:spTree>
    <p:extLst>
      <p:ext uri="{BB962C8B-B14F-4D97-AF65-F5344CB8AC3E}">
        <p14:creationId xmlns:p14="http://schemas.microsoft.com/office/powerpoint/2010/main" val="913443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532440" cy="6858000"/>
          </a:xfrm>
        </p:spPr>
        <p:txBody>
          <a:bodyPr>
            <a:noAutofit/>
          </a:bodyPr>
          <a:lstStyle/>
          <a:p>
            <a:pPr marL="114300" indent="0">
              <a:buNone/>
            </a:pPr>
            <a:endParaRPr lang="it-IT" sz="1600" b="1" dirty="0"/>
          </a:p>
          <a:p>
            <a:pPr marL="114300" indent="0">
              <a:buNone/>
            </a:pPr>
            <a:r>
              <a:rPr lang="it-IT" sz="2400" b="1" dirty="0">
                <a:solidFill>
                  <a:srgbClr val="FF0000"/>
                </a:solidFill>
              </a:rPr>
              <a:t>   Risposta ad interpello n.ro 552 del 25 agosto 2021</a:t>
            </a:r>
          </a:p>
          <a:p>
            <a:r>
              <a:rPr lang="it-IT" sz="2000" b="1" dirty="0"/>
              <a:t>Caso</a:t>
            </a:r>
            <a:r>
              <a:rPr lang="it-IT" sz="2000" dirty="0"/>
              <a:t>: c</a:t>
            </a:r>
            <a:r>
              <a:rPr lang="it-IT" dirty="0"/>
              <a:t>onferimento in una “holding” di nuova costituzione delle partecipazioni detenute in una società operativa e passaggio generazionale, mediante il trasferimento delle partecipazioni nella holding ai figli attraverso un patto di famiglia, in applicazione dell’articolo 3, comma 4-ter, del decreto legislativo 31 ottobre 1990, n. 346.</a:t>
            </a:r>
          </a:p>
          <a:p>
            <a:r>
              <a:rPr lang="it-IT" b="1" dirty="0"/>
              <a:t>Tesi</a:t>
            </a:r>
            <a:r>
              <a:rPr lang="it-IT" dirty="0"/>
              <a:t>: la condizione per l'applicabilità della norma agevolativa in caso di donazione e/o devoluzione successoria di partecipazioni societarie è che </a:t>
            </a:r>
            <a:r>
              <a:rPr lang="it-IT" u="sng" dirty="0"/>
              <a:t>la società, la cui partecipazione viene trasferita, sia titolare di un'azienda</a:t>
            </a:r>
            <a:r>
              <a:rPr lang="it-IT" dirty="0"/>
              <a:t> (non solo ma di un’"azienda familiare"), che cioè la società eserciti una impresa.</a:t>
            </a:r>
          </a:p>
          <a:p>
            <a:r>
              <a:rPr lang="it-IT" b="1" dirty="0"/>
              <a:t>Critica</a:t>
            </a:r>
            <a:r>
              <a:rPr lang="it-IT" dirty="0"/>
              <a:t>: si opera un’indebita confusione tra i requisiti previsti per il controllo indiretto ai sensi dell’Art. 177 comma 2 bis TUIR e quelli di cui all’art. 3 comma 4 ter del </a:t>
            </a:r>
            <a:r>
              <a:rPr lang="it-IT" dirty="0" err="1"/>
              <a:t>Tus</a:t>
            </a:r>
            <a:r>
              <a:rPr lang="it-IT" dirty="0"/>
              <a:t>.  Non è richiesto dalla norma da ultimo citata che le partecipazioni oggetto del trasferimento siano rappresentative del capitale di una società che a sua volta 'controlli' (in modo diretto o indiretto) un’"azienda familiare"</a:t>
            </a:r>
            <a:endParaRPr lang="it-IT" sz="2000"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12</a:t>
            </a:fld>
            <a:endParaRPr lang="en-US"/>
          </a:p>
        </p:txBody>
      </p:sp>
    </p:spTree>
    <p:extLst>
      <p:ext uri="{BB962C8B-B14F-4D97-AF65-F5344CB8AC3E}">
        <p14:creationId xmlns:p14="http://schemas.microsoft.com/office/powerpoint/2010/main" val="405720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156" y="18756"/>
            <a:ext cx="8427276" cy="6839243"/>
          </a:xfrm>
        </p:spPr>
        <p:txBody>
          <a:bodyPr>
            <a:normAutofit fontScale="70000" lnSpcReduction="20000"/>
          </a:bodyPr>
          <a:lstStyle/>
          <a:p>
            <a:pPr marL="228600" lvl="0">
              <a:buNone/>
            </a:pPr>
            <a:r>
              <a:rPr lang="it-IT" sz="3200" b="1" dirty="0">
                <a:solidFill>
                  <a:srgbClr val="FF0000"/>
                </a:solidFill>
              </a:rPr>
              <a:t>    </a:t>
            </a:r>
            <a:r>
              <a:rPr lang="it-IT" sz="3200" b="1" u="sng" dirty="0">
                <a:solidFill>
                  <a:srgbClr val="FF0000"/>
                </a:solidFill>
              </a:rPr>
              <a:t>LE ATTRIBUZIONI AI LEGITTIMARI NON ASSEGNATARI - 1</a:t>
            </a:r>
            <a:endParaRPr lang="it-IT" sz="3200" u="sng" dirty="0">
              <a:solidFill>
                <a:srgbClr val="FF0000"/>
              </a:solidFill>
            </a:endParaRPr>
          </a:p>
          <a:p>
            <a:pPr marL="0" indent="0">
              <a:buNone/>
            </a:pPr>
            <a:r>
              <a:rPr lang="it-IT" b="1" dirty="0">
                <a:solidFill>
                  <a:schemeClr val="accent2">
                    <a:lumMod val="50000"/>
                  </a:schemeClr>
                </a:solidFill>
              </a:rPr>
              <a:t> </a:t>
            </a:r>
            <a:endParaRPr lang="it-IT" dirty="0">
              <a:solidFill>
                <a:schemeClr val="accent2">
                  <a:lumMod val="50000"/>
                </a:schemeClr>
              </a:solidFill>
            </a:endParaRPr>
          </a:p>
          <a:p>
            <a:pPr marL="228600" algn="just"/>
            <a:r>
              <a:rPr lang="it-IT" b="1" dirty="0">
                <a:solidFill>
                  <a:schemeClr val="accent2">
                    <a:lumMod val="50000"/>
                  </a:schemeClr>
                </a:solidFill>
              </a:rPr>
              <a:t>La </a:t>
            </a:r>
            <a:r>
              <a:rPr lang="it-IT" b="1" dirty="0" err="1">
                <a:solidFill>
                  <a:schemeClr val="accent2">
                    <a:lumMod val="50000"/>
                  </a:schemeClr>
                </a:solidFill>
              </a:rPr>
              <a:t>Cass</a:t>
            </a:r>
            <a:r>
              <a:rPr lang="it-IT" b="1" dirty="0">
                <a:solidFill>
                  <a:schemeClr val="accent2">
                    <a:lumMod val="50000"/>
                  </a:schemeClr>
                </a:solidFill>
              </a:rPr>
              <a:t>. n. 32823 del 19 dicembre 2018</a:t>
            </a:r>
            <a:r>
              <a:rPr lang="it-IT" dirty="0">
                <a:solidFill>
                  <a:schemeClr val="accent2">
                    <a:lumMod val="50000"/>
                  </a:schemeClr>
                </a:solidFill>
              </a:rPr>
              <a:t> ha affermato che «</a:t>
            </a:r>
            <a:r>
              <a:rPr lang="it-IT" b="1" dirty="0">
                <a:solidFill>
                  <a:schemeClr val="accent2">
                    <a:lumMod val="50000"/>
                  </a:schemeClr>
                </a:solidFill>
              </a:rPr>
              <a:t>il patto di famiglia è assoggettato all'imposta sulle donazioni</a:t>
            </a:r>
            <a:r>
              <a:rPr lang="it-IT" dirty="0">
                <a:solidFill>
                  <a:schemeClr val="accent2">
                    <a:lumMod val="50000"/>
                  </a:schemeClr>
                </a:solidFill>
              </a:rPr>
              <a:t> </a:t>
            </a:r>
            <a:r>
              <a:rPr lang="it-IT" b="1" dirty="0">
                <a:solidFill>
                  <a:schemeClr val="accent2">
                    <a:lumMod val="50000"/>
                  </a:schemeClr>
                </a:solidFill>
              </a:rPr>
              <a:t>per quanto concerne</a:t>
            </a:r>
            <a:r>
              <a:rPr lang="it-IT" dirty="0">
                <a:solidFill>
                  <a:schemeClr val="accent2">
                    <a:lumMod val="50000"/>
                  </a:schemeClr>
                </a:solidFill>
              </a:rPr>
              <a:t> sia il trasferimento dell'azienda o della partecipazione dal disponente al discendente (fatto salvo il ricorso delle condizioni di esenzione di cui al </a:t>
            </a:r>
            <a:r>
              <a:rPr lang="it-IT" dirty="0" err="1">
                <a:solidFill>
                  <a:schemeClr val="accent2">
                    <a:lumMod val="50000"/>
                  </a:schemeClr>
                </a:solidFill>
              </a:rPr>
              <a:t>D.Lgs.</a:t>
            </a:r>
            <a:r>
              <a:rPr lang="it-IT" dirty="0">
                <a:solidFill>
                  <a:schemeClr val="accent2">
                    <a:lumMod val="50000"/>
                  </a:schemeClr>
                </a:solidFill>
              </a:rPr>
              <a:t> n. 346 del 1990, art. 3, comma 4 ter), sia</a:t>
            </a:r>
            <a:r>
              <a:rPr lang="it-IT" b="1" dirty="0">
                <a:solidFill>
                  <a:schemeClr val="accent2">
                    <a:lumMod val="50000"/>
                  </a:schemeClr>
                </a:solidFill>
              </a:rPr>
              <a:t> la corresponsione di somma compensativa della quota di legittima dall'assegnatario</a:t>
            </a:r>
            <a:r>
              <a:rPr lang="it-IT" dirty="0">
                <a:solidFill>
                  <a:schemeClr val="accent2">
                    <a:lumMod val="50000"/>
                  </a:schemeClr>
                </a:solidFill>
              </a:rPr>
              <a:t> dell'azienda o della partecipazione </a:t>
            </a:r>
            <a:r>
              <a:rPr lang="it-IT" b="1" dirty="0">
                <a:solidFill>
                  <a:schemeClr val="accent2">
                    <a:lumMod val="50000"/>
                  </a:schemeClr>
                </a:solidFill>
              </a:rPr>
              <a:t>ai legittimari non assegnatari</a:t>
            </a:r>
            <a:r>
              <a:rPr lang="it-IT" dirty="0">
                <a:solidFill>
                  <a:schemeClr val="accent2">
                    <a:lumMod val="50000"/>
                  </a:schemeClr>
                </a:solidFill>
              </a:rPr>
              <a:t>; quest'ultima corresponsione è assoggettata ad imposta </a:t>
            </a:r>
            <a:r>
              <a:rPr lang="it-IT" b="1" dirty="0">
                <a:solidFill>
                  <a:schemeClr val="accent2">
                    <a:lumMod val="50000"/>
                  </a:schemeClr>
                </a:solidFill>
              </a:rPr>
              <a:t>in base all'aliquota ed alla franchigia relative</a:t>
            </a:r>
            <a:r>
              <a:rPr lang="it-IT" dirty="0">
                <a:solidFill>
                  <a:schemeClr val="accent2">
                    <a:lumMod val="50000"/>
                  </a:schemeClr>
                </a:solidFill>
              </a:rPr>
              <a:t> non </a:t>
            </a:r>
            <a:r>
              <a:rPr lang="it-IT" b="1" dirty="0">
                <a:solidFill>
                  <a:schemeClr val="accent2">
                    <a:lumMod val="50000"/>
                  </a:schemeClr>
                </a:solidFill>
              </a:rPr>
              <a:t>al rapporto</a:t>
            </a:r>
            <a:r>
              <a:rPr lang="it-IT" dirty="0">
                <a:solidFill>
                  <a:schemeClr val="accent2">
                    <a:lumMod val="50000"/>
                  </a:schemeClr>
                </a:solidFill>
              </a:rPr>
              <a:t> tra disponente ed assegnatario, e nemmeno a quello tra disponente e legittimario, bensì a quello </a:t>
            </a:r>
            <a:r>
              <a:rPr lang="it-IT" b="1" dirty="0">
                <a:solidFill>
                  <a:schemeClr val="accent2">
                    <a:lumMod val="50000"/>
                  </a:schemeClr>
                </a:solidFill>
              </a:rPr>
              <a:t>tra assegnatario e legittimario</a:t>
            </a:r>
            <a:r>
              <a:rPr lang="it-IT" dirty="0">
                <a:solidFill>
                  <a:schemeClr val="accent2">
                    <a:lumMod val="50000"/>
                  </a:schemeClr>
                </a:solidFill>
              </a:rPr>
              <a:t>».</a:t>
            </a:r>
          </a:p>
          <a:p>
            <a:pPr marL="228600" lvl="0" algn="just"/>
            <a:r>
              <a:rPr lang="it-IT" dirty="0">
                <a:solidFill>
                  <a:schemeClr val="accent2">
                    <a:lumMod val="50000"/>
                  </a:schemeClr>
                </a:solidFill>
              </a:rPr>
              <a:t>L’interpretazione è conforme a quella che l’A.F. - circolari 3/E 2008 (par. 8.3.2) del e 18/E 2013 (par. 5.3.2): si è affermato che l’attribuzione di somme di denaro o di beni eventualmente posta in essere dall’assegnatario in favore degli altri partecipanti al contratto </a:t>
            </a:r>
            <a:r>
              <a:rPr lang="it-IT" b="1" dirty="0">
                <a:solidFill>
                  <a:schemeClr val="accent2">
                    <a:lumMod val="50000"/>
                  </a:schemeClr>
                </a:solidFill>
              </a:rPr>
              <a:t>rientra nell’ambito applicativo dell’imposta</a:t>
            </a:r>
            <a:r>
              <a:rPr lang="it-IT" dirty="0">
                <a:solidFill>
                  <a:schemeClr val="accent2">
                    <a:lumMod val="50000"/>
                  </a:schemeClr>
                </a:solidFill>
              </a:rPr>
              <a:t> sulle successioni e donazioni e </a:t>
            </a:r>
            <a:r>
              <a:rPr lang="it-IT" b="1" dirty="0">
                <a:solidFill>
                  <a:schemeClr val="accent2">
                    <a:lumMod val="50000"/>
                  </a:schemeClr>
                </a:solidFill>
              </a:rPr>
              <a:t>non può godere dell’esenzione di cui Art. 3, c. 4-ter, </a:t>
            </a:r>
            <a:r>
              <a:rPr lang="it-IT" b="1" dirty="0" err="1">
                <a:solidFill>
                  <a:schemeClr val="accent2">
                    <a:lumMod val="50000"/>
                  </a:schemeClr>
                </a:solidFill>
              </a:rPr>
              <a:t>D.Lgs.</a:t>
            </a:r>
            <a:r>
              <a:rPr lang="it-IT" b="1" dirty="0">
                <a:solidFill>
                  <a:schemeClr val="accent2">
                    <a:lumMod val="50000"/>
                  </a:schemeClr>
                </a:solidFill>
              </a:rPr>
              <a:t> 346/1990</a:t>
            </a:r>
            <a:r>
              <a:rPr lang="it-IT" dirty="0">
                <a:solidFill>
                  <a:schemeClr val="accent2">
                    <a:lumMod val="50000"/>
                  </a:schemeClr>
                </a:solidFill>
              </a:rPr>
              <a:t>». L’elemento di</a:t>
            </a:r>
            <a:r>
              <a:rPr lang="it-IT" dirty="0">
                <a:solidFill>
                  <a:schemeClr val="accent2">
                    <a:lumMod val="50000"/>
                  </a:schemeClr>
                </a:solidFill>
                <a:effectLst>
                  <a:outerShdw blurRad="38100" dist="38100" dir="2700000" algn="tl">
                    <a:srgbClr val="000000">
                      <a:alpha val="43137"/>
                    </a:srgbClr>
                  </a:outerShdw>
                </a:effectLst>
              </a:rPr>
              <a:t> </a:t>
            </a:r>
            <a:r>
              <a:rPr lang="it-IT" u="sng" dirty="0">
                <a:solidFill>
                  <a:schemeClr val="accent2">
                    <a:lumMod val="50000"/>
                  </a:schemeClr>
                </a:solidFill>
                <a:effectLst>
                  <a:outerShdw blurRad="38100" dist="38100" dir="2700000" algn="tl">
                    <a:srgbClr val="000000">
                      <a:alpha val="43137"/>
                    </a:srgbClr>
                  </a:outerShdw>
                </a:effectLst>
              </a:rPr>
              <a:t>novità</a:t>
            </a:r>
            <a:r>
              <a:rPr lang="it-IT" u="sng" dirty="0">
                <a:solidFill>
                  <a:schemeClr val="accent2">
                    <a:lumMod val="50000"/>
                  </a:schemeClr>
                </a:solidFill>
              </a:rPr>
              <a:t> della </a:t>
            </a:r>
            <a:r>
              <a:rPr lang="it-IT" u="sng" dirty="0" err="1">
                <a:solidFill>
                  <a:schemeClr val="accent2">
                    <a:lumMod val="50000"/>
                  </a:schemeClr>
                </a:solidFill>
              </a:rPr>
              <a:t>Cass</a:t>
            </a:r>
            <a:r>
              <a:rPr lang="it-IT" u="sng" dirty="0">
                <a:solidFill>
                  <a:schemeClr val="accent2">
                    <a:lumMod val="50000"/>
                  </a:schemeClr>
                </a:solidFill>
              </a:rPr>
              <a:t> </a:t>
            </a:r>
            <a:r>
              <a:rPr lang="it-IT" dirty="0">
                <a:solidFill>
                  <a:schemeClr val="accent2">
                    <a:lumMod val="50000"/>
                  </a:schemeClr>
                </a:solidFill>
              </a:rPr>
              <a:t>riguarda l tassazione </a:t>
            </a:r>
            <a:r>
              <a:rPr lang="it-IT" b="1" dirty="0">
                <a:solidFill>
                  <a:schemeClr val="accent2">
                    <a:lumMod val="50000"/>
                  </a:schemeClr>
                </a:solidFill>
              </a:rPr>
              <a:t>in base al rapporto di parentela tra beneficiario assegnatario e beneficiario non assegnatario. </a:t>
            </a:r>
          </a:p>
          <a:p>
            <a:pPr marL="228600" algn="just"/>
            <a:r>
              <a:rPr lang="it-IT" dirty="0">
                <a:solidFill>
                  <a:schemeClr val="accent2">
                    <a:lumMod val="50000"/>
                  </a:schemeClr>
                </a:solidFill>
              </a:rPr>
              <a:t>Su quest’ultimo punto, infatti, </a:t>
            </a:r>
            <a:r>
              <a:rPr lang="it-IT" b="1" dirty="0">
                <a:solidFill>
                  <a:schemeClr val="accent2">
                    <a:lumMod val="50000"/>
                  </a:schemeClr>
                </a:solidFill>
              </a:rPr>
              <a:t>il Notariato</a:t>
            </a:r>
            <a:r>
              <a:rPr lang="it-IT" dirty="0">
                <a:solidFill>
                  <a:schemeClr val="accent2">
                    <a:lumMod val="50000"/>
                  </a:schemeClr>
                </a:solidFill>
              </a:rPr>
              <a:t>, coerentemente alla qualificazione dell’attribuzione quale onere donativo, </a:t>
            </a:r>
            <a:r>
              <a:rPr lang="it-IT" b="1" dirty="0">
                <a:solidFill>
                  <a:schemeClr val="accent2">
                    <a:lumMod val="50000"/>
                  </a:schemeClr>
                </a:solidFill>
              </a:rPr>
              <a:t>aveva considerato rilevante ai fini della tassazione il rapporto di parentela di «linea retta o di coniugio (con applicazione della relativa franchigia legale) intercorrente tra il disponente da un lato ed i legittimari non beneficiari del bene produttivo dall’altro</a:t>
            </a:r>
            <a:r>
              <a:rPr lang="it-IT" dirty="0">
                <a:solidFill>
                  <a:schemeClr val="accent2">
                    <a:lumMod val="50000"/>
                  </a:schemeClr>
                </a:solidFill>
              </a:rPr>
              <a:t>, e non già (laddove la ‘liquidazione’ avvenga per il tramite del discendente beneficiario) del rapporto (di regola di parentela in linea collaterale) intercorrente tra questi e quei legittimari» (cfr. studio 43/2007/T). La soluzione raggiunta dalla Cassazione dovrebbe presupporre la qualificazione come donazione delle attribuzioni qui in questione. Tale qualificazione sembra però da escludere poiché l’assegnatario non agisce animo </a:t>
            </a:r>
            <a:r>
              <a:rPr lang="it-IT" dirty="0" err="1">
                <a:solidFill>
                  <a:schemeClr val="accent2">
                    <a:lumMod val="50000"/>
                  </a:schemeClr>
                </a:solidFill>
              </a:rPr>
              <a:t>donandi</a:t>
            </a:r>
            <a:r>
              <a:rPr lang="it-IT" dirty="0">
                <a:solidFill>
                  <a:schemeClr val="accent2">
                    <a:lumMod val="50000"/>
                  </a:schemeClr>
                </a:solidFill>
              </a:rPr>
              <a:t> essendo obbligato ad effettuare la liquidazione a favore degli altri legittimari.</a:t>
            </a:r>
          </a:p>
          <a:p>
            <a:pPr marL="228600" algn="just"/>
            <a:r>
              <a:rPr lang="it-IT" dirty="0">
                <a:solidFill>
                  <a:schemeClr val="accent2">
                    <a:lumMod val="50000"/>
                  </a:schemeClr>
                </a:solidFill>
              </a:rPr>
              <a:t>Nella </a:t>
            </a:r>
            <a:r>
              <a:rPr lang="it-IT" b="1" dirty="0">
                <a:solidFill>
                  <a:schemeClr val="accent2">
                    <a:lumMod val="50000"/>
                  </a:schemeClr>
                </a:solidFill>
              </a:rPr>
              <a:t>risposta Ufficio Studi </a:t>
            </a:r>
            <a:r>
              <a:rPr lang="it-IT" b="1" dirty="0" err="1">
                <a:solidFill>
                  <a:schemeClr val="accent2">
                    <a:lumMod val="50000"/>
                  </a:schemeClr>
                </a:solidFill>
              </a:rPr>
              <a:t>Cnn</a:t>
            </a:r>
            <a:r>
              <a:rPr lang="it-IT" b="1" dirty="0">
                <a:solidFill>
                  <a:schemeClr val="accent2">
                    <a:lumMod val="50000"/>
                  </a:schemeClr>
                </a:solidFill>
              </a:rPr>
              <a:t> al quesito Tributario n. 46-2016/T </a:t>
            </a:r>
            <a:r>
              <a:rPr lang="it-IT" i="1" dirty="0">
                <a:solidFill>
                  <a:schemeClr val="accent2">
                    <a:lumMod val="50000"/>
                  </a:schemeClr>
                </a:solidFill>
              </a:rPr>
              <a:t>del 2 marzo </a:t>
            </a:r>
            <a:r>
              <a:rPr lang="it-IT" dirty="0">
                <a:solidFill>
                  <a:schemeClr val="accent2">
                    <a:lumMod val="50000"/>
                  </a:schemeClr>
                </a:solidFill>
              </a:rPr>
              <a:t>2016 si afferma a chiare lettere che essendo l’attribuzione al legittimario non beneficiario strumentale rispetto al trasferimento del bene produttivo, assume una colorazione assimilabile a quella di un “modus” od onere donativo in quanto l'attribuzione effettuata dal discendente può essere qualificata essa stessa a sua volta come liberalità “indiretta” del disponente a favore dei legittimari non assegnatari. Ne deriva che, ai fini dell’applicazione dell’imposta «dovrà prendersi a riferimento, in ogni caso, il rapporto di parentela in linea retta o di coniugio (con applicazione della relativa franchigia legale) intercorrente tra il disponente da un lato ed i legittimari non beneficiari del bene produttivo  dall’altro e non già – laddove la “liquidazione” avvenga per il tramite del discendente beneficiario- il rapporto (di regola di parentela in linea collaterale) intercorrente tra questi e quei legittimari»</a:t>
            </a:r>
          </a:p>
          <a:p>
            <a:pPr marL="228600">
              <a:buNone/>
            </a:pPr>
            <a:endParaRPr lang="it-IT" dirty="0">
              <a:solidFill>
                <a:schemeClr val="accent2">
                  <a:lumMod val="50000"/>
                </a:schemeClr>
              </a:solidFill>
            </a:endParaRP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13</a:t>
            </a:fld>
            <a:endParaRPr lang="en-US" dirty="0"/>
          </a:p>
        </p:txBody>
      </p:sp>
    </p:spTree>
    <p:extLst>
      <p:ext uri="{BB962C8B-B14F-4D97-AF65-F5344CB8AC3E}">
        <p14:creationId xmlns:p14="http://schemas.microsoft.com/office/powerpoint/2010/main" val="4246894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156" y="18756"/>
            <a:ext cx="8427276" cy="6839243"/>
          </a:xfrm>
        </p:spPr>
        <p:txBody>
          <a:bodyPr>
            <a:normAutofit/>
          </a:bodyPr>
          <a:lstStyle/>
          <a:p>
            <a:pPr marL="228600" lvl="0">
              <a:buNone/>
            </a:pPr>
            <a:r>
              <a:rPr lang="it-IT" sz="2400" b="1" dirty="0">
                <a:solidFill>
                  <a:srgbClr val="FF0000"/>
                </a:solidFill>
              </a:rPr>
              <a:t>   </a:t>
            </a:r>
            <a:r>
              <a:rPr lang="it-IT" sz="2400" b="1" u="sng" dirty="0">
                <a:solidFill>
                  <a:srgbClr val="FF0000"/>
                </a:solidFill>
              </a:rPr>
              <a:t>LE ATTRIBUZIONI AI LEGITTIMARI NON ASSEGNATARI - 2</a:t>
            </a:r>
            <a:endParaRPr lang="it-IT" sz="2400" u="sng" dirty="0">
              <a:solidFill>
                <a:srgbClr val="FF0000"/>
              </a:solidFill>
            </a:endParaRPr>
          </a:p>
          <a:p>
            <a:pPr marL="228600"/>
            <a:endParaRPr lang="it-IT" sz="1600" dirty="0"/>
          </a:p>
          <a:p>
            <a:pPr marL="228600"/>
            <a:r>
              <a:rPr lang="it-IT" sz="1600" dirty="0"/>
              <a:t>Con la sentenza </a:t>
            </a:r>
            <a:r>
              <a:rPr lang="it-IT" sz="1600" b="1" dirty="0"/>
              <a:t>n. 29506 del 24 dicembre 2020</a:t>
            </a:r>
            <a:r>
              <a:rPr lang="it-IT" sz="1600" dirty="0"/>
              <a:t> la Cassazione ritorna sulla tassazione del patto di famiglia oggetto della citata pronuncia 32823 del 19 dicembre 2018:</a:t>
            </a:r>
            <a:endParaRPr lang="it-IT" sz="1600" dirty="0">
              <a:solidFill>
                <a:schemeClr val="accent2">
                  <a:lumMod val="50000"/>
                </a:schemeClr>
              </a:solidFill>
            </a:endParaRPr>
          </a:p>
          <a:p>
            <a:pPr marL="228600" indent="39688">
              <a:buNone/>
            </a:pPr>
            <a:r>
              <a:rPr lang="it-IT" sz="1600" dirty="0"/>
              <a:t>«in materia di disciplina fiscale del patto di famiglia, alla liquidazione operata dal beneficiario del trasferimento dell'azienda o delle partecipazioni societarie in favore del legittimario non assegnatario, ai sensi dell' art. 768 quater c.c., è applicabile il disposto del </a:t>
            </a:r>
            <a:r>
              <a:rPr lang="it-IT" sz="1600" dirty="0" err="1"/>
              <a:t>D.Lgs.</a:t>
            </a:r>
            <a:r>
              <a:rPr lang="it-IT" sz="1600" dirty="0"/>
              <a:t> n. 346 del 1990, art. 58, comma 1, intendendosi tale liquidazione, ai soli fini impositivi, </a:t>
            </a:r>
            <a:r>
              <a:rPr lang="it-IT" sz="1600" b="1" dirty="0"/>
              <a:t>donazione del disponente in favore del legittimario non assegnatario, con conseguente attribuzione dell'aliquota e della franchigia previste con riferimento al corrispondente rapporto di parentela o di coniugio</a:t>
            </a:r>
            <a:r>
              <a:rPr lang="it-IT" sz="1600" dirty="0"/>
              <a:t>». Si chiarisce inoltre che «l'esenzione prevista dal D. Lgs. n. 346 del 1990, art. 3, comma 4 ter, si applica al patto di famiglia solo con riguardo al trasferimento dell'azienda e delle partecipazioni societarie in favore del discendente beneficiario, non anche alle liquidazioni operate da quest'ultimo in favore degli altri legittimari».</a:t>
            </a:r>
            <a:endParaRPr lang="it-IT" sz="1600" dirty="0">
              <a:solidFill>
                <a:schemeClr val="accent2">
                  <a:lumMod val="50000"/>
                </a:schemeClr>
              </a:solidFill>
            </a:endParaRP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14</a:t>
            </a:fld>
            <a:endParaRPr lang="en-US" dirty="0"/>
          </a:p>
        </p:txBody>
      </p:sp>
    </p:spTree>
    <p:extLst>
      <p:ext uri="{BB962C8B-B14F-4D97-AF65-F5344CB8AC3E}">
        <p14:creationId xmlns:p14="http://schemas.microsoft.com/office/powerpoint/2010/main" val="1673939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lnSpcReduction="10000"/>
          </a:bodyPr>
          <a:lstStyle/>
          <a:p>
            <a:pPr marL="114300" lvl="0" indent="0">
              <a:buNone/>
            </a:pPr>
            <a:r>
              <a:rPr lang="it-IT" b="1" dirty="0">
                <a:solidFill>
                  <a:schemeClr val="accent2">
                    <a:lumMod val="50000"/>
                  </a:schemeClr>
                </a:solidFill>
              </a:rPr>
              <a:t>   </a:t>
            </a:r>
            <a:r>
              <a:rPr lang="it-IT" b="1" dirty="0">
                <a:solidFill>
                  <a:srgbClr val="FF0000"/>
                </a:solidFill>
              </a:rPr>
              <a:t>ALTRE NOTE DI FISCALITA’ INDIRETTA</a:t>
            </a:r>
          </a:p>
          <a:p>
            <a:pPr marL="114300" lvl="0" indent="0">
              <a:buNone/>
            </a:pPr>
            <a:endParaRPr lang="it-IT" b="1" dirty="0">
              <a:solidFill>
                <a:schemeClr val="accent2">
                  <a:lumMod val="50000"/>
                </a:schemeClr>
              </a:solidFill>
            </a:endParaRPr>
          </a:p>
          <a:p>
            <a:pPr lvl="0"/>
            <a:r>
              <a:rPr lang="it-IT" dirty="0">
                <a:solidFill>
                  <a:schemeClr val="accent2">
                    <a:lumMod val="50000"/>
                  </a:schemeClr>
                </a:solidFill>
              </a:rPr>
              <a:t>Nell'ipotesi di attribuzione, in favore dei discendenti e del coniuge, di azienda o di un ramo di essa nella quale siano compresi i </a:t>
            </a:r>
            <a:r>
              <a:rPr lang="it-IT" b="1" dirty="0">
                <a:solidFill>
                  <a:schemeClr val="accent2">
                    <a:lumMod val="50000"/>
                  </a:schemeClr>
                </a:solidFill>
              </a:rPr>
              <a:t>beni immobili</a:t>
            </a:r>
            <a:r>
              <a:rPr lang="it-IT" dirty="0">
                <a:solidFill>
                  <a:schemeClr val="accent2">
                    <a:lumMod val="50000"/>
                  </a:schemeClr>
                </a:solidFill>
              </a:rPr>
              <a:t> o diritti reali immobiliari e per la quale ricorrano le </a:t>
            </a:r>
            <a:r>
              <a:rPr lang="it-IT" b="1" dirty="0">
                <a:solidFill>
                  <a:schemeClr val="accent2">
                    <a:lumMod val="50000"/>
                  </a:schemeClr>
                </a:solidFill>
              </a:rPr>
              <a:t>condizioni per l'esenzione dell’imposta di donazione</a:t>
            </a:r>
            <a:r>
              <a:rPr lang="it-IT" dirty="0">
                <a:solidFill>
                  <a:schemeClr val="accent2">
                    <a:lumMod val="50000"/>
                  </a:schemeClr>
                </a:solidFill>
              </a:rPr>
              <a:t>, le relative formalità di trascrizione e voltura catastale sono </a:t>
            </a:r>
            <a:r>
              <a:rPr lang="it-IT" b="1" dirty="0">
                <a:solidFill>
                  <a:schemeClr val="accent2">
                    <a:lumMod val="50000"/>
                  </a:schemeClr>
                </a:solidFill>
              </a:rPr>
              <a:t>esenti dalle imposte ipotecaria e catastale </a:t>
            </a:r>
            <a:r>
              <a:rPr lang="it-IT" dirty="0">
                <a:solidFill>
                  <a:schemeClr val="accent2">
                    <a:lumMod val="50000"/>
                  </a:schemeClr>
                </a:solidFill>
              </a:rPr>
              <a:t>(Circolare Agenzia Entrate n. 3 del 22 gennaio 2008, par. 8.3.4)</a:t>
            </a:r>
          </a:p>
          <a:p>
            <a:pPr marL="114300" indent="0">
              <a:buNone/>
            </a:pPr>
            <a:endParaRPr lang="it-IT" dirty="0">
              <a:solidFill>
                <a:schemeClr val="accent2">
                  <a:lumMod val="50000"/>
                </a:schemeClr>
              </a:solidFill>
            </a:endParaRPr>
          </a:p>
          <a:p>
            <a:pPr lvl="0"/>
            <a:r>
              <a:rPr lang="it-IT" dirty="0">
                <a:solidFill>
                  <a:schemeClr val="accent2">
                    <a:lumMod val="50000"/>
                  </a:schemeClr>
                </a:solidFill>
              </a:rPr>
              <a:t>Ai fini delle imposte di registro i partecipanti al patto di famiglia non assegnatari dell'azienda o delle partecipazioni sociali possono </a:t>
            </a:r>
            <a:r>
              <a:rPr lang="it-IT" b="1" dirty="0">
                <a:solidFill>
                  <a:schemeClr val="accent2">
                    <a:lumMod val="50000"/>
                  </a:schemeClr>
                </a:solidFill>
              </a:rPr>
              <a:t>rinunziare all'attribuzione</a:t>
            </a:r>
            <a:r>
              <a:rPr lang="it-IT" dirty="0">
                <a:solidFill>
                  <a:schemeClr val="accent2">
                    <a:lumMod val="50000"/>
                  </a:schemeClr>
                </a:solidFill>
              </a:rPr>
              <a:t> in denaro o in natura loro spettante; tale rinunzia non ha effetti traslativi ed è quindi soggetta alla sola imposta di registro in </a:t>
            </a:r>
            <a:r>
              <a:rPr lang="it-IT" b="1" dirty="0">
                <a:solidFill>
                  <a:schemeClr val="accent2">
                    <a:lumMod val="50000"/>
                  </a:schemeClr>
                </a:solidFill>
              </a:rPr>
              <a:t>misura fissa</a:t>
            </a:r>
            <a:r>
              <a:rPr lang="it-IT" dirty="0">
                <a:solidFill>
                  <a:schemeClr val="accent2">
                    <a:lumMod val="50000"/>
                  </a:schemeClr>
                </a:solidFill>
              </a:rPr>
              <a:t>, dovuta per gli atti privi di contenuto patrimoniale (Circolare Agenzia Entrate n. 18 del 29 maggio 2013, par.5.3.2).</a:t>
            </a:r>
          </a:p>
          <a:p>
            <a:r>
              <a:rPr lang="it-IT" dirty="0"/>
              <a:t> </a:t>
            </a:r>
          </a:p>
          <a:p>
            <a:endParaRPr lang="it-IT" dirty="0"/>
          </a:p>
          <a:p>
            <a:endParaRPr lang="it-IT" dirty="0"/>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15</a:t>
            </a:fld>
            <a:endParaRPr lang="en-US"/>
          </a:p>
        </p:txBody>
      </p:sp>
    </p:spTree>
    <p:extLst>
      <p:ext uri="{BB962C8B-B14F-4D97-AF65-F5344CB8AC3E}">
        <p14:creationId xmlns:p14="http://schemas.microsoft.com/office/powerpoint/2010/main" val="1075935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388424" cy="6858000"/>
          </a:xfrm>
        </p:spPr>
        <p:txBody>
          <a:bodyPr>
            <a:noAutofit/>
          </a:bodyPr>
          <a:lstStyle/>
          <a:p>
            <a:pPr marL="0" lvl="0" indent="0" algn="just">
              <a:buNone/>
            </a:pPr>
            <a:r>
              <a:rPr lang="it-IT" sz="1600" b="1" dirty="0">
                <a:solidFill>
                  <a:srgbClr val="FF0000"/>
                </a:solidFill>
                <a:highlight>
                  <a:srgbClr val="FFFF00"/>
                </a:highlight>
              </a:rPr>
              <a:t>Un </a:t>
            </a:r>
            <a:r>
              <a:rPr lang="it-IT" sz="1600" b="1" u="sng" dirty="0">
                <a:solidFill>
                  <a:srgbClr val="FF0000"/>
                </a:solidFill>
                <a:highlight>
                  <a:srgbClr val="FFFF00"/>
                </a:highlight>
              </a:rPr>
              <a:t>CASO INTERESSANTE </a:t>
            </a:r>
          </a:p>
          <a:p>
            <a:pPr marL="0" lvl="0" indent="0" algn="just">
              <a:buNone/>
            </a:pPr>
            <a:r>
              <a:rPr lang="it-IT" sz="1600" b="1" dirty="0">
                <a:solidFill>
                  <a:schemeClr val="accent2">
                    <a:lumMod val="50000"/>
                  </a:schemeClr>
                </a:solidFill>
              </a:rPr>
              <a:t>affrontato dalla risposta a </a:t>
            </a:r>
            <a:r>
              <a:rPr lang="it-IT" sz="1600" b="1" u="sng" dirty="0">
                <a:solidFill>
                  <a:schemeClr val="accent2">
                    <a:lumMod val="50000"/>
                  </a:schemeClr>
                </a:solidFill>
              </a:rPr>
              <a:t>interpello n. 450/2019 dell'Agenzia delle Entrate del 5.11.19 </a:t>
            </a:r>
            <a:r>
              <a:rPr lang="it-IT" sz="1600" dirty="0">
                <a:solidFill>
                  <a:schemeClr val="accent2">
                    <a:lumMod val="50000"/>
                  </a:schemeClr>
                </a:solidFill>
              </a:rPr>
              <a:t>sul tema scambio di partecipazioni mediante conferimento art. 177, c. 2 del T.U.I.R. seguito dalla stipula di un patto di famiglia art. 3, c. 4 ter del T.U.S..  in quanto ci consente di approfondire </a:t>
            </a:r>
            <a:r>
              <a:rPr lang="it-IT" sz="1600" b="1" dirty="0">
                <a:solidFill>
                  <a:schemeClr val="accent2">
                    <a:lumMod val="50000"/>
                  </a:schemeClr>
                </a:solidFill>
              </a:rPr>
              <a:t>l’utilizzo congiunto del PATTO DI FAMIGLIA e della SCISSIONE per attuare il passaggio generazionale</a:t>
            </a:r>
            <a:endParaRPr lang="it-IT" sz="1600" dirty="0">
              <a:solidFill>
                <a:schemeClr val="accent2">
                  <a:lumMod val="50000"/>
                </a:schemeClr>
              </a:solidFill>
            </a:endParaRPr>
          </a:p>
          <a:p>
            <a:pPr marL="228600" algn="just"/>
            <a:r>
              <a:rPr lang="it-IT" sz="1600" b="1" i="1" dirty="0">
                <a:solidFill>
                  <a:schemeClr val="accent2">
                    <a:lumMod val="50000"/>
                  </a:schemeClr>
                </a:solidFill>
              </a:rPr>
              <a:t>TIZIO  ha tre figli e possiede il 100% di ALFA</a:t>
            </a:r>
            <a:r>
              <a:rPr lang="it-IT" sz="1600" i="1" dirty="0">
                <a:solidFill>
                  <a:schemeClr val="accent2">
                    <a:lumMod val="50000"/>
                  </a:schemeClr>
                </a:solidFill>
              </a:rPr>
              <a:t>, holding che detiene: la maggioranza delle azioni con diritto di voto di BETA; il 100% del capitale sociale di GAMMA; intende risolvere le problematiche relative al c.d. "passaggio generazionale" adottando una struttura societaria che consenta:</a:t>
            </a:r>
          </a:p>
          <a:p>
            <a:pPr marL="228600" algn="just"/>
            <a:r>
              <a:rPr lang="it-IT" sz="1600" i="1" dirty="0">
                <a:solidFill>
                  <a:schemeClr val="accent2">
                    <a:lumMod val="50000"/>
                  </a:schemeClr>
                </a:solidFill>
              </a:rPr>
              <a:t>- di</a:t>
            </a:r>
            <a:r>
              <a:rPr lang="it-IT" sz="1600" b="1" i="1" dirty="0">
                <a:solidFill>
                  <a:schemeClr val="accent2">
                    <a:lumMod val="50000"/>
                  </a:schemeClr>
                </a:solidFill>
              </a:rPr>
              <a:t> attribuire ai propri figli, per il tramite di "società veicolo", il controllo congiunto della Holding </a:t>
            </a:r>
            <a:r>
              <a:rPr lang="it-IT" sz="1600" i="1" dirty="0">
                <a:solidFill>
                  <a:schemeClr val="accent2">
                    <a:lumMod val="50000"/>
                  </a:schemeClr>
                </a:solidFill>
              </a:rPr>
              <a:t>affinché i medesimi possano crescere e maturare quali comproprietari del Gruppo, assumendosi così le relative responsabilità;</a:t>
            </a:r>
          </a:p>
          <a:p>
            <a:pPr marL="228600" algn="just"/>
            <a:r>
              <a:rPr lang="it-IT" sz="1600" i="1" dirty="0">
                <a:solidFill>
                  <a:schemeClr val="accent2">
                    <a:lumMod val="50000"/>
                  </a:schemeClr>
                </a:solidFill>
              </a:rPr>
              <a:t>- di fare sì che il controllo rimanga nell'ambito della famiglia anche in futuro, quando i tre figli avranno un proprio nucleo familiare (coniuge, figli e loro discendenti)</a:t>
            </a:r>
          </a:p>
          <a:p>
            <a:pPr marL="228600" algn="just"/>
            <a:r>
              <a:rPr lang="it-IT" sz="1600" b="1" i="1" dirty="0">
                <a:solidFill>
                  <a:schemeClr val="accent2">
                    <a:lumMod val="50000"/>
                  </a:schemeClr>
                </a:solidFill>
              </a:rPr>
              <a:t>Fase 1): Tizio costituisce una NewCo </a:t>
            </a:r>
            <a:r>
              <a:rPr lang="it-IT" sz="1600" i="1" dirty="0">
                <a:solidFill>
                  <a:schemeClr val="accent2">
                    <a:lumMod val="50000"/>
                  </a:schemeClr>
                </a:solidFill>
              </a:rPr>
              <a:t>(S.r.l.) </a:t>
            </a:r>
            <a:r>
              <a:rPr lang="it-IT" sz="1600" b="1" i="1" dirty="0">
                <a:solidFill>
                  <a:schemeClr val="accent2">
                    <a:lumMod val="50000"/>
                  </a:schemeClr>
                </a:solidFill>
              </a:rPr>
              <a:t>conferendo l'intera partecipazione </a:t>
            </a:r>
            <a:r>
              <a:rPr lang="it-IT" sz="1600" i="1" dirty="0">
                <a:solidFill>
                  <a:schemeClr val="accent2">
                    <a:lumMod val="50000"/>
                  </a:schemeClr>
                </a:solidFill>
              </a:rPr>
              <a:t>posseduta nella Holding e diviene l'unico proprietario della NewCo (quest'ultima avrebbe, a sua volta, il 100% di ALFA);</a:t>
            </a:r>
          </a:p>
          <a:p>
            <a:pPr marL="228600" algn="just"/>
            <a:r>
              <a:rPr lang="it-IT" sz="1600" b="1" i="1" dirty="0">
                <a:solidFill>
                  <a:schemeClr val="accent2">
                    <a:lumMod val="50000"/>
                  </a:schemeClr>
                </a:solidFill>
              </a:rPr>
              <a:t>Fase 2</a:t>
            </a:r>
            <a:r>
              <a:rPr lang="it-IT" sz="1600" i="1" dirty="0">
                <a:solidFill>
                  <a:schemeClr val="accent2">
                    <a:lumMod val="50000"/>
                  </a:schemeClr>
                </a:solidFill>
              </a:rPr>
              <a:t>): </a:t>
            </a:r>
            <a:r>
              <a:rPr lang="it-IT" sz="1600" b="1" i="1" dirty="0">
                <a:solidFill>
                  <a:schemeClr val="accent2">
                    <a:lumMod val="50000"/>
                  </a:schemeClr>
                </a:solidFill>
              </a:rPr>
              <a:t>stipula di un Patto di Famiglia</a:t>
            </a:r>
            <a:r>
              <a:rPr lang="it-IT" sz="1600" i="1" dirty="0">
                <a:solidFill>
                  <a:schemeClr val="accent2">
                    <a:lumMod val="50000"/>
                  </a:schemeClr>
                </a:solidFill>
              </a:rPr>
              <a:t>, con il quale TIZIO </a:t>
            </a:r>
            <a:r>
              <a:rPr lang="it-IT" sz="1600" b="1" i="1" dirty="0">
                <a:solidFill>
                  <a:schemeClr val="accent2">
                    <a:lumMod val="50000"/>
                  </a:schemeClr>
                </a:solidFill>
              </a:rPr>
              <a:t>attribuisce pro - indiviso ai tre figli il controllo "congiunto" della NewCo</a:t>
            </a:r>
            <a:r>
              <a:rPr lang="it-IT" sz="1600" i="1" dirty="0">
                <a:solidFill>
                  <a:schemeClr val="accent2">
                    <a:lumMod val="50000"/>
                  </a:schemeClr>
                </a:solidFill>
              </a:rPr>
              <a:t>, mantenendo una quota di partecipazione minoritaria, integrandosi quindi in capo ai tre figli il requisito del controllo della società previsto dall'articolo 3, c. 4-ter, del TUS. I tre figli nominano  in sede di Patto di Famiglia, ai sensi di legge, un </a:t>
            </a:r>
            <a:r>
              <a:rPr lang="it-IT" sz="1600" b="1" i="1" dirty="0">
                <a:solidFill>
                  <a:schemeClr val="accent2">
                    <a:lumMod val="50000"/>
                  </a:schemeClr>
                </a:solidFill>
              </a:rPr>
              <a:t>rappresentante comune</a:t>
            </a:r>
            <a:r>
              <a:rPr lang="it-IT" sz="1600" i="1" dirty="0">
                <a:solidFill>
                  <a:schemeClr val="accent2">
                    <a:lumMod val="50000"/>
                  </a:schemeClr>
                </a:solidFill>
              </a:rPr>
              <a:t>.</a:t>
            </a:r>
          </a:p>
          <a:p>
            <a:pPr marL="228600" algn="just"/>
            <a:r>
              <a:rPr lang="it-IT" sz="1600" b="1" i="1" dirty="0">
                <a:solidFill>
                  <a:schemeClr val="accent2">
                    <a:lumMod val="50000"/>
                  </a:schemeClr>
                </a:solidFill>
              </a:rPr>
              <a:t>Fase 3</a:t>
            </a:r>
            <a:r>
              <a:rPr lang="it-IT" sz="1600" i="1" dirty="0">
                <a:solidFill>
                  <a:schemeClr val="accent2">
                    <a:lumMod val="50000"/>
                  </a:schemeClr>
                </a:solidFill>
              </a:rPr>
              <a:t>): successivamente, e comunque non prima di cinque anni dalla stipula del Patto di Famiglia, </a:t>
            </a:r>
            <a:r>
              <a:rPr lang="it-IT" sz="1600" b="1" i="1" dirty="0">
                <a:solidFill>
                  <a:schemeClr val="accent2">
                    <a:lumMod val="50000"/>
                  </a:schemeClr>
                </a:solidFill>
              </a:rPr>
              <a:t>la </a:t>
            </a:r>
            <a:r>
              <a:rPr lang="it-IT" sz="1600" b="1" i="1" dirty="0" err="1">
                <a:solidFill>
                  <a:schemeClr val="accent2">
                    <a:lumMod val="50000"/>
                  </a:schemeClr>
                </a:solidFill>
              </a:rPr>
              <a:t>NewCo</a:t>
            </a:r>
            <a:r>
              <a:rPr lang="it-IT" sz="1600" b="1" i="1" dirty="0">
                <a:solidFill>
                  <a:schemeClr val="accent2">
                    <a:lumMod val="50000"/>
                  </a:schemeClr>
                </a:solidFill>
              </a:rPr>
              <a:t> sarà oggetto di una scissione proporzionale in tre società di capitali, delle quali i tre figli possiederebbero ciascuno il 90% e TIZIO il 10%, </a:t>
            </a:r>
            <a:r>
              <a:rPr lang="it-IT" sz="1600" i="1" dirty="0">
                <a:solidFill>
                  <a:schemeClr val="accent2">
                    <a:lumMod val="50000"/>
                  </a:schemeClr>
                </a:solidFill>
              </a:rPr>
              <a:t>ovvero le diverse percentuali attribuite ai figli con il Patto di Famiglia.</a:t>
            </a: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16</a:t>
            </a:fld>
            <a:endParaRPr lang="en-US"/>
          </a:p>
        </p:txBody>
      </p:sp>
    </p:spTree>
    <p:extLst>
      <p:ext uri="{BB962C8B-B14F-4D97-AF65-F5344CB8AC3E}">
        <p14:creationId xmlns:p14="http://schemas.microsoft.com/office/powerpoint/2010/main" val="797411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lstStyle/>
          <a:p>
            <a:pPr algn="just"/>
            <a:r>
              <a:rPr lang="it-IT" b="1" dirty="0">
                <a:solidFill>
                  <a:schemeClr val="accent2">
                    <a:lumMod val="50000"/>
                  </a:schemeClr>
                </a:solidFill>
              </a:rPr>
              <a:t>L’Agenzia conferma che: </a:t>
            </a:r>
          </a:p>
          <a:p>
            <a:pPr lvl="0" algn="just"/>
            <a:r>
              <a:rPr lang="it-IT" b="1" dirty="0">
                <a:solidFill>
                  <a:schemeClr val="accent2">
                    <a:lumMod val="50000"/>
                  </a:schemeClr>
                </a:solidFill>
              </a:rPr>
              <a:t>l’operazione non configura abuso del diritto</a:t>
            </a:r>
            <a:r>
              <a:rPr lang="it-IT" dirty="0">
                <a:solidFill>
                  <a:schemeClr val="accent2">
                    <a:lumMod val="50000"/>
                  </a:schemeClr>
                </a:solidFill>
              </a:rPr>
              <a:t> in quanto la combinazione degli atti e negozi giuridici rappresentati, relativamente le Fasi 1) e 2) della riorganizzazione prospettata, unitariamente considerati, non comporta il conseguimento di un vantaggio d'imposta indebito</a:t>
            </a:r>
          </a:p>
          <a:p>
            <a:pPr lvl="0" algn="just"/>
            <a:r>
              <a:rPr lang="it-IT" b="1" dirty="0">
                <a:solidFill>
                  <a:schemeClr val="accent2">
                    <a:lumMod val="50000"/>
                  </a:schemeClr>
                </a:solidFill>
              </a:rPr>
              <a:t>competono le agevolazioni dell'articolo 3, comma 4-ter, del decreto legislativo n. 346 del 1990</a:t>
            </a:r>
            <a:r>
              <a:rPr lang="it-IT" dirty="0">
                <a:solidFill>
                  <a:schemeClr val="accent2">
                    <a:lumMod val="50000"/>
                  </a:schemeClr>
                </a:solidFill>
              </a:rPr>
              <a:t>; al riguardo  deve risultare che il padre abbia trasferito definitivamente il controllo della società congiuntamente ai figli e che rinunci al controllo della società di famiglia. L'effettivo esercizio del controllo da parte dei figli costituisce, quindi, una condizione posta dalla legge la cui osservanza è suscettibile di riscontro in sede di eventuale accertamento. Al riguardo, si precisa che anche lo scioglimento del Patto di famiglia per effetto dell'esercizio del diritto di recesso, prima del decorso del quinquennio, è causa di decadenza dall'agevolazione in parola.</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17</a:t>
            </a:fld>
            <a:endParaRPr lang="en-US"/>
          </a:p>
        </p:txBody>
      </p:sp>
    </p:spTree>
    <p:extLst>
      <p:ext uri="{BB962C8B-B14F-4D97-AF65-F5344CB8AC3E}">
        <p14:creationId xmlns:p14="http://schemas.microsoft.com/office/powerpoint/2010/main" val="432047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43F7063-1436-4BB5-9E6D-A882A3270D6C}"/>
              </a:ext>
            </a:extLst>
          </p:cNvPr>
          <p:cNvSpPr>
            <a:spLocks noGrp="1"/>
          </p:cNvSpPr>
          <p:nvPr>
            <p:ph idx="1"/>
          </p:nvPr>
        </p:nvSpPr>
        <p:spPr>
          <a:xfrm>
            <a:off x="15296" y="24048"/>
            <a:ext cx="7836024" cy="6212160"/>
          </a:xfrm>
        </p:spPr>
        <p:txBody>
          <a:bodyPr>
            <a:normAutofit/>
          </a:bodyPr>
          <a:lstStyle/>
          <a:p>
            <a:pPr marL="0" indent="0">
              <a:buNone/>
            </a:pPr>
            <a:r>
              <a:rPr lang="it-IT" sz="1600" b="1" dirty="0">
                <a:solidFill>
                  <a:schemeClr val="accent2">
                    <a:lumMod val="50000"/>
                  </a:schemeClr>
                </a:solidFill>
                <a:highlight>
                  <a:srgbClr val="FFFF00"/>
                </a:highlight>
                <a:cs typeface="Arial" panose="020B0604020202020204" pitchFamily="34" charset="0"/>
              </a:rPr>
              <a:t>FORMULE - 1</a:t>
            </a:r>
          </a:p>
          <a:p>
            <a:pPr marL="0" indent="0">
              <a:buNone/>
            </a:pPr>
            <a:endParaRPr lang="it-IT" sz="1600" dirty="0">
              <a:solidFill>
                <a:schemeClr val="accent2">
                  <a:lumMod val="50000"/>
                </a:schemeClr>
              </a:solidFill>
              <a:highlight>
                <a:srgbClr val="FFFF00"/>
              </a:highlight>
              <a:cs typeface="Arial" panose="020B0604020202020204" pitchFamily="34" charset="0"/>
            </a:endParaRPr>
          </a:p>
          <a:p>
            <a:pPr marL="0" indent="0">
              <a:buNone/>
            </a:pPr>
            <a:r>
              <a:rPr lang="it-IT" sz="1600" b="1" dirty="0">
                <a:solidFill>
                  <a:srgbClr val="002060"/>
                </a:solidFill>
                <a:cs typeface="Arial" panose="020B0604020202020204" pitchFamily="34" charset="0"/>
              </a:rPr>
              <a:t>LIQUIDAZIONE DEI LEGITTIMARI NON ASSEGNATARI</a:t>
            </a:r>
          </a:p>
          <a:p>
            <a:pPr marL="0" indent="0">
              <a:buNone/>
            </a:pPr>
            <a:endParaRPr lang="it-IT" sz="1600" dirty="0">
              <a:solidFill>
                <a:srgbClr val="002060"/>
              </a:solidFill>
              <a:cs typeface="Arial" panose="020B0604020202020204" pitchFamily="34" charset="0"/>
            </a:endParaRPr>
          </a:p>
          <a:p>
            <a:pPr marL="0" indent="0">
              <a:buNone/>
            </a:pPr>
            <a:r>
              <a:rPr lang="it-IT" sz="1600" dirty="0">
                <a:solidFill>
                  <a:srgbClr val="002060"/>
                </a:solidFill>
                <a:cs typeface="Arial" panose="020B0604020202020204" pitchFamily="34" charset="0"/>
              </a:rPr>
              <a:t>Il sig. … dichiara di rinunziare puramente e semplicemente, alla liquidazione lei spettante ai sensi dell'art. 768</a:t>
            </a:r>
            <a:r>
              <a:rPr lang="it-IT" sz="1600" i="1" dirty="0">
                <a:solidFill>
                  <a:srgbClr val="002060"/>
                </a:solidFill>
                <a:cs typeface="Arial" panose="020B0604020202020204" pitchFamily="34" charset="0"/>
              </a:rPr>
              <a:t>quater</a:t>
            </a:r>
            <a:r>
              <a:rPr lang="it-IT" sz="1600" dirty="0">
                <a:solidFill>
                  <a:srgbClr val="002060"/>
                </a:solidFill>
                <a:cs typeface="Arial" panose="020B0604020202020204" pitchFamily="34" charset="0"/>
              </a:rPr>
              <a:t> c.c.</a:t>
            </a:r>
          </a:p>
          <a:p>
            <a:pPr marL="0" indent="0">
              <a:buNone/>
            </a:pPr>
            <a:r>
              <a:rPr lang="it-IT" sz="1600" dirty="0">
                <a:solidFill>
                  <a:srgbClr val="002060"/>
                </a:solidFill>
                <a:cs typeface="Arial" panose="020B0604020202020204" pitchFamily="34" charset="0"/>
              </a:rPr>
              <a:t>Il sig. …, a titolo di pagamento della liquidazione allo stesso spettante ai sensi dell’art. 768 </a:t>
            </a:r>
            <a:r>
              <a:rPr lang="it-IT" sz="1600" i="1" dirty="0">
                <a:solidFill>
                  <a:srgbClr val="002060"/>
                </a:solidFill>
                <a:cs typeface="Arial" panose="020B0604020202020204" pitchFamily="34" charset="0"/>
              </a:rPr>
              <a:t>quater</a:t>
            </a:r>
            <a:r>
              <a:rPr lang="it-IT" sz="1600" dirty="0">
                <a:solidFill>
                  <a:srgbClr val="002060"/>
                </a:solidFill>
                <a:cs typeface="Arial" panose="020B0604020202020204" pitchFamily="34" charset="0"/>
              </a:rPr>
              <a:t> c.c., versa al sig. …, che al medesimo titolo accetta, la somma di Euro … a mezzo:</a:t>
            </a:r>
          </a:p>
          <a:p>
            <a:pPr marL="0" indent="0">
              <a:buNone/>
            </a:pPr>
            <a:r>
              <a:rPr lang="it-IT" sz="1600" i="1" dirty="0">
                <a:solidFill>
                  <a:srgbClr val="002060"/>
                </a:solidFill>
                <a:cs typeface="Arial" panose="020B0604020202020204" pitchFamily="34" charset="0"/>
              </a:rPr>
              <a:t>&lt;descrizione dei mezzi di pagamento&gt;.</a:t>
            </a:r>
          </a:p>
          <a:p>
            <a:pPr marL="0" indent="0">
              <a:buNone/>
            </a:pPr>
            <a:r>
              <a:rPr lang="it-IT" sz="1600" dirty="0">
                <a:solidFill>
                  <a:srgbClr val="002060"/>
                </a:solidFill>
                <a:cs typeface="Arial" panose="020B0604020202020204" pitchFamily="34" charset="0"/>
              </a:rPr>
              <a:t>Il </a:t>
            </a:r>
            <a:r>
              <a:rPr lang="it-IT" sz="1600" dirty="0" err="1">
                <a:solidFill>
                  <a:srgbClr val="002060"/>
                </a:solidFill>
                <a:cs typeface="Arial" panose="020B0604020202020204" pitchFamily="34" charset="0"/>
              </a:rPr>
              <a:t>sig</a:t>
            </a:r>
            <a:r>
              <a:rPr lang="it-IT" sz="1600" dirty="0">
                <a:solidFill>
                  <a:srgbClr val="002060"/>
                </a:solidFill>
                <a:cs typeface="Arial" panose="020B0604020202020204" pitchFamily="34" charset="0"/>
              </a:rPr>
              <a:t> . … rilascia quietanza delle somme incassate</a:t>
            </a:r>
            <a:r>
              <a:rPr lang="it-IT" sz="1600" dirty="0">
                <a:solidFill>
                  <a:srgbClr val="002060"/>
                </a:solidFill>
              </a:rPr>
              <a:t>.</a:t>
            </a:r>
          </a:p>
          <a:p>
            <a:pPr marL="0" indent="0">
              <a:buNone/>
            </a:pPr>
            <a:endParaRPr lang="it-IT" sz="1600" dirty="0">
              <a:solidFill>
                <a:srgbClr val="002060"/>
              </a:solidFill>
            </a:endParaRPr>
          </a:p>
          <a:p>
            <a:pPr marL="0" indent="0">
              <a:buNone/>
            </a:pPr>
            <a:r>
              <a:rPr lang="it-IT" sz="1600" dirty="0">
                <a:solidFill>
                  <a:srgbClr val="002060"/>
                </a:solidFill>
              </a:rPr>
              <a:t>Ai fini fiscali, la rinunzia alla liquidazione di cui sopra atto è soggetta all'imposta di registro in misura fissa ai sensi dell'art. </a:t>
            </a:r>
            <a:r>
              <a:rPr lang="en-US" sz="1600" dirty="0">
                <a:solidFill>
                  <a:srgbClr val="002060"/>
                </a:solidFill>
              </a:rPr>
              <a:t>11, comma 1, </a:t>
            </a:r>
            <a:r>
              <a:rPr lang="en-US" sz="1600" dirty="0" err="1">
                <a:solidFill>
                  <a:srgbClr val="002060"/>
                </a:solidFill>
              </a:rPr>
              <a:t>tariffa</a:t>
            </a:r>
            <a:r>
              <a:rPr lang="en-US" sz="1600" dirty="0">
                <a:solidFill>
                  <a:srgbClr val="002060"/>
                </a:solidFill>
              </a:rPr>
              <a:t>, </a:t>
            </a:r>
            <a:r>
              <a:rPr lang="it-IT" sz="1600" dirty="0">
                <a:solidFill>
                  <a:srgbClr val="002060"/>
                </a:solidFill>
              </a:rPr>
              <a:t>p</a:t>
            </a:r>
            <a:r>
              <a:rPr lang="en-US" sz="1600" dirty="0" err="1">
                <a:solidFill>
                  <a:srgbClr val="002060"/>
                </a:solidFill>
              </a:rPr>
              <a:t>arte</a:t>
            </a:r>
            <a:r>
              <a:rPr lang="en-US" sz="1600" dirty="0">
                <a:solidFill>
                  <a:srgbClr val="002060"/>
                </a:solidFill>
              </a:rPr>
              <a:t> </a:t>
            </a:r>
            <a:r>
              <a:rPr lang="it-IT" sz="1600" dirty="0">
                <a:solidFill>
                  <a:srgbClr val="002060"/>
                </a:solidFill>
              </a:rPr>
              <a:t>prima, allegata al d.P.R. n. 131 del 1986.</a:t>
            </a:r>
            <a:endParaRPr lang="it-IT" sz="1600" i="1" dirty="0">
              <a:solidFill>
                <a:srgbClr val="002060"/>
              </a:solidFill>
            </a:endParaRPr>
          </a:p>
          <a:p>
            <a:pPr marL="0" indent="0">
              <a:buNone/>
            </a:pPr>
            <a:endParaRPr lang="it-IT" sz="1600" dirty="0">
              <a:solidFill>
                <a:srgbClr val="002060"/>
              </a:solidFill>
            </a:endParaRPr>
          </a:p>
          <a:p>
            <a:pPr marL="0" indent="0">
              <a:buNone/>
            </a:pPr>
            <a:endParaRPr lang="it-IT" sz="1125" dirty="0"/>
          </a:p>
        </p:txBody>
      </p:sp>
      <p:sp>
        <p:nvSpPr>
          <p:cNvPr id="5" name="Segnaposto numero diapositiva 4">
            <a:extLst>
              <a:ext uri="{FF2B5EF4-FFF2-40B4-BE49-F238E27FC236}">
                <a16:creationId xmlns:a16="http://schemas.microsoft.com/office/drawing/2014/main" id="{77C5DA8D-8C1F-4BDA-A9EC-9A5989E3C4F7}"/>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2074920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388424" cy="6858000"/>
          </a:xfrm>
        </p:spPr>
        <p:txBody>
          <a:bodyPr>
            <a:noAutofit/>
          </a:bodyPr>
          <a:lstStyle/>
          <a:p>
            <a:pPr marL="114300" indent="-114300" algn="just">
              <a:buNone/>
            </a:pPr>
            <a:r>
              <a:rPr lang="it-IT" sz="1600" b="1" dirty="0">
                <a:solidFill>
                  <a:schemeClr val="accent2">
                    <a:lumMod val="50000"/>
                  </a:schemeClr>
                </a:solidFill>
                <a:highlight>
                  <a:srgbClr val="FFFF00"/>
                </a:highlight>
              </a:rPr>
              <a:t>FORMULE - 2</a:t>
            </a:r>
            <a:endParaRPr lang="it-IT" sz="1600" dirty="0">
              <a:solidFill>
                <a:schemeClr val="accent2">
                  <a:lumMod val="50000"/>
                </a:schemeClr>
              </a:solidFill>
              <a:highlight>
                <a:srgbClr val="FFFF00"/>
              </a:highlight>
            </a:endParaRPr>
          </a:p>
          <a:p>
            <a:pPr marL="0" indent="0" algn="just">
              <a:buNone/>
            </a:pPr>
            <a:endParaRPr lang="it-IT" sz="1600" dirty="0">
              <a:solidFill>
                <a:schemeClr val="accent2">
                  <a:lumMod val="50000"/>
                </a:schemeClr>
              </a:solidFill>
            </a:endParaRPr>
          </a:p>
          <a:p>
            <a:pPr marL="114300" indent="0" algn="just">
              <a:buNone/>
            </a:pPr>
            <a:r>
              <a:rPr lang="it-IT" sz="1600" dirty="0">
                <a:solidFill>
                  <a:srgbClr val="002060"/>
                </a:solidFill>
              </a:rPr>
              <a:t>A fini fiscali, con riferimento al d.lgs. 31 ottobre 1990, n. 346,le parti dichiarano:</a:t>
            </a:r>
          </a:p>
          <a:p>
            <a:pPr marL="114300" indent="0" algn="just">
              <a:buNone/>
            </a:pPr>
            <a:r>
              <a:rPr lang="it-IT" sz="1600" dirty="0">
                <a:solidFill>
                  <a:srgbClr val="002060"/>
                </a:solidFill>
              </a:rPr>
              <a:t>- che il valore dell’assegnazione effettuata dal disponente … in favore del beneficiario … è di Euro …;</a:t>
            </a:r>
          </a:p>
          <a:p>
            <a:pPr marL="114300" indent="0" algn="just">
              <a:buNone/>
            </a:pPr>
            <a:r>
              <a:rPr lang="it-IT" sz="1600" dirty="0">
                <a:solidFill>
                  <a:srgbClr val="002060"/>
                </a:solidFill>
              </a:rPr>
              <a:t>- che il valore della liquidazione effettuata dal beneficiario … in favore del legittimario… è di Euro …;</a:t>
            </a:r>
          </a:p>
          <a:p>
            <a:pPr marL="114300" indent="0" algn="just">
              <a:buNone/>
            </a:pPr>
            <a:r>
              <a:rPr lang="it-IT" sz="1600" dirty="0">
                <a:solidFill>
                  <a:srgbClr val="002060"/>
                </a:solidFill>
              </a:rPr>
              <a:t>- che tra il disponente …ed il beneficiario sussiste rapporto di parentela, in linea retta, in primo grado in quanto il disponente è il padre del beneficiario;</a:t>
            </a:r>
          </a:p>
          <a:p>
            <a:pPr marL="114300" indent="0" algn="just">
              <a:buNone/>
            </a:pPr>
            <a:r>
              <a:rPr lang="it-IT" sz="1600" dirty="0">
                <a:solidFill>
                  <a:srgbClr val="002060"/>
                </a:solidFill>
              </a:rPr>
              <a:t>- che tra il disponente … ed il legittimario non beneficiario … sussiste rapporto di parentela, in linea retta, in primo grado in quanto il disponente è il padre di …; </a:t>
            </a:r>
          </a:p>
          <a:p>
            <a:pPr marL="114300" indent="0" algn="just">
              <a:buNone/>
            </a:pPr>
            <a:r>
              <a:rPr lang="it-IT" sz="1600" dirty="0">
                <a:solidFill>
                  <a:srgbClr val="002060"/>
                </a:solidFill>
              </a:rPr>
              <a:t>- che tra il beneficiario … ed il legittimario non beneficiario … sussiste rapporto di parentela in linea collaterale di secondo grado in quanto …. è fratello di …; </a:t>
            </a:r>
          </a:p>
          <a:p>
            <a:pPr marL="114300" indent="0" algn="just">
              <a:buNone/>
            </a:pPr>
            <a:r>
              <a:rPr lang="it-IT" sz="1600" dirty="0">
                <a:solidFill>
                  <a:srgbClr val="002060"/>
                </a:solidFill>
              </a:rPr>
              <a:t>- che la presente è primo atto a titolo gratuito intercorso tra le parti del presente patto;</a:t>
            </a: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19</a:t>
            </a:fld>
            <a:endParaRPr lang="en-US"/>
          </a:p>
        </p:txBody>
      </p:sp>
    </p:spTree>
    <p:extLst>
      <p:ext uri="{BB962C8B-B14F-4D97-AF65-F5344CB8AC3E}">
        <p14:creationId xmlns:p14="http://schemas.microsoft.com/office/powerpoint/2010/main" val="3222173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lstStyle/>
          <a:p>
            <a:pPr lvl="0"/>
            <a:endParaRPr lang="it-IT" dirty="0"/>
          </a:p>
          <a:p>
            <a:pPr lvl="0"/>
            <a:r>
              <a:rPr lang="it-IT" sz="2000" dirty="0">
                <a:solidFill>
                  <a:schemeClr val="accent2">
                    <a:lumMod val="50000"/>
                  </a:schemeClr>
                </a:solidFill>
                <a:cs typeface="Arial" panose="020B0604020202020204" pitchFamily="34" charset="0"/>
              </a:rPr>
              <a:t>In sede di applicazione delle imposte di successione e donazione l'istituto è menzionato, insieme ad altri trasferimenti, nel Decreto Legislativo 346/1990, art. 3, comma 4-ter.</a:t>
            </a:r>
          </a:p>
          <a:p>
            <a:pPr marL="114300" indent="0">
              <a:buNone/>
            </a:pPr>
            <a:r>
              <a:rPr lang="it-IT" sz="2000" dirty="0">
                <a:solidFill>
                  <a:schemeClr val="accent2">
                    <a:lumMod val="50000"/>
                  </a:schemeClr>
                </a:solidFill>
                <a:cs typeface="Arial" panose="020B0604020202020204" pitchFamily="34" charset="0"/>
              </a:rPr>
              <a:t> </a:t>
            </a:r>
          </a:p>
          <a:p>
            <a:pPr lvl="0"/>
            <a:r>
              <a:rPr lang="it-IT" sz="2000" b="1" dirty="0">
                <a:solidFill>
                  <a:schemeClr val="accent2">
                    <a:lumMod val="50000"/>
                  </a:schemeClr>
                </a:solidFill>
                <a:cs typeface="Arial" panose="020B0604020202020204" pitchFamily="34" charset="0"/>
              </a:rPr>
              <a:t>l'Agenzia delle Entrate (Circolare 22 gennaio 2008 n. 3 par. 8.3.2 e 29 maggio 2013 n. 18 par. 5.3.2) </a:t>
            </a:r>
            <a:r>
              <a:rPr lang="it-IT" sz="2000" dirty="0">
                <a:solidFill>
                  <a:schemeClr val="accent2">
                    <a:lumMod val="50000"/>
                  </a:schemeClr>
                </a:solidFill>
                <a:cs typeface="Arial" panose="020B0604020202020204" pitchFamily="34" charset="0"/>
              </a:rPr>
              <a:t>si è espressa così: </a:t>
            </a:r>
          </a:p>
          <a:p>
            <a:pPr lvl="0"/>
            <a:endParaRPr lang="it-IT" sz="2000" dirty="0">
              <a:solidFill>
                <a:schemeClr val="accent2">
                  <a:lumMod val="50000"/>
                </a:schemeClr>
              </a:solidFill>
              <a:cs typeface="Arial" panose="020B0604020202020204" pitchFamily="34" charset="0"/>
            </a:endParaRPr>
          </a:p>
          <a:p>
            <a:pPr marL="114300" indent="0">
              <a:buNone/>
            </a:pPr>
            <a:r>
              <a:rPr lang="it-IT" sz="2000" dirty="0">
                <a:solidFill>
                  <a:schemeClr val="accent2">
                    <a:lumMod val="50000"/>
                  </a:schemeClr>
                </a:solidFill>
                <a:cs typeface="Arial" panose="020B0604020202020204" pitchFamily="34" charset="0"/>
              </a:rPr>
              <a:t>	- il patto di famiglia è riconducibile all'ambito degli atti a 	   	titolo gratuito; </a:t>
            </a:r>
          </a:p>
          <a:p>
            <a:pPr marL="114300" indent="0">
              <a:buNone/>
            </a:pPr>
            <a:r>
              <a:rPr lang="it-IT" sz="2000" dirty="0">
                <a:solidFill>
                  <a:schemeClr val="accent2">
                    <a:lumMod val="50000"/>
                  </a:schemeClr>
                </a:solidFill>
                <a:cs typeface="Arial" panose="020B0604020202020204" pitchFamily="34" charset="0"/>
              </a:rPr>
              <a:t>	- non comporta il pagamento di un corrispettivo da parte 	   	  dell'assegnatario dell'azienda o delle partecipazioni sociali,</a:t>
            </a:r>
          </a:p>
          <a:p>
            <a:pPr marL="114300" indent="0">
              <a:buNone/>
            </a:pPr>
            <a:r>
              <a:rPr lang="it-IT" sz="2000" dirty="0">
                <a:solidFill>
                  <a:schemeClr val="accent2">
                    <a:lumMod val="50000"/>
                  </a:schemeClr>
                </a:solidFill>
                <a:cs typeface="Arial" panose="020B0604020202020204" pitchFamily="34" charset="0"/>
              </a:rPr>
              <a:t> 	  ma solo l'onere in capo a quest'ultimo di liquidare gli altri 	 	  partecipanti al contratto, in denaro o in natura</a:t>
            </a:r>
            <a:r>
              <a:rPr lang="it-IT" sz="2000" dirty="0">
                <a:solidFill>
                  <a:schemeClr val="accent2">
                    <a:lumMod val="50000"/>
                  </a:schemeClr>
                </a:solidFill>
                <a:latin typeface="Arial" panose="020B0604020202020204" pitchFamily="34" charset="0"/>
                <a:cs typeface="Arial" panose="020B0604020202020204" pitchFamily="34" charset="0"/>
              </a:rPr>
              <a:t>.</a:t>
            </a:r>
          </a:p>
          <a:p>
            <a:pPr lvl="1"/>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4293591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388424" cy="6858000"/>
          </a:xfrm>
        </p:spPr>
        <p:txBody>
          <a:bodyPr>
            <a:noAutofit/>
          </a:bodyPr>
          <a:lstStyle/>
          <a:p>
            <a:pPr marL="114300" indent="0">
              <a:buNone/>
            </a:pPr>
            <a:r>
              <a:rPr lang="it-IT" sz="1600" dirty="0">
                <a:solidFill>
                  <a:schemeClr val="accent2">
                    <a:lumMod val="50000"/>
                  </a:schemeClr>
                </a:solidFill>
                <a:highlight>
                  <a:srgbClr val="FFFF00"/>
                </a:highlight>
              </a:rPr>
              <a:t>FORMULE - 3</a:t>
            </a:r>
          </a:p>
          <a:p>
            <a:pPr marL="114300" indent="0" algn="just">
              <a:buNone/>
            </a:pPr>
            <a:r>
              <a:rPr lang="it-IT" sz="1600" dirty="0">
                <a:solidFill>
                  <a:srgbClr val="002060"/>
                </a:solidFill>
              </a:rPr>
              <a:t>- che il trasferimento delle partecipazioni a favore del beneficiario …</a:t>
            </a:r>
            <a:r>
              <a:rPr lang="it-IT" sz="1600" b="1" dirty="0">
                <a:solidFill>
                  <a:srgbClr val="002060"/>
                </a:solidFill>
              </a:rPr>
              <a:t> non è soggetto all'imposta sulle successioni e donazioni </a:t>
            </a:r>
            <a:r>
              <a:rPr lang="it-IT" sz="1600" dirty="0">
                <a:solidFill>
                  <a:srgbClr val="002060"/>
                </a:solidFill>
              </a:rPr>
              <a:t>ai sensi </a:t>
            </a:r>
            <a:r>
              <a:rPr lang="it-IT" sz="1600" b="1" dirty="0">
                <a:solidFill>
                  <a:srgbClr val="002060"/>
                </a:solidFill>
              </a:rPr>
              <a:t>dell'art. 3, comma 4-ter del D.LGS. n. 346/1990</a:t>
            </a:r>
            <a:r>
              <a:rPr lang="it-IT" sz="1600" dirty="0">
                <a:solidFill>
                  <a:srgbClr val="002060"/>
                </a:solidFill>
              </a:rPr>
              <a:t>, introdotto dal comma 78 articolo unico della legge finanziaria 2007 (legge n. 296/2006):</a:t>
            </a:r>
          </a:p>
          <a:p>
            <a:pPr marL="114300" indent="0" algn="just">
              <a:buNone/>
            </a:pPr>
            <a:r>
              <a:rPr lang="it-IT" sz="1600" dirty="0">
                <a:solidFill>
                  <a:srgbClr val="002060"/>
                </a:solidFill>
              </a:rPr>
              <a:t>* a tal fine il beneficiario (se del caso: tenuto conto  dell’attribuzione del diritto di voto al nudo proprietario) dichiara che in virtù del presente atto</a:t>
            </a:r>
            <a:r>
              <a:rPr lang="it-IT" sz="1600" b="1" dirty="0">
                <a:solidFill>
                  <a:srgbClr val="002060"/>
                </a:solidFill>
              </a:rPr>
              <a:t> detiene il controllo</a:t>
            </a:r>
            <a:r>
              <a:rPr lang="it-IT" sz="1600" dirty="0">
                <a:solidFill>
                  <a:srgbClr val="002060"/>
                </a:solidFill>
              </a:rPr>
              <a:t> della società ai sensi dell'art, 2359, comma I, n.1 c.c. </a:t>
            </a:r>
            <a:r>
              <a:rPr lang="it-IT" sz="1600" b="1" dirty="0">
                <a:solidFill>
                  <a:srgbClr val="002060"/>
                </a:solidFill>
              </a:rPr>
              <a:t>e si obbliga mantenere tale controllo e proseguire l'attività d'impresa per un periodo non inferiore a cinque anni dalla data odierna</a:t>
            </a:r>
            <a:r>
              <a:rPr lang="it-IT" sz="1600" dirty="0">
                <a:solidFill>
                  <a:srgbClr val="002060"/>
                </a:solidFill>
              </a:rPr>
              <a:t>, prendendo atto che il mancato rispetto della condizione di cui al periodo precedente comporta la decadenza dal beneficio con le conseguenze sanzionatorie previste dal citato art. 3, comma 4-ter del D.LGS. n. 346/1990 (</a:t>
            </a:r>
            <a:r>
              <a:rPr lang="it-IT" sz="1600" dirty="0" err="1">
                <a:solidFill>
                  <a:srgbClr val="002060"/>
                </a:solidFill>
              </a:rPr>
              <a:t>cfr</a:t>
            </a:r>
            <a:r>
              <a:rPr lang="it-IT" sz="1600" dirty="0">
                <a:solidFill>
                  <a:srgbClr val="002060"/>
                </a:solidFill>
              </a:rPr>
              <a:t> Risoluzione Agenzia Entrate n.75/E del 26 luglio 2010 e Circolare Agenzia Entrate n.3/E del 22 gennaio 2008);</a:t>
            </a:r>
          </a:p>
          <a:p>
            <a:pPr marL="114300" indent="0" algn="just">
              <a:buNone/>
            </a:pPr>
            <a:r>
              <a:rPr lang="it-IT" sz="1600" dirty="0">
                <a:solidFill>
                  <a:srgbClr val="002060"/>
                </a:solidFill>
              </a:rPr>
              <a:t>* (oppure, trattandosi di </a:t>
            </a:r>
            <a:r>
              <a:rPr lang="it-IT" sz="1600" b="1" dirty="0">
                <a:solidFill>
                  <a:srgbClr val="002060"/>
                </a:solidFill>
              </a:rPr>
              <a:t>partecipazioni in società di persone o di azienda</a:t>
            </a:r>
            <a:r>
              <a:rPr lang="it-IT" sz="1600" dirty="0">
                <a:solidFill>
                  <a:srgbClr val="002060"/>
                </a:solidFill>
              </a:rPr>
              <a:t>) a tal fine </a:t>
            </a:r>
            <a:r>
              <a:rPr lang="it-IT" sz="1600" b="1" dirty="0">
                <a:solidFill>
                  <a:srgbClr val="002060"/>
                </a:solidFill>
              </a:rPr>
              <a:t>il beneficiario dichiara di voler proseguire l’attività di impresa relativa all’azienda sociale per un periodo non inferiore a cinque anni dalla data odierna</a:t>
            </a:r>
            <a:r>
              <a:rPr lang="it-IT" sz="1600" dirty="0">
                <a:solidFill>
                  <a:srgbClr val="002060"/>
                </a:solidFill>
              </a:rPr>
              <a:t>; (al riguardo si precisa che, come chiarito dall’ Agenzia delle Entrate nella circolare del 22 gennaio 2008, l’agevolazione invocata, in quanto riferita quota di società di persone, non è subordinata alla condizione del conseguimento e del mantenimento, nei cinque anni successivi al trasferimento, del controllo societario);</a:t>
            </a:r>
          </a:p>
          <a:p>
            <a:pPr marL="114300" indent="0" algn="just">
              <a:buNone/>
            </a:pPr>
            <a:r>
              <a:rPr lang="it-IT" sz="1600" dirty="0">
                <a:solidFill>
                  <a:schemeClr val="accent2">
                    <a:lumMod val="50000"/>
                  </a:schemeClr>
                </a:solidFill>
              </a:rPr>
              <a:t>- che (</a:t>
            </a:r>
            <a:r>
              <a:rPr lang="it-IT" sz="1600" b="1" dirty="0">
                <a:solidFill>
                  <a:schemeClr val="accent2">
                    <a:lumMod val="50000"/>
                  </a:schemeClr>
                </a:solidFill>
              </a:rPr>
              <a:t>nel caso di azienda comprendente immobili</a:t>
            </a:r>
            <a:r>
              <a:rPr lang="it-IT" sz="1600" dirty="0">
                <a:solidFill>
                  <a:schemeClr val="accent2">
                    <a:lumMod val="50000"/>
                  </a:schemeClr>
                </a:solidFill>
              </a:rPr>
              <a:t>) il trasferimento di cui al presente atto è altresì esente dalle imposte ipotecaria e catastale), ai sensi dell’art. 3, comma 4 </a:t>
            </a:r>
            <a:r>
              <a:rPr lang="it-IT" sz="1600" i="1" dirty="0">
                <a:solidFill>
                  <a:schemeClr val="accent2">
                    <a:lumMod val="50000"/>
                  </a:schemeClr>
                </a:solidFill>
              </a:rPr>
              <a:t>ter</a:t>
            </a:r>
            <a:r>
              <a:rPr lang="it-IT" sz="1600" dirty="0">
                <a:solidFill>
                  <a:schemeClr val="accent2">
                    <a:lumMod val="50000"/>
                  </a:schemeClr>
                </a:solidFill>
              </a:rPr>
              <a:t>, d.lgs. 31 ottobre 1990, n. 346, </a:t>
            </a:r>
          </a:p>
          <a:p>
            <a:pPr marL="114300" indent="0" algn="just">
              <a:buNone/>
            </a:pPr>
            <a:r>
              <a:rPr lang="it-IT" sz="1600" dirty="0">
                <a:solidFill>
                  <a:schemeClr val="accent2">
                    <a:lumMod val="50000"/>
                  </a:schemeClr>
                </a:solidFill>
              </a:rPr>
              <a:t>- che </a:t>
            </a:r>
            <a:r>
              <a:rPr lang="it-IT" sz="1600" b="1" dirty="0">
                <a:solidFill>
                  <a:schemeClr val="accent2">
                    <a:lumMod val="50000"/>
                  </a:schemeClr>
                </a:solidFill>
              </a:rPr>
              <a:t>alla rinuncia alla liquidazione da parte dei familiari si applica l’imposta  di registro in misura fissa</a:t>
            </a:r>
            <a:r>
              <a:rPr lang="it-IT" sz="1600" dirty="0">
                <a:solidFill>
                  <a:schemeClr val="accent2">
                    <a:lumMod val="50000"/>
                  </a:schemeClr>
                </a:solidFill>
              </a:rPr>
              <a:t>, trattandosi di rinuncia senza effetti traslativi come previsto dalla citata circolare dell’Agenzia delle Entrate del 22 gennaio 2008.</a:t>
            </a: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val="327357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fontScale="92500" lnSpcReduction="10000"/>
          </a:bodyPr>
          <a:lstStyle/>
          <a:p>
            <a:pPr marL="114300" indent="0">
              <a:buNone/>
            </a:pPr>
            <a:r>
              <a:rPr lang="it-IT" b="1" dirty="0">
                <a:solidFill>
                  <a:schemeClr val="accent2">
                    <a:lumMod val="50000"/>
                  </a:schemeClr>
                </a:solidFill>
              </a:rPr>
              <a:t>FISCALITA’ DIRETTA</a:t>
            </a:r>
            <a:endParaRPr lang="it-IT" dirty="0">
              <a:solidFill>
                <a:schemeClr val="accent2">
                  <a:lumMod val="50000"/>
                </a:schemeClr>
              </a:solidFill>
            </a:endParaRPr>
          </a:p>
          <a:p>
            <a:pPr marL="114300" indent="0">
              <a:buNone/>
            </a:pPr>
            <a:r>
              <a:rPr lang="it-IT" b="1" dirty="0">
                <a:solidFill>
                  <a:schemeClr val="accent2">
                    <a:lumMod val="50000"/>
                  </a:schemeClr>
                </a:solidFill>
              </a:rPr>
              <a:t> </a:t>
            </a:r>
            <a:endParaRPr lang="it-IT" dirty="0">
              <a:solidFill>
                <a:schemeClr val="accent2">
                  <a:lumMod val="50000"/>
                </a:schemeClr>
              </a:solidFill>
            </a:endParaRPr>
          </a:p>
          <a:p>
            <a:pPr lvl="0"/>
            <a:r>
              <a:rPr lang="it-IT" dirty="0">
                <a:solidFill>
                  <a:schemeClr val="accent2">
                    <a:lumMod val="50000"/>
                  </a:schemeClr>
                </a:solidFill>
              </a:rPr>
              <a:t>Il trasferimento non costituisce realizzo di plusvalenze; il primo passaggio cioè quello tra l'imprenditore disponente e il discente assegnatario  </a:t>
            </a:r>
            <a:r>
              <a:rPr lang="it-IT" b="1" dirty="0">
                <a:solidFill>
                  <a:schemeClr val="accent2">
                    <a:lumMod val="50000"/>
                  </a:schemeClr>
                </a:solidFill>
              </a:rPr>
              <a:t>è fiscalmente neutrale</a:t>
            </a:r>
            <a:endParaRPr lang="it-IT" dirty="0">
              <a:solidFill>
                <a:schemeClr val="accent2">
                  <a:lumMod val="50000"/>
                </a:schemeClr>
              </a:solidFill>
            </a:endParaRPr>
          </a:p>
          <a:p>
            <a:pPr marL="114300" indent="0">
              <a:buNone/>
            </a:pPr>
            <a:r>
              <a:rPr lang="it-IT" dirty="0">
                <a:solidFill>
                  <a:schemeClr val="accent2">
                    <a:lumMod val="50000"/>
                  </a:schemeClr>
                </a:solidFill>
              </a:rPr>
              <a:t> </a:t>
            </a:r>
          </a:p>
          <a:p>
            <a:pPr lvl="0"/>
            <a:r>
              <a:rPr lang="it-IT" dirty="0">
                <a:solidFill>
                  <a:schemeClr val="accent2">
                    <a:lumMod val="50000"/>
                  </a:schemeClr>
                </a:solidFill>
              </a:rPr>
              <a:t>l'azienda in particolare è assunta ai medesimi valori fiscalmente riconosciuti nei confronti del dante causa. Non si sterilizzano  le imposte sui pregressi plusvalori maturati in capo all'imprenditore perché questi plusvalori emergeranno al momento delle successive cessioni dei beni o dell'azienda stessa</a:t>
            </a:r>
          </a:p>
          <a:p>
            <a:pPr lvl="0"/>
            <a:r>
              <a:rPr lang="it-IT" b="1" dirty="0">
                <a:solidFill>
                  <a:schemeClr val="accent2">
                    <a:lumMod val="50000"/>
                  </a:schemeClr>
                </a:solidFill>
              </a:rPr>
              <a:t>Quanto alla liquidazione dei legittimari</a:t>
            </a:r>
            <a:r>
              <a:rPr lang="it-IT" dirty="0">
                <a:solidFill>
                  <a:schemeClr val="accent2">
                    <a:lumMod val="50000"/>
                  </a:schemeClr>
                </a:solidFill>
              </a:rPr>
              <a:t> </a:t>
            </a:r>
            <a:r>
              <a:rPr lang="it-IT" b="1" dirty="0">
                <a:solidFill>
                  <a:schemeClr val="accent2">
                    <a:lumMod val="50000"/>
                  </a:schemeClr>
                </a:solidFill>
              </a:rPr>
              <a:t>non sembra che la liquidazione dei legittimari assuma rilevanza</a:t>
            </a:r>
            <a:r>
              <a:rPr lang="it-IT" dirty="0">
                <a:solidFill>
                  <a:schemeClr val="accent2">
                    <a:lumMod val="50000"/>
                  </a:schemeClr>
                </a:solidFill>
              </a:rPr>
              <a:t>. L'eventuale rinunzia dei legittimari alla liquidazione non rileva come sopravvenienza attiva imponibile per il beneficiario.</a:t>
            </a:r>
          </a:p>
          <a:p>
            <a:r>
              <a:rPr lang="it-IT" dirty="0">
                <a:solidFill>
                  <a:schemeClr val="accent2">
                    <a:lumMod val="50000"/>
                  </a:schemeClr>
                </a:solidFill>
              </a:rPr>
              <a:t>Si noti però che se il patto di famiglia prevede l'obbligo di liquidare i legittimari attraverso il trasferimento di beni già oggetto del patto si determina emersione di una plusvalenza imponibile in capo al discendete stesso</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val="80410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fontScale="92500" lnSpcReduction="20000"/>
          </a:bodyPr>
          <a:lstStyle/>
          <a:p>
            <a:r>
              <a:rPr lang="it-IT" b="1" dirty="0">
                <a:solidFill>
                  <a:schemeClr val="accent2">
                    <a:lumMod val="50000"/>
                  </a:schemeClr>
                </a:solidFill>
              </a:rPr>
              <a:t>FISCALITA’ INDIRETTA</a:t>
            </a:r>
            <a:endParaRPr lang="it-IT" dirty="0">
              <a:solidFill>
                <a:schemeClr val="accent2">
                  <a:lumMod val="50000"/>
                </a:schemeClr>
              </a:solidFill>
            </a:endParaRPr>
          </a:p>
          <a:p>
            <a:pPr marL="114300" indent="0">
              <a:buNone/>
            </a:pPr>
            <a:r>
              <a:rPr lang="it-IT" b="1" dirty="0">
                <a:solidFill>
                  <a:schemeClr val="accent2">
                    <a:lumMod val="50000"/>
                  </a:schemeClr>
                </a:solidFill>
              </a:rPr>
              <a:t> </a:t>
            </a:r>
            <a:endParaRPr lang="it-IT" dirty="0">
              <a:solidFill>
                <a:schemeClr val="accent2">
                  <a:lumMod val="50000"/>
                </a:schemeClr>
              </a:solidFill>
            </a:endParaRPr>
          </a:p>
          <a:p>
            <a:pPr lvl="0"/>
            <a:r>
              <a:rPr lang="it-IT" b="1" u="sng" dirty="0">
                <a:solidFill>
                  <a:schemeClr val="accent2">
                    <a:lumMod val="50000"/>
                  </a:schemeClr>
                </a:solidFill>
              </a:rPr>
              <a:t>Art. 3, c. 4-ter, </a:t>
            </a:r>
            <a:r>
              <a:rPr lang="it-IT" b="1" u="sng" dirty="0" err="1">
                <a:solidFill>
                  <a:schemeClr val="accent2">
                    <a:lumMod val="50000"/>
                  </a:schemeClr>
                </a:solidFill>
              </a:rPr>
              <a:t>D.Lgs.</a:t>
            </a:r>
            <a:r>
              <a:rPr lang="it-IT" b="1" u="sng" dirty="0">
                <a:solidFill>
                  <a:schemeClr val="accent2">
                    <a:lumMod val="50000"/>
                  </a:schemeClr>
                </a:solidFill>
              </a:rPr>
              <a:t> 346/1990</a:t>
            </a:r>
          </a:p>
          <a:p>
            <a:pPr marL="114300" lvl="0" indent="0">
              <a:buNone/>
            </a:pPr>
            <a:endParaRPr lang="it-IT" b="1" u="sng" dirty="0">
              <a:solidFill>
                <a:schemeClr val="accent2">
                  <a:lumMod val="50000"/>
                </a:schemeClr>
              </a:solidFill>
            </a:endParaRPr>
          </a:p>
          <a:p>
            <a:r>
              <a:rPr lang="it-IT" dirty="0">
                <a:solidFill>
                  <a:schemeClr val="accent2">
                    <a:lumMod val="50000"/>
                  </a:schemeClr>
                </a:solidFill>
              </a:rPr>
              <a:t>«</a:t>
            </a:r>
            <a:r>
              <a:rPr lang="it-IT" b="1" dirty="0">
                <a:solidFill>
                  <a:schemeClr val="accent2">
                    <a:lumMod val="50000"/>
                  </a:schemeClr>
                </a:solidFill>
              </a:rPr>
              <a:t>I trasferimenti</a:t>
            </a:r>
            <a:r>
              <a:rPr lang="it-IT" dirty="0">
                <a:solidFill>
                  <a:schemeClr val="accent2">
                    <a:lumMod val="50000"/>
                  </a:schemeClr>
                </a:solidFill>
              </a:rPr>
              <a:t>, effettuati anche tramite i patti di famiglia di cui all'articolo 768-bis e seguenti del Codice Civile, </a:t>
            </a:r>
            <a:r>
              <a:rPr lang="it-IT" b="1" dirty="0">
                <a:solidFill>
                  <a:schemeClr val="accent2">
                    <a:lumMod val="50000"/>
                  </a:schemeClr>
                </a:solidFill>
              </a:rPr>
              <a:t>a favore dei discendenti e del coniuge, di aziende o rami di esse, di quote sociali e di azioni non sono soggetti all'imposta</a:t>
            </a:r>
            <a:r>
              <a:rPr lang="it-IT" dirty="0">
                <a:solidFill>
                  <a:schemeClr val="accent2">
                    <a:lumMod val="50000"/>
                  </a:schemeClr>
                </a:solidFill>
              </a:rPr>
              <a:t>. In caso di quote sociali e azioni di soggetti di cui all'art. 73, co. 1, lettera a), del testo unico delle imposte sui redditi, di cui al decreto del Presidente della Repubblica 22 dicembre 1986, n. 917, il beneficio spetta limitatamente alle partecipazioni mediante le quali è acquisito o integrato il controllo ai sensi dell'articolo 2359, primo comma, numero 1), del Codice civile. Il beneficio si </a:t>
            </a:r>
            <a:r>
              <a:rPr lang="it-IT" b="1" dirty="0">
                <a:solidFill>
                  <a:schemeClr val="accent2">
                    <a:lumMod val="50000"/>
                  </a:schemeClr>
                </a:solidFill>
              </a:rPr>
              <a:t>applica a condizione che gli aventi causa proseguano l'esercizio dell'attività d'impresa o detengano il controllo per un periodo non inferiore a cinque anni dalla data del trasferimento, rendendo, contestualmente alla presentazione della dichiarazione di successione o all'atto di donazione, apposita dichiarazione in tal senso</a:t>
            </a:r>
            <a:r>
              <a:rPr lang="it-IT" dirty="0">
                <a:solidFill>
                  <a:schemeClr val="accent2">
                    <a:lumMod val="50000"/>
                  </a:schemeClr>
                </a:solidFill>
              </a:rPr>
              <a:t>. Il mancato rispetto della condizione di cui al periodo precedente comporta la decadenza dal beneficio, il pagamento dell'imposta in misura ordinaria, della sanzione amministrativa prevista dall'art. 13 del decreto legislativo 18 dicembre 1997, n. 471, e degli interessi di mora decorrenti dalla data in cui l'imposta medesima avrebbe dovuto essere pagata» - </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4</a:t>
            </a:fld>
            <a:endParaRPr lang="en-US"/>
          </a:p>
        </p:txBody>
      </p:sp>
    </p:spTree>
    <p:extLst>
      <p:ext uri="{BB962C8B-B14F-4D97-AF65-F5344CB8AC3E}">
        <p14:creationId xmlns:p14="http://schemas.microsoft.com/office/powerpoint/2010/main" val="59709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fontScale="85000" lnSpcReduction="20000"/>
          </a:bodyPr>
          <a:lstStyle/>
          <a:p>
            <a:endParaRPr lang="it-IT" dirty="0">
              <a:solidFill>
                <a:schemeClr val="accent2">
                  <a:lumMod val="50000"/>
                </a:schemeClr>
              </a:solidFill>
            </a:endParaRPr>
          </a:p>
          <a:p>
            <a:r>
              <a:rPr lang="it-IT" dirty="0">
                <a:solidFill>
                  <a:schemeClr val="accent2">
                    <a:lumMod val="50000"/>
                  </a:schemeClr>
                </a:solidFill>
              </a:rPr>
              <a:t>Quindi </a:t>
            </a:r>
            <a:r>
              <a:rPr lang="it-IT" b="1" dirty="0">
                <a:solidFill>
                  <a:schemeClr val="accent2">
                    <a:lumMod val="50000"/>
                  </a:schemeClr>
                </a:solidFill>
              </a:rPr>
              <a:t>i trasferimenti non concorrono all’erosione delle franchigie in sede di coacervo </a:t>
            </a:r>
            <a:r>
              <a:rPr lang="it-IT" dirty="0">
                <a:solidFill>
                  <a:schemeClr val="accent2">
                    <a:lumMod val="50000"/>
                  </a:schemeClr>
                </a:solidFill>
              </a:rPr>
              <a:t>(vedasi art. 8, c. 4 e art. 57 del Testo Unico Imposte sulle Successioni e Donazioni, come interpretati nella C.M. 3/2008 e Risposta a interpello n.571 del 30 agosto 2021) - rinvio. </a:t>
            </a:r>
          </a:p>
          <a:p>
            <a:r>
              <a:rPr lang="it-IT" b="1" dirty="0">
                <a:solidFill>
                  <a:schemeClr val="accent2">
                    <a:lumMod val="50000"/>
                  </a:schemeClr>
                </a:solidFill>
              </a:rPr>
              <a:t>In relazione al trasferimento di azienda la decadenza dal beneficio può verificarsi anche in modo parziale</a:t>
            </a:r>
            <a:r>
              <a:rPr lang="it-IT" dirty="0">
                <a:solidFill>
                  <a:schemeClr val="accent2">
                    <a:lumMod val="50000"/>
                  </a:schemeClr>
                </a:solidFill>
              </a:rPr>
              <a:t>, come, ad esempio, nell'ipotesi in cui il beneficiario, nel quinquennio, ceda un ramo dell'azienda;</a:t>
            </a:r>
          </a:p>
          <a:p>
            <a:r>
              <a:rPr lang="it-IT" b="1" dirty="0">
                <a:solidFill>
                  <a:schemeClr val="accent2">
                    <a:lumMod val="50000"/>
                  </a:schemeClr>
                </a:solidFill>
              </a:rPr>
              <a:t> il conferimento dell'azienda o della partecipazione in un'altra società non è causa di automatica decadenza all'agevolazione</a:t>
            </a:r>
            <a:r>
              <a:rPr lang="it-IT" dirty="0">
                <a:solidFill>
                  <a:schemeClr val="accent2">
                    <a:lumMod val="50000"/>
                  </a:schemeClr>
                </a:solidFill>
              </a:rPr>
              <a:t>; non si decade in caso di trasformazione, fusione o scissione purché il socio mantenga una partecipazione di controllo; si decade in caso di affitto di azienda </a:t>
            </a:r>
          </a:p>
          <a:p>
            <a:r>
              <a:rPr lang="it-IT" dirty="0">
                <a:solidFill>
                  <a:schemeClr val="accent2">
                    <a:lumMod val="50000"/>
                  </a:schemeClr>
                </a:solidFill>
              </a:rPr>
              <a:t> Un caso particolare:</a:t>
            </a:r>
            <a:r>
              <a:rPr lang="it-IT" dirty="0"/>
              <a:t> </a:t>
            </a:r>
            <a:r>
              <a:rPr lang="it-IT" b="1" dirty="0"/>
              <a:t>risposta ad interpello n. 155 del 28 maggio 2020</a:t>
            </a:r>
            <a:endParaRPr lang="it-IT" dirty="0">
              <a:solidFill>
                <a:schemeClr val="accent2">
                  <a:lumMod val="50000"/>
                </a:schemeClr>
              </a:solidFill>
            </a:endParaRPr>
          </a:p>
          <a:p>
            <a:r>
              <a:rPr lang="it-IT" dirty="0">
                <a:solidFill>
                  <a:schemeClr val="accent2">
                    <a:lumMod val="50000"/>
                  </a:schemeClr>
                </a:solidFill>
              </a:rPr>
              <a:t>L'Agenzia delle Entrate, nella Circolare 3/2008, ha chiarito che  l'imposta sulle successioni e donazioni non si applica ogniqualvolta il trasferimento riguardi partecipazioni in </a:t>
            </a:r>
            <a:r>
              <a:rPr lang="it-IT" b="1" dirty="0">
                <a:solidFill>
                  <a:schemeClr val="accent2">
                    <a:lumMod val="50000"/>
                  </a:schemeClr>
                </a:solidFill>
              </a:rPr>
              <a:t>società di persone</a:t>
            </a:r>
            <a:r>
              <a:rPr lang="it-IT" dirty="0">
                <a:solidFill>
                  <a:schemeClr val="accent2">
                    <a:lumMod val="50000"/>
                  </a:schemeClr>
                </a:solidFill>
              </a:rPr>
              <a:t> (</a:t>
            </a:r>
            <a:r>
              <a:rPr lang="it-IT" b="1" dirty="0">
                <a:solidFill>
                  <a:schemeClr val="accent2">
                    <a:lumMod val="50000"/>
                  </a:schemeClr>
                </a:solidFill>
              </a:rPr>
              <a:t>non </a:t>
            </a:r>
            <a:r>
              <a:rPr lang="it-IT" dirty="0">
                <a:solidFill>
                  <a:schemeClr val="accent2">
                    <a:lumMod val="50000"/>
                  </a:schemeClr>
                </a:solidFill>
              </a:rPr>
              <a:t>essendo </a:t>
            </a:r>
            <a:r>
              <a:rPr lang="it-IT" b="1" dirty="0">
                <a:solidFill>
                  <a:schemeClr val="accent2">
                    <a:lumMod val="50000"/>
                  </a:schemeClr>
                </a:solidFill>
              </a:rPr>
              <a:t>richiesto</a:t>
            </a:r>
            <a:r>
              <a:rPr lang="it-IT" dirty="0">
                <a:solidFill>
                  <a:schemeClr val="accent2">
                    <a:lumMod val="50000"/>
                  </a:schemeClr>
                </a:solidFill>
              </a:rPr>
              <a:t> dalla norma che le partecipazioni in società di persone debbano giocoforza assicurare </a:t>
            </a:r>
            <a:r>
              <a:rPr lang="it-IT" b="1" dirty="0">
                <a:solidFill>
                  <a:schemeClr val="accent2">
                    <a:lumMod val="50000"/>
                  </a:schemeClr>
                </a:solidFill>
              </a:rPr>
              <a:t>l'acquisizione o l'integrazione del controllo</a:t>
            </a:r>
            <a:r>
              <a:rPr lang="it-IT" dirty="0">
                <a:solidFill>
                  <a:schemeClr val="accent2">
                    <a:lumMod val="50000"/>
                  </a:schemeClr>
                </a:solidFill>
              </a:rPr>
              <a:t>) purché ricorrano gli ulteriori requisiti indicati dall'art. 3, comma 4-ter.</a:t>
            </a:r>
          </a:p>
          <a:p>
            <a:r>
              <a:rPr lang="it-IT" dirty="0">
                <a:solidFill>
                  <a:schemeClr val="accent2">
                    <a:lumMod val="50000"/>
                  </a:schemeClr>
                </a:solidFill>
              </a:rPr>
              <a:t> Viceversa, nell'ipotesi in cui il trasferimento abbia ad oggetto azioni o quote di partecipazione in </a:t>
            </a:r>
            <a:r>
              <a:rPr lang="it-IT" b="1" dirty="0">
                <a:solidFill>
                  <a:schemeClr val="accent2">
                    <a:lumMod val="50000"/>
                  </a:schemeClr>
                </a:solidFill>
              </a:rPr>
              <a:t>società di capitali</a:t>
            </a:r>
            <a:r>
              <a:rPr lang="it-IT" dirty="0">
                <a:solidFill>
                  <a:schemeClr val="accent2">
                    <a:lumMod val="50000"/>
                  </a:schemeClr>
                </a:solidFill>
              </a:rPr>
              <a:t>, l'agevolazione trova applicazione qualora il beneficiario del trasferimento, per effetto di quest'ultimo, possa disporre del controllo della società, in quanto viene a detenere la maggioranza dei voti esercitabili in assemblea ordinaria.</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val="70579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fontScale="77500" lnSpcReduction="20000"/>
          </a:bodyPr>
          <a:lstStyle/>
          <a:p>
            <a:pPr marL="114300" lvl="0" indent="0">
              <a:buNone/>
            </a:pPr>
            <a:r>
              <a:rPr lang="it-IT" b="1" dirty="0">
                <a:solidFill>
                  <a:srgbClr val="FF0000"/>
                </a:solidFill>
              </a:rPr>
              <a:t>    EROSIONE FRANCHIGIA</a:t>
            </a:r>
          </a:p>
          <a:p>
            <a:pPr marL="114300" lvl="0" indent="0">
              <a:buNone/>
            </a:pPr>
            <a:endParaRPr lang="it-IT" b="1" dirty="0">
              <a:solidFill>
                <a:schemeClr val="accent2">
                  <a:lumMod val="50000"/>
                </a:schemeClr>
              </a:solidFill>
            </a:endParaRPr>
          </a:p>
          <a:p>
            <a:r>
              <a:rPr lang="it-IT" b="1" dirty="0">
                <a:solidFill>
                  <a:schemeClr val="accent2">
                    <a:lumMod val="50000"/>
                  </a:schemeClr>
                </a:solidFill>
              </a:rPr>
              <a:t>Caso</a:t>
            </a:r>
            <a:r>
              <a:rPr lang="it-IT" dirty="0">
                <a:solidFill>
                  <a:schemeClr val="accent2">
                    <a:lumMod val="50000"/>
                  </a:schemeClr>
                </a:solidFill>
              </a:rPr>
              <a:t>: </a:t>
            </a:r>
            <a:r>
              <a:rPr lang="it-IT" b="1" dirty="0">
                <a:solidFill>
                  <a:schemeClr val="accent2">
                    <a:lumMod val="50000"/>
                  </a:schemeClr>
                </a:solidFill>
              </a:rPr>
              <a:t> </a:t>
            </a:r>
            <a:r>
              <a:rPr lang="it-IT" dirty="0"/>
              <a:t>un donatario ha ricevuto in donazione dai propri genitori le quote della società di famiglia usufruendo delle agevolazioni tributarie di cui all'art. 3, comma 4-ter del d.lgs. n. 346 del 1990; successivamente riceve in donazione dalla madre un immobile di valore ingente che sommato al valore della prima donazione eroderebbe la </a:t>
            </a:r>
            <a:r>
              <a:rPr lang="it-IT" dirty="0" err="1"/>
              <a:t>la</a:t>
            </a:r>
            <a:r>
              <a:rPr lang="it-IT" dirty="0"/>
              <a:t> franchigia di 1.000.000 Euro</a:t>
            </a:r>
          </a:p>
          <a:p>
            <a:pPr marL="114300" indent="0">
              <a:buNone/>
            </a:pPr>
            <a:endParaRPr lang="it-IT" dirty="0">
              <a:solidFill>
                <a:schemeClr val="accent2">
                  <a:lumMod val="50000"/>
                </a:schemeClr>
              </a:solidFill>
            </a:endParaRPr>
          </a:p>
          <a:p>
            <a:r>
              <a:rPr lang="it-IT" b="1" dirty="0">
                <a:solidFill>
                  <a:schemeClr val="accent2">
                    <a:lumMod val="50000"/>
                  </a:schemeClr>
                </a:solidFill>
              </a:rPr>
              <a:t>Posizione dell’Agenzia delle Entrate r</a:t>
            </a:r>
            <a:r>
              <a:rPr lang="it-IT" b="1" dirty="0"/>
              <a:t>isposta n. 571 del 30 agosto 2021</a:t>
            </a:r>
            <a:r>
              <a:rPr lang="it-IT" dirty="0"/>
              <a:t>: </a:t>
            </a:r>
          </a:p>
          <a:p>
            <a:pPr marL="360363" indent="0">
              <a:buNone/>
            </a:pPr>
            <a:r>
              <a:rPr lang="it-IT" dirty="0">
                <a:solidFill>
                  <a:schemeClr val="accent2">
                    <a:lumMod val="50000"/>
                  </a:schemeClr>
                </a:solidFill>
              </a:rPr>
              <a:t>ex </a:t>
            </a:r>
            <a:r>
              <a:rPr lang="it-IT" dirty="0"/>
              <a:t>art. 57 del d.lgs. 31 ottobre 1990, n. 346 tutte le donazioni concorrono alla determinazione delle cd. franchigie anteriormente fatte dal donatario fruibili in applicazione dell'attuale atto donativo e prevede specifiche deroghe:  non erodono la franchigia le donazioni remuneratorie e di modico valore, le donazioni registrate gratuitamente a norma dell'articolo 55 del TUS aventi ad oggetto i trasferimenti di cui all'articolo 3 e le donazioni per cui l'imposta si applica nella misura fissa, ai sensi dell'art. 59 del medesimo decreto.  </a:t>
            </a:r>
          </a:p>
          <a:p>
            <a:pPr marL="360363" indent="0">
              <a:buNone/>
            </a:pPr>
            <a:r>
              <a:rPr lang="it-IT" b="1" dirty="0"/>
              <a:t>La fattispecie di cui all'articolo 3, comma  4-ter del TUS rientra in una delle ipotesi derogatorie summenzionate</a:t>
            </a:r>
            <a:r>
              <a:rPr lang="it-IT" dirty="0"/>
              <a:t>. L’art. 55, comma 2 prevede che «Gli atti che hanno per oggetto trasferimenti di cui all'art. 3 sono registrati gratuitamente, salvo il disposto del comma 3 dello stesso articolo.»  </a:t>
            </a:r>
          </a:p>
          <a:p>
            <a:pPr marL="360363" indent="0">
              <a:buNone/>
            </a:pPr>
            <a:r>
              <a:rPr lang="it-IT" dirty="0"/>
              <a:t>Per effetto del rinvio operato dal comma 2 del citato articolo 55 agli «atti che hanno per oggetto trasferimenti di cui all'art. 3» la donazione dei genitori in oggetto delle quote della società di famiglia,  rientrando tra gli atti previsti dall'articolo 3 comma 4-ter del TUS, non determina effetti pregiudizievoli sull'importo della cd. franchigia, riducendone l'ammontare.</a:t>
            </a:r>
          </a:p>
          <a:p>
            <a:pPr marL="114300" indent="0">
              <a:buNone/>
            </a:pPr>
            <a:endParaRPr lang="it-IT" b="1" dirty="0">
              <a:solidFill>
                <a:schemeClr val="accent2">
                  <a:lumMod val="50000"/>
                </a:schemeClr>
              </a:solidFill>
            </a:endParaRPr>
          </a:p>
          <a:p>
            <a:endParaRPr lang="it-IT" dirty="0"/>
          </a:p>
          <a:p>
            <a:endParaRPr lang="it-IT" dirty="0"/>
          </a:p>
          <a:p>
            <a:endParaRPr lang="it-IT" dirty="0"/>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6</a:t>
            </a:fld>
            <a:endParaRPr lang="en-US"/>
          </a:p>
        </p:txBody>
      </p:sp>
    </p:spTree>
    <p:extLst>
      <p:ext uri="{BB962C8B-B14F-4D97-AF65-F5344CB8AC3E}">
        <p14:creationId xmlns:p14="http://schemas.microsoft.com/office/powerpoint/2010/main" val="268179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16632"/>
            <a:ext cx="8136904" cy="6741368"/>
          </a:xfrm>
        </p:spPr>
        <p:txBody>
          <a:bodyPr>
            <a:normAutofit fontScale="85000" lnSpcReduction="10000"/>
          </a:bodyPr>
          <a:lstStyle/>
          <a:p>
            <a:endParaRPr lang="it-IT" sz="2600" dirty="0"/>
          </a:p>
          <a:p>
            <a:r>
              <a:rPr lang="it-IT" sz="2400" dirty="0">
                <a:solidFill>
                  <a:schemeClr val="accent2">
                    <a:lumMod val="50000"/>
                  </a:schemeClr>
                </a:solidFill>
              </a:rPr>
              <a:t>Nel caso di </a:t>
            </a:r>
            <a:r>
              <a:rPr lang="it-IT" sz="2400" b="1" dirty="0">
                <a:solidFill>
                  <a:schemeClr val="accent2">
                    <a:lumMod val="50000"/>
                  </a:schemeClr>
                </a:solidFill>
              </a:rPr>
              <a:t>società di capitali </a:t>
            </a:r>
            <a:r>
              <a:rPr lang="it-IT" sz="2400" dirty="0">
                <a:solidFill>
                  <a:schemeClr val="accent2">
                    <a:lumMod val="50000"/>
                  </a:schemeClr>
                </a:solidFill>
              </a:rPr>
              <a:t>l'Agenzia delle </a:t>
            </a:r>
            <a:r>
              <a:rPr lang="it-IT" sz="2400" b="1" dirty="0">
                <a:solidFill>
                  <a:schemeClr val="accent2">
                    <a:lumMod val="50000"/>
                  </a:schemeClr>
                </a:solidFill>
              </a:rPr>
              <a:t>Entrate ha negato l'applicabilità </a:t>
            </a:r>
            <a:r>
              <a:rPr lang="it-IT" sz="2400" dirty="0">
                <a:solidFill>
                  <a:schemeClr val="accent2">
                    <a:lumMod val="50000"/>
                  </a:schemeClr>
                </a:solidFill>
              </a:rPr>
              <a:t>dell'agevolazione quando, in presenza di una </a:t>
            </a:r>
            <a:r>
              <a:rPr lang="it-IT" sz="2400" b="1" u="sng" dirty="0">
                <a:solidFill>
                  <a:srgbClr val="FF0000"/>
                </a:solidFill>
              </a:rPr>
              <a:t>pluralità di beneficiari</a:t>
            </a:r>
            <a:r>
              <a:rPr lang="it-IT" sz="2400" u="sng" dirty="0">
                <a:solidFill>
                  <a:srgbClr val="FF0000"/>
                </a:solidFill>
              </a:rPr>
              <a:t>,</a:t>
            </a:r>
            <a:r>
              <a:rPr lang="it-IT" sz="2400" dirty="0">
                <a:solidFill>
                  <a:schemeClr val="accent2">
                    <a:lumMod val="50000"/>
                  </a:schemeClr>
                </a:solidFill>
              </a:rPr>
              <a:t> ciascuno acquisti una parte delle quote o azioni in proprietà esclusiva, </a:t>
            </a:r>
            <a:r>
              <a:rPr lang="it-IT" sz="2400" b="1" dirty="0">
                <a:solidFill>
                  <a:schemeClr val="accent2">
                    <a:lumMod val="50000"/>
                  </a:schemeClr>
                </a:solidFill>
              </a:rPr>
              <a:t>se nessun beneficiario acquisti o integri il controllo</a:t>
            </a:r>
            <a:r>
              <a:rPr lang="it-IT" sz="2400" dirty="0">
                <a:solidFill>
                  <a:schemeClr val="accent2">
                    <a:lumMod val="50000"/>
                  </a:schemeClr>
                </a:solidFill>
              </a:rPr>
              <a:t>.</a:t>
            </a:r>
          </a:p>
          <a:p>
            <a:r>
              <a:rPr lang="it-IT" sz="2400" dirty="0">
                <a:solidFill>
                  <a:schemeClr val="accent2">
                    <a:lumMod val="50000"/>
                  </a:schemeClr>
                </a:solidFill>
              </a:rPr>
              <a:t>nella </a:t>
            </a:r>
            <a:r>
              <a:rPr lang="it-IT" sz="2400" b="1" dirty="0">
                <a:solidFill>
                  <a:schemeClr val="accent2">
                    <a:lumMod val="50000"/>
                  </a:schemeClr>
                </a:solidFill>
              </a:rPr>
              <a:t>R.M. 26 luglio 2010, n. 75</a:t>
            </a:r>
            <a:r>
              <a:rPr lang="it-IT" sz="2400" dirty="0">
                <a:solidFill>
                  <a:schemeClr val="accent2">
                    <a:lumMod val="50000"/>
                  </a:schemeClr>
                </a:solidFill>
              </a:rPr>
              <a:t>, viene ribadita la posizione già espressa nella C.M. 11/2007 , ove fu chiarito che nell'ipotesi in cui la partecipazione di controllo posseduta dal dante causa sia frazionata tra più discendenti, l'agevolazione spetta esclusivamente per l'attribuzione che consenta l'acquisizione o integrazione del controllo. Viene altresì confermata la posizione, espressa nella C.M. 3/2008, secondo cui l'agevolazione </a:t>
            </a:r>
            <a:r>
              <a:rPr lang="it-IT" sz="2400" b="1" dirty="0">
                <a:solidFill>
                  <a:schemeClr val="accent2">
                    <a:lumMod val="50000"/>
                  </a:schemeClr>
                </a:solidFill>
              </a:rPr>
              <a:t>si applica anche quando l'intero pacchetto azionario di maggioranza posseduto dal dante causa venga devoluto ai suoi figli in comproprietà tra loro</a:t>
            </a:r>
            <a:r>
              <a:rPr lang="it-IT" sz="2400" dirty="0">
                <a:solidFill>
                  <a:schemeClr val="accent2">
                    <a:lumMod val="50000"/>
                  </a:schemeClr>
                </a:solidFill>
              </a:rPr>
              <a:t>. In tal caso, in base all'art. 2347 del Codice Civile, i diritti dei comproprietari sono esercitati da un </a:t>
            </a:r>
            <a:r>
              <a:rPr lang="it-IT" sz="2400" b="1" dirty="0">
                <a:solidFill>
                  <a:schemeClr val="accent2">
                    <a:lumMod val="50000"/>
                  </a:schemeClr>
                </a:solidFill>
              </a:rPr>
              <a:t>rappresentante comune</a:t>
            </a:r>
            <a:r>
              <a:rPr lang="it-IT" sz="2400" dirty="0">
                <a:solidFill>
                  <a:schemeClr val="accent2">
                    <a:lumMod val="50000"/>
                  </a:schemeClr>
                </a:solidFill>
              </a:rPr>
              <a:t>, il quale disporrà della maggioranza dei voti esercitabili in assemblea ordinaria. </a:t>
            </a:r>
          </a:p>
          <a:p>
            <a:r>
              <a:rPr lang="it-IT" sz="2400" b="1" dirty="0">
                <a:solidFill>
                  <a:schemeClr val="accent2">
                    <a:lumMod val="50000"/>
                  </a:schemeClr>
                </a:solidFill>
              </a:rPr>
              <a:t>La risoluzione dunque nega che si possano cumulare partecipazioni detenute in piena proprietà, anche per il tramite di un veicolo societario, con partecipazioni detenute in comunione con altri eredi, affermando dunque una necessaria omogeneità tra le partecipazioni già detenute e quelle pervenute </a:t>
            </a:r>
            <a:r>
              <a:rPr lang="it-IT" sz="2400" b="1" dirty="0" err="1">
                <a:solidFill>
                  <a:schemeClr val="accent2">
                    <a:lumMod val="50000"/>
                  </a:schemeClr>
                </a:solidFill>
              </a:rPr>
              <a:t>mortis</a:t>
            </a:r>
            <a:r>
              <a:rPr lang="it-IT" sz="2400" b="1" dirty="0">
                <a:solidFill>
                  <a:schemeClr val="accent2">
                    <a:lumMod val="50000"/>
                  </a:schemeClr>
                </a:solidFill>
              </a:rPr>
              <a:t> causa</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7</a:t>
            </a:fld>
            <a:endParaRPr lang="en-US"/>
          </a:p>
        </p:txBody>
      </p:sp>
    </p:spTree>
    <p:extLst>
      <p:ext uri="{BB962C8B-B14F-4D97-AF65-F5344CB8AC3E}">
        <p14:creationId xmlns:p14="http://schemas.microsoft.com/office/powerpoint/2010/main" val="1940332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332656"/>
            <a:ext cx="8064896" cy="6068144"/>
          </a:xfrm>
        </p:spPr>
        <p:txBody>
          <a:bodyPr>
            <a:normAutofit lnSpcReduction="10000"/>
          </a:bodyPr>
          <a:lstStyle/>
          <a:p>
            <a:r>
              <a:rPr lang="it-IT" dirty="0">
                <a:solidFill>
                  <a:schemeClr val="accent2">
                    <a:lumMod val="50000"/>
                  </a:schemeClr>
                </a:solidFill>
              </a:rPr>
              <a:t>Interessante il contenuto della recente </a:t>
            </a:r>
            <a:r>
              <a:rPr lang="it-IT" b="1" dirty="0">
                <a:solidFill>
                  <a:schemeClr val="accent2">
                    <a:lumMod val="50000"/>
                  </a:schemeClr>
                </a:solidFill>
              </a:rPr>
              <a:t>la risposta a interpello n. 37/2020 dell'Agenzia delle Entrate del  7 febbraio 2020</a:t>
            </a:r>
            <a:endParaRPr lang="it-IT" dirty="0">
              <a:solidFill>
                <a:schemeClr val="accent2">
                  <a:lumMod val="50000"/>
                </a:schemeClr>
              </a:solidFill>
            </a:endParaRPr>
          </a:p>
          <a:p>
            <a:r>
              <a:rPr lang="it-IT" dirty="0">
                <a:solidFill>
                  <a:schemeClr val="accent2">
                    <a:lumMod val="50000"/>
                  </a:schemeClr>
                </a:solidFill>
              </a:rPr>
              <a:t>Gli istanti intendevano porre in essere i seguenti atti:</a:t>
            </a:r>
          </a:p>
          <a:p>
            <a:r>
              <a:rPr lang="it-IT" dirty="0">
                <a:solidFill>
                  <a:schemeClr val="accent2">
                    <a:lumMod val="50000"/>
                  </a:schemeClr>
                </a:solidFill>
              </a:rPr>
              <a:t>- conferimento del 100% delle proprie azioni della Holding nella costituenda Super Holding ricevendo in cambio il 100% delle quote di quest'ultima in comunione tra loro e nominando un rappresentante comune;</a:t>
            </a:r>
          </a:p>
          <a:p>
            <a:r>
              <a:rPr lang="it-IT" dirty="0">
                <a:solidFill>
                  <a:schemeClr val="accent2">
                    <a:lumMod val="50000"/>
                  </a:schemeClr>
                </a:solidFill>
              </a:rPr>
              <a:t>- successivo trasferimento delle partecipazioni sociali nella Super Holding, da parte dei conferenti (titolari dell'azienda di famiglia) ai propri eredi, con riserva di usufrutto, tramite patto di famiglia, ex 768-bis e ss. c.c.;</a:t>
            </a:r>
          </a:p>
          <a:p>
            <a:r>
              <a:rPr lang="it-IT" dirty="0">
                <a:solidFill>
                  <a:schemeClr val="accent2">
                    <a:lumMod val="50000"/>
                  </a:schemeClr>
                </a:solidFill>
              </a:rPr>
              <a:t>- conservazione della comunione pro indiviso delle quote di partecipazione nella Super Holding con conferma o nuova nomina di un rappresentante comune e acquisizione dell'effettivo controllo gestionale della Super Holding ai sensi dell'art. 2359 del codice civile, con applicazione il regime di esenzione previsto dall'articolo 3 comma 4-ter, del decreto legislativo 31 ottobre 1990, n. 346 (di seguito TUS).</a:t>
            </a:r>
          </a:p>
          <a:p>
            <a:endParaRPr lang="it-IT" dirty="0"/>
          </a:p>
        </p:txBody>
      </p:sp>
      <p:sp>
        <p:nvSpPr>
          <p:cNvPr id="4" name="Segnaposto numero diapositiva 3"/>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val="671130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8532440" cy="6858000"/>
          </a:xfrm>
        </p:spPr>
        <p:txBody>
          <a:bodyPr>
            <a:noAutofit/>
          </a:bodyPr>
          <a:lstStyle/>
          <a:p>
            <a:pPr marL="114300" indent="0">
              <a:buNone/>
            </a:pPr>
            <a:r>
              <a:rPr lang="it-IT" sz="1600" b="1" dirty="0">
                <a:solidFill>
                  <a:schemeClr val="accent2">
                    <a:lumMod val="50000"/>
                  </a:schemeClr>
                </a:solidFill>
              </a:rPr>
              <a:t>L’Agenzia chiarisce i seguenti punti: </a:t>
            </a:r>
          </a:p>
          <a:p>
            <a:pPr algn="just"/>
            <a:r>
              <a:rPr lang="it-IT" sz="1600" dirty="0">
                <a:solidFill>
                  <a:schemeClr val="accent2">
                    <a:lumMod val="50000"/>
                  </a:schemeClr>
                </a:solidFill>
              </a:rPr>
              <a:t>1 - nell'ipotesi in cui oggetto del trasferimento siano quote o azioni di società di capitali  ed esso avvenga a favore di più discendenti in comproprietà il  beneficio viene sempre riconosciuto a condizione che </a:t>
            </a:r>
            <a:r>
              <a:rPr lang="it-IT" sz="1600" b="1" dirty="0">
                <a:solidFill>
                  <a:schemeClr val="accent2">
                    <a:lumMod val="50000"/>
                  </a:schemeClr>
                </a:solidFill>
              </a:rPr>
              <a:t>i diritti dei comproprietari vengano esercitati da un rappresentante comune, che disponga della maggioranza dei voti esercitabili nell'assemblea ordinaria; </a:t>
            </a:r>
          </a:p>
          <a:p>
            <a:r>
              <a:rPr lang="it-IT" sz="1600" dirty="0">
                <a:solidFill>
                  <a:schemeClr val="accent2">
                    <a:lumMod val="50000"/>
                  </a:schemeClr>
                </a:solidFill>
              </a:rPr>
              <a:t>2 - </a:t>
            </a:r>
            <a:r>
              <a:rPr lang="it-IT" sz="1600" b="1" dirty="0">
                <a:solidFill>
                  <a:schemeClr val="accent2">
                    <a:lumMod val="50000"/>
                  </a:schemeClr>
                </a:solidFill>
              </a:rPr>
              <a:t>la sussistenza del controllo è da verificare in capo al beneficiario (o in capo ai beneficiari in comproprietà);</a:t>
            </a:r>
          </a:p>
          <a:p>
            <a:pPr algn="just"/>
            <a:r>
              <a:rPr lang="it-IT" sz="1600" dirty="0">
                <a:solidFill>
                  <a:schemeClr val="accent2">
                    <a:lumMod val="50000"/>
                  </a:schemeClr>
                </a:solidFill>
              </a:rPr>
              <a:t>3 -  </a:t>
            </a:r>
            <a:r>
              <a:rPr lang="it-IT" sz="1600" b="1" dirty="0">
                <a:solidFill>
                  <a:schemeClr val="accent2">
                    <a:lumMod val="50000"/>
                  </a:schemeClr>
                </a:solidFill>
              </a:rPr>
              <a:t>tale controllo </a:t>
            </a:r>
            <a:r>
              <a:rPr lang="it-IT" sz="1600" dirty="0">
                <a:solidFill>
                  <a:schemeClr val="accent2">
                    <a:lumMod val="50000"/>
                  </a:schemeClr>
                </a:solidFill>
              </a:rPr>
              <a:t>non deve necessariamente derivare dal trasferimento di una partecipazione già di controllo, ma può essere </a:t>
            </a:r>
            <a:r>
              <a:rPr lang="it-IT" sz="1600" b="1" dirty="0">
                <a:solidFill>
                  <a:schemeClr val="accent2">
                    <a:lumMod val="50000"/>
                  </a:schemeClr>
                </a:solidFill>
              </a:rPr>
              <a:t>acquisito anche per effetto </a:t>
            </a:r>
            <a:r>
              <a:rPr lang="it-IT" sz="1600" dirty="0">
                <a:solidFill>
                  <a:schemeClr val="accent2">
                    <a:lumMod val="50000"/>
                  </a:schemeClr>
                </a:solidFill>
              </a:rPr>
              <a:t>della sommatoria tra </a:t>
            </a:r>
            <a:r>
              <a:rPr lang="it-IT" sz="1600" b="1" dirty="0">
                <a:solidFill>
                  <a:schemeClr val="accent2">
                    <a:lumMod val="50000"/>
                  </a:schemeClr>
                </a:solidFill>
              </a:rPr>
              <a:t>le partecipazioni acquistate per atto a titolo gratuito e quelle di cui il beneficiario risultava già in possesso</a:t>
            </a:r>
            <a:r>
              <a:rPr lang="it-IT" sz="1600" dirty="0">
                <a:solidFill>
                  <a:schemeClr val="accent2">
                    <a:lumMod val="50000"/>
                  </a:schemeClr>
                </a:solidFill>
              </a:rPr>
              <a:t>;</a:t>
            </a:r>
          </a:p>
          <a:p>
            <a:pPr algn="just"/>
            <a:r>
              <a:rPr lang="it-IT" sz="1600" dirty="0">
                <a:solidFill>
                  <a:schemeClr val="accent2">
                    <a:lumMod val="50000"/>
                  </a:schemeClr>
                </a:solidFill>
              </a:rPr>
              <a:t>4 - nella fattispecie in esame, considerato che le </a:t>
            </a:r>
            <a:r>
              <a:rPr lang="it-IT" sz="1600" b="1" dirty="0">
                <a:solidFill>
                  <a:schemeClr val="accent2">
                    <a:lumMod val="50000"/>
                  </a:schemeClr>
                </a:solidFill>
              </a:rPr>
              <a:t>cessioni </a:t>
            </a:r>
            <a:r>
              <a:rPr lang="it-IT" sz="1600" b="1" u="sng" dirty="0">
                <a:solidFill>
                  <a:schemeClr val="accent2">
                    <a:lumMod val="50000"/>
                  </a:schemeClr>
                </a:solidFill>
              </a:rPr>
              <a:t>contestuali e congiunte</a:t>
            </a:r>
            <a:r>
              <a:rPr lang="it-IT" sz="1600" dirty="0">
                <a:solidFill>
                  <a:schemeClr val="accent2">
                    <a:lumMod val="50000"/>
                  </a:schemeClr>
                </a:solidFill>
              </a:rPr>
              <a:t>, da parte dei disponenti, sono </a:t>
            </a:r>
            <a:r>
              <a:rPr lang="it-IT" sz="1600" b="1" dirty="0">
                <a:solidFill>
                  <a:schemeClr val="accent2">
                    <a:lumMod val="50000"/>
                  </a:schemeClr>
                </a:solidFill>
              </a:rPr>
              <a:t>collegate funzionalmente</a:t>
            </a:r>
            <a:r>
              <a:rPr lang="it-IT" sz="1600" dirty="0">
                <a:solidFill>
                  <a:schemeClr val="accent2">
                    <a:lumMod val="50000"/>
                  </a:schemeClr>
                </a:solidFill>
              </a:rPr>
              <a:t>, in quanto finalizzate a realizzare una complessiva finalità economica, idonea cioè a garantire il passaggio generazionale, si ritiene applicabile l'agevolazione in parola;</a:t>
            </a:r>
          </a:p>
          <a:p>
            <a:pPr algn="just"/>
            <a:r>
              <a:rPr lang="it-IT" sz="1600" dirty="0">
                <a:solidFill>
                  <a:schemeClr val="accent2">
                    <a:lumMod val="50000"/>
                  </a:schemeClr>
                </a:solidFill>
              </a:rPr>
              <a:t>5 - ex 2352 c.c. il diritto di voto nell'assemblea ordinaria spetta all'</a:t>
            </a:r>
            <a:r>
              <a:rPr lang="it-IT" sz="1600" b="1" dirty="0">
                <a:solidFill>
                  <a:schemeClr val="accent2">
                    <a:lumMod val="50000"/>
                  </a:schemeClr>
                </a:solidFill>
              </a:rPr>
              <a:t>usufruttuario</a:t>
            </a:r>
            <a:r>
              <a:rPr lang="it-IT" sz="1600" dirty="0">
                <a:solidFill>
                  <a:schemeClr val="accent2">
                    <a:lumMod val="50000"/>
                  </a:schemeClr>
                </a:solidFill>
              </a:rPr>
              <a:t>; tuttavia, la citata disposizione non preclude la facoltà di stabilire, con apposito accordo , </a:t>
            </a:r>
            <a:r>
              <a:rPr lang="it-IT" sz="1600" b="1" dirty="0">
                <a:solidFill>
                  <a:schemeClr val="accent2">
                    <a:lumMod val="50000"/>
                  </a:schemeClr>
                </a:solidFill>
              </a:rPr>
              <a:t>una diversa attribuzione del diritto di voto (ad esempio, ai nudi proprietari); </a:t>
            </a:r>
            <a:r>
              <a:rPr lang="it-IT" sz="1600" dirty="0">
                <a:solidFill>
                  <a:schemeClr val="accent2">
                    <a:lumMod val="50000"/>
                  </a:schemeClr>
                </a:solidFill>
              </a:rPr>
              <a:t>le cessioni contestuali e congiunte di partecipazioni e di diritti di nuda proprietà (ove tuttavia venga attribuito il diritto di voto al nudo proprietario sulle partecipazioni) comportano il totale trasferimento del controllo di diritto dai disponenti ai discendenti, sono in linea con la ratio della norma agevolativa; come confermato anche dalla Risposta a interpello n.38/2020 del 7 febbraio 2020 - rinvio</a:t>
            </a:r>
          </a:p>
          <a:p>
            <a:r>
              <a:rPr lang="it-IT" sz="1600" dirty="0">
                <a:solidFill>
                  <a:schemeClr val="accent2">
                    <a:lumMod val="50000"/>
                  </a:schemeClr>
                </a:solidFill>
              </a:rPr>
              <a:t>6 - </a:t>
            </a:r>
            <a:r>
              <a:rPr lang="it-IT" sz="1600" b="1" dirty="0">
                <a:solidFill>
                  <a:schemeClr val="accent2">
                    <a:lumMod val="50000"/>
                  </a:schemeClr>
                </a:solidFill>
              </a:rPr>
              <a:t>il venir meno della comunione prima del decorso di cinque anni dal trasferimento delle quote, comporta la perdita del requisito del controllo e, dunque, la decadenza dal beneficio</a:t>
            </a:r>
            <a:r>
              <a:rPr lang="it-IT" sz="1600" dirty="0">
                <a:solidFill>
                  <a:schemeClr val="accent2">
                    <a:lumMod val="50000"/>
                  </a:schemeClr>
                </a:solidFill>
              </a:rPr>
              <a:t>, con il pagamento dell'imposta nella misura ordinaria, della sanzione amministrativa prevista dall'articolo 13 del decreto legislativo 18 dicembre 1997, n. 471 e degli interessi di mora decorrenti dalla data in cui l'imposta medesima avrebbe dovuto essere pagata.</a:t>
            </a:r>
          </a:p>
        </p:txBody>
      </p:sp>
      <p:sp>
        <p:nvSpPr>
          <p:cNvPr id="4" name="Segnaposto numero diapositiva 3"/>
          <p:cNvSpPr>
            <a:spLocks noGrp="1"/>
          </p:cNvSpPr>
          <p:nvPr>
            <p:ph type="sldNum" sz="quarter" idx="12"/>
          </p:nvPr>
        </p:nvSpPr>
        <p:spPr/>
        <p:txBody>
          <a:bodyPr/>
          <a:lstStyle/>
          <a:p>
            <a:fld id="{6E2D2B3B-882E-40F3-A32F-6DD516915044}" type="slidenum">
              <a:rPr lang="en-US" smtClean="0"/>
              <a:pPr/>
              <a:t>9</a:t>
            </a:fld>
            <a:endParaRPr lang="en-US"/>
          </a:p>
        </p:txBody>
      </p:sp>
    </p:spTree>
    <p:extLst>
      <p:ext uri="{BB962C8B-B14F-4D97-AF65-F5344CB8AC3E}">
        <p14:creationId xmlns:p14="http://schemas.microsoft.com/office/powerpoint/2010/main" val="1774021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950</TotalTime>
  <Words>4719</Words>
  <Application>Microsoft Office PowerPoint</Application>
  <PresentationFormat>Presentazione su schermo (4:3)</PresentationFormat>
  <Paragraphs>143</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Cambria</vt:lpstr>
      <vt:lpstr>Adiacente</vt:lpstr>
      <vt:lpstr> I recenti orientamenti in tema di patto di famiglia e trasferimenti gratuiti di aziende e partecipazioni sociali a favore dei discendenti e del coniuge  Bologna 13 maggio 2022 Giovanni Aricò</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Recenti novità in materia di patto di famiglia Video Lab 19 marzo 2020 Giovanni Aricò</dc:title>
  <dc:creator>giovanni</dc:creator>
  <cp:lastModifiedBy>Notaio</cp:lastModifiedBy>
  <cp:revision>58</cp:revision>
  <dcterms:created xsi:type="dcterms:W3CDTF">2020-03-19T10:34:45Z</dcterms:created>
  <dcterms:modified xsi:type="dcterms:W3CDTF">2022-05-12T17:09:53Z</dcterms:modified>
</cp:coreProperties>
</file>