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embeddedFontLst>
    <p:embeddedFont>
      <p:font typeface="Raleway"/>
      <p:regular r:id="rId22"/>
      <p:bold r:id="rId23"/>
      <p:italic r:id="rId24"/>
      <p:boldItalic r:id="rId25"/>
    </p:embeddedFont>
    <p:embeddedFont>
      <p:font typeface="Lato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Raleway-regular.fntdata"/><Relationship Id="rId21" Type="http://schemas.openxmlformats.org/officeDocument/2006/relationships/slide" Target="slides/slide16.xml"/><Relationship Id="rId24" Type="http://schemas.openxmlformats.org/officeDocument/2006/relationships/font" Target="fonts/Raleway-italic.fntdata"/><Relationship Id="rId23" Type="http://schemas.openxmlformats.org/officeDocument/2006/relationships/font" Target="fonts/Raleway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Lato-regular.fntdata"/><Relationship Id="rId25" Type="http://schemas.openxmlformats.org/officeDocument/2006/relationships/font" Target="fonts/Raleway-boldItalic.fntdata"/><Relationship Id="rId28" Type="http://schemas.openxmlformats.org/officeDocument/2006/relationships/font" Target="fonts/Lato-italic.fntdata"/><Relationship Id="rId27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La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01fa8b3991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01fa8b3991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01fa8b3991_0_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01fa8b3991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01fa8b3991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01fa8b3991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01fa8b3991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01fa8b3991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29bfd5cdb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29bfd5cdb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29bfd5cdb4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129bfd5cdb4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29bfd5cdb4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129bfd5cdb4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01fa8b3991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01fa8b3991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01fa8b3991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01fa8b3991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01fa8b3991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01fa8b3991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29bfd5cdb4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29bfd5cdb4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01fa8b3991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01fa8b3991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01fa8b3991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01fa8b3991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01fa8b3991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01fa8b3991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01fa8b3991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01fa8b3991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Donazioni indirette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La recente Sentenza </a:t>
            </a:r>
            <a:r>
              <a:rPr lang="it" sz="19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Cass. Sez.II 11.2.2022 n. 4523</a:t>
            </a:r>
            <a:r>
              <a:rPr lang="it"/>
              <a:t>: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spunti di riflessione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 txBox="1"/>
          <p:nvPr>
            <p:ph type="title"/>
          </p:nvPr>
        </p:nvSpPr>
        <p:spPr>
          <a:xfrm>
            <a:off x="2400250" y="575950"/>
            <a:ext cx="6321600" cy="91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quali mezzi per la donazione indiretta?</a:t>
            </a:r>
            <a:endParaRPr/>
          </a:p>
        </p:txBody>
      </p:sp>
      <p:sp>
        <p:nvSpPr>
          <p:cNvPr id="131" name="Google Shape;131;p22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adempimento del terzo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contratto a favore di terzo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rinuncia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patto di famiglia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prezzo dilazionato e rinuncia al credito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divisione senza conguagli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cointestazione di conto corrente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convenzione matrimoniale di messa in comunione legale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contratti obbligatori: comodato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conferimento di azienda in società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36666"/>
              <a:buFont typeface="Arial"/>
              <a:buNone/>
            </a:pPr>
            <a:r>
              <a:rPr lang="it"/>
              <a:t>Caso I</a:t>
            </a:r>
            <a:endParaRPr/>
          </a:p>
        </p:txBody>
      </p:sp>
      <p:sp>
        <p:nvSpPr>
          <p:cNvPr id="137" name="Google Shape;137;p23"/>
          <p:cNvSpPr txBox="1"/>
          <p:nvPr>
            <p:ph idx="1" type="body"/>
          </p:nvPr>
        </p:nvSpPr>
        <p:spPr>
          <a:xfrm>
            <a:off x="2400250" y="1211350"/>
            <a:ext cx="6321600" cy="334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Tizio e Caia sono proprietari di una abitazione del valore di Euro 500.000,00 ed hanno due figli Tizietto e Caietta.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E’ intenzione delle parti, di comune accordo, stipulare un atto mediante il quale attribuire al figlio Tizietto la proprietà dell’abitazione a fronte del versamento a favore della figlia Caietta di una somma di denaro di Euro 250.000,00 (pari a metà del valore dell’immobile).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Quale soluzione adottare?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ipotesi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donazione a Tizietto con onere a favore di Caietta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donazione ad entrambi i figli e contestuale compravendita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vendita a Tizietto per il prezzo di Euro 250.000 (metà del valore) e contestuale donazione a Caietta della somma di denaro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compravendita con prezzo parzialmente dilazionato e successiva rinuncia al credito e donazione di denaro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it" sz="2200"/>
              <a:t>pagamento effettuato con denaro dei genitori</a:t>
            </a:r>
            <a:endParaRPr sz="2200"/>
          </a:p>
        </p:txBody>
      </p:sp>
      <p:sp>
        <p:nvSpPr>
          <p:cNvPr id="149" name="Google Shape;149;p25"/>
          <p:cNvSpPr txBox="1"/>
          <p:nvPr>
            <p:ph idx="1" type="body"/>
          </p:nvPr>
        </p:nvSpPr>
        <p:spPr>
          <a:xfrm>
            <a:off x="2400250" y="1211350"/>
            <a:ext cx="6321600" cy="317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it">
                <a:solidFill>
                  <a:srgbClr val="FF0000"/>
                </a:solidFill>
              </a:rPr>
              <a:t>Quali elementi valutare?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50" name="Google Shape;150;p25"/>
          <p:cNvSpPr/>
          <p:nvPr/>
        </p:nvSpPr>
        <p:spPr>
          <a:xfrm>
            <a:off x="5284175" y="2535975"/>
            <a:ext cx="710400" cy="7104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51" name="Google Shape;151;p25"/>
          <p:cNvCxnSpPr>
            <a:stCxn id="150" idx="0"/>
          </p:cNvCxnSpPr>
          <p:nvPr/>
        </p:nvCxnSpPr>
        <p:spPr>
          <a:xfrm rot="10800000">
            <a:off x="5639375" y="1921575"/>
            <a:ext cx="0" cy="614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2" name="Google Shape;152;p25"/>
          <p:cNvCxnSpPr>
            <a:stCxn id="150" idx="6"/>
          </p:cNvCxnSpPr>
          <p:nvPr/>
        </p:nvCxnSpPr>
        <p:spPr>
          <a:xfrm>
            <a:off x="5994575" y="2891175"/>
            <a:ext cx="459000" cy="7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3" name="Google Shape;153;p25"/>
          <p:cNvCxnSpPr>
            <a:stCxn id="150" idx="7"/>
          </p:cNvCxnSpPr>
          <p:nvPr/>
        </p:nvCxnSpPr>
        <p:spPr>
          <a:xfrm flipH="1" rot="10800000">
            <a:off x="5890539" y="2388011"/>
            <a:ext cx="422400" cy="252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4" name="Google Shape;154;p25"/>
          <p:cNvCxnSpPr>
            <a:stCxn id="150" idx="1"/>
          </p:cNvCxnSpPr>
          <p:nvPr/>
        </p:nvCxnSpPr>
        <p:spPr>
          <a:xfrm rot="10800000">
            <a:off x="4965811" y="2447111"/>
            <a:ext cx="422400" cy="192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5" name="Google Shape;155;p25"/>
          <p:cNvCxnSpPr>
            <a:stCxn id="150" idx="2"/>
          </p:cNvCxnSpPr>
          <p:nvPr/>
        </p:nvCxnSpPr>
        <p:spPr>
          <a:xfrm rot="10800000">
            <a:off x="4588475" y="2868975"/>
            <a:ext cx="695700" cy="22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6" name="Google Shape;156;p25"/>
          <p:cNvCxnSpPr>
            <a:stCxn id="150" idx="3"/>
          </p:cNvCxnSpPr>
          <p:nvPr/>
        </p:nvCxnSpPr>
        <p:spPr>
          <a:xfrm flipH="1">
            <a:off x="4951111" y="3142339"/>
            <a:ext cx="437100" cy="259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7" name="Google Shape;157;p25"/>
          <p:cNvCxnSpPr>
            <a:stCxn id="150" idx="4"/>
          </p:cNvCxnSpPr>
          <p:nvPr/>
        </p:nvCxnSpPr>
        <p:spPr>
          <a:xfrm>
            <a:off x="5639375" y="3246375"/>
            <a:ext cx="7500" cy="414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8" name="Google Shape;158;p25"/>
          <p:cNvCxnSpPr>
            <a:stCxn id="150" idx="5"/>
          </p:cNvCxnSpPr>
          <p:nvPr/>
        </p:nvCxnSpPr>
        <p:spPr>
          <a:xfrm>
            <a:off x="5890539" y="3142339"/>
            <a:ext cx="370500" cy="289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9" name="Google Shape;159;p25"/>
          <p:cNvSpPr txBox="1"/>
          <p:nvPr/>
        </p:nvSpPr>
        <p:spPr>
          <a:xfrm>
            <a:off x="4721725" y="1622663"/>
            <a:ext cx="17466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Lato"/>
                <a:ea typeface="Lato"/>
                <a:cs typeface="Lato"/>
                <a:sym typeface="Lato"/>
              </a:rPr>
              <a:t>equità tra i figli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0" name="Google Shape;160;p25"/>
          <p:cNvSpPr txBox="1"/>
          <p:nvPr/>
        </p:nvSpPr>
        <p:spPr>
          <a:xfrm>
            <a:off x="6682850" y="2190950"/>
            <a:ext cx="1805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latin typeface="Lato"/>
                <a:ea typeface="Lato"/>
                <a:cs typeface="Lato"/>
                <a:sym typeface="Lato"/>
              </a:rPr>
              <a:t>tracciabilità pagamenti</a:t>
            </a:r>
            <a:endParaRPr sz="12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1" name="Google Shape;161;p25"/>
          <p:cNvSpPr txBox="1"/>
          <p:nvPr/>
        </p:nvSpPr>
        <p:spPr>
          <a:xfrm>
            <a:off x="6557025" y="3152675"/>
            <a:ext cx="216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latin typeface="Lato"/>
                <a:ea typeface="Lato"/>
                <a:cs typeface="Lato"/>
                <a:sym typeface="Lato"/>
              </a:rPr>
              <a:t>facilità di circolazione futura</a:t>
            </a:r>
            <a:endParaRPr sz="12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2" name="Google Shape;162;p25"/>
          <p:cNvSpPr txBox="1"/>
          <p:nvPr/>
        </p:nvSpPr>
        <p:spPr>
          <a:xfrm>
            <a:off x="2556925" y="2622275"/>
            <a:ext cx="216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latin typeface="Lato"/>
                <a:ea typeface="Lato"/>
                <a:cs typeface="Lato"/>
                <a:sym typeface="Lato"/>
              </a:rPr>
              <a:t>eventuale comunione legale</a:t>
            </a:r>
            <a:endParaRPr sz="12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3" name="Google Shape;163;p25"/>
          <p:cNvSpPr txBox="1"/>
          <p:nvPr/>
        </p:nvSpPr>
        <p:spPr>
          <a:xfrm>
            <a:off x="4588475" y="3862200"/>
            <a:ext cx="2094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Lato"/>
                <a:ea typeface="Lato"/>
                <a:cs typeface="Lato"/>
                <a:sym typeface="Lato"/>
              </a:rPr>
              <a:t>costo dell’operazione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4" name="Google Shape;164;p25"/>
          <p:cNvSpPr txBox="1"/>
          <p:nvPr/>
        </p:nvSpPr>
        <p:spPr>
          <a:xfrm rot="-880">
            <a:off x="2792625" y="3431920"/>
            <a:ext cx="2343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Lato"/>
                <a:ea typeface="Lato"/>
                <a:cs typeface="Lato"/>
                <a:sym typeface="Lato"/>
              </a:rPr>
              <a:t>impatto sulle franchigie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5" name="Google Shape;165;p25"/>
          <p:cNvSpPr txBox="1"/>
          <p:nvPr/>
        </p:nvSpPr>
        <p:spPr>
          <a:xfrm>
            <a:off x="2605450" y="1942563"/>
            <a:ext cx="2094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Lato"/>
                <a:ea typeface="Lato"/>
                <a:cs typeface="Lato"/>
                <a:sym typeface="Lato"/>
              </a:rPr>
              <a:t>operazioni precedenti con altri fratelli?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Ipotesi</a:t>
            </a:r>
            <a:endParaRPr/>
          </a:p>
        </p:txBody>
      </p:sp>
      <p:sp>
        <p:nvSpPr>
          <p:cNvPr id="171" name="Google Shape;171;p26"/>
          <p:cNvSpPr txBox="1"/>
          <p:nvPr>
            <p:ph idx="1" type="body"/>
          </p:nvPr>
        </p:nvSpPr>
        <p:spPr>
          <a:xfrm>
            <a:off x="2627200" y="1444975"/>
            <a:ext cx="6321600" cy="328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adempimento del terzo</a:t>
            </a:r>
            <a:endParaRPr/>
          </a:p>
          <a:p>
            <a:pPr indent="-317500" lvl="1" marL="914400" rtl="0" algn="l"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it"/>
              <a:t>intervento in atto con enunciazione di intento liberale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it"/>
              <a:t>intervento senza alcuna “colorazione”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it"/>
              <a:t>dichiarazione dell’acquirente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contratto a favore di terzo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donazione diretta del denaro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nessuna enunciazione: prestito “a latere” e rinuncia al credito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36666"/>
              <a:buFont typeface="Arial"/>
              <a:buNone/>
            </a:pPr>
            <a:r>
              <a:rPr lang="it"/>
              <a:t>differenze fra i diversi strumenti?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27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vd considerazioni di Iaccarino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paradosso fra adempimento del terzo e contratto a favore di terzo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78" name="Google Shape;178;p27"/>
          <p:cNvSpPr/>
          <p:nvPr/>
        </p:nvSpPr>
        <p:spPr>
          <a:xfrm>
            <a:off x="5446950" y="2249825"/>
            <a:ext cx="355200" cy="5217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8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Conclusioni	</a:t>
            </a:r>
            <a:endParaRPr/>
          </a:p>
        </p:txBody>
      </p:sp>
      <p:sp>
        <p:nvSpPr>
          <p:cNvPr id="184" name="Google Shape;184;p28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non esistono soluzioni corrette in astratto: valutazione del caso concreto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sostanziale “tenuta” del principio di inapplicabilità del rimedio restitutorio alle donazioni indirette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presa di posizione sul tema del diritto transitorio  (ma la questione non può dirsi conclusa)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Cass. Sez.II 11.2.2022 n. 4523																														</a:t>
            </a:r>
            <a:endParaRPr/>
          </a:p>
        </p:txBody>
      </p:sp>
      <p:sp>
        <p:nvSpPr>
          <p:cNvPr id="79" name="Google Shape;79;p14"/>
          <p:cNvSpPr txBox="1"/>
          <p:nvPr>
            <p:ph idx="1" type="body"/>
          </p:nvPr>
        </p:nvSpPr>
        <p:spPr>
          <a:xfrm>
            <a:off x="2400262" y="1492151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>
                <a:solidFill>
                  <a:srgbClr val="FF0000"/>
                </a:solidFill>
              </a:rPr>
              <a:t>Il fatto</a:t>
            </a:r>
            <a:r>
              <a:rPr lang="it" sz="1500">
                <a:solidFill>
                  <a:srgbClr val="FF0000"/>
                </a:solidFill>
              </a:rPr>
              <a:t>: </a:t>
            </a:r>
            <a:endParaRPr sz="1500">
              <a:solidFill>
                <a:srgbClr val="FF0000"/>
              </a:solidFill>
            </a:endParaRPr>
          </a:p>
          <a:p>
            <a:pPr indent="-302418" lvl="0" marL="45720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it" sz="1500"/>
              <a:t>negli anni 70 marito e moglie acquistano un immobile di pregio</a:t>
            </a:r>
            <a:endParaRPr sz="1500"/>
          </a:p>
          <a:p>
            <a:pPr indent="-302418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 sz="1500"/>
              <a:t>il pagamento è stato effettuato solo dal marito</a:t>
            </a:r>
            <a:endParaRPr sz="1500"/>
          </a:p>
          <a:p>
            <a:pPr indent="-302418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 sz="1500"/>
              <a:t>l’acquisto configurerebbe pertanto una donazione indiretta a favore della moglie</a:t>
            </a:r>
            <a:endParaRPr sz="1500"/>
          </a:p>
          <a:p>
            <a:pPr indent="-302418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 sz="1500"/>
              <a:t>il figlio, ritenendo tale donazione indiretta potenzialmente lesiva dei propri diritti, agisce per vedere riconosciuta la simulazione </a:t>
            </a:r>
            <a:r>
              <a:rPr b="1" lang="it" sz="1500"/>
              <a:t>e</a:t>
            </a:r>
            <a:r>
              <a:rPr lang="it" sz="1500"/>
              <a:t> richiede la trascrizione dell’opposizione ex art. 563 </a:t>
            </a:r>
            <a:endParaRPr sz="1500"/>
          </a:p>
          <a:p>
            <a:pPr indent="0" lvl="0" marL="45720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500">
                <a:solidFill>
                  <a:srgbClr val="FF0000"/>
                </a:solidFill>
              </a:rPr>
              <a:t>Quali temi affronta la sentenza della Cassazione</a:t>
            </a:r>
            <a:endParaRPr sz="1500">
              <a:solidFill>
                <a:srgbClr val="FF0000"/>
              </a:solidFill>
            </a:endParaRPr>
          </a:p>
          <a:p>
            <a:pPr indent="-302418" lvl="0" marL="45720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it" sz="1500"/>
              <a:t>novella del 2005 e donazioni anteriori </a:t>
            </a:r>
            <a:endParaRPr sz="1500"/>
          </a:p>
          <a:p>
            <a:pPr indent="-302418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 sz="1500"/>
              <a:t>rimedi applicabili alle donazioni indirette (azione di restituzione)</a:t>
            </a:r>
            <a:endParaRPr sz="1500"/>
          </a:p>
          <a:p>
            <a:pPr indent="-302418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 sz="1500"/>
              <a:t>azione di simulazione</a:t>
            </a:r>
            <a:endParaRPr sz="1500"/>
          </a:p>
          <a:p>
            <a:pPr indent="0" lvl="0" marL="0" rtl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500"/>
          </a:p>
        </p:txBody>
      </p:sp>
      <p:sp>
        <p:nvSpPr>
          <p:cNvPr id="80" name="Google Shape;80;p14"/>
          <p:cNvSpPr/>
          <p:nvPr/>
        </p:nvSpPr>
        <p:spPr>
          <a:xfrm>
            <a:off x="2400250" y="1492150"/>
            <a:ext cx="6321600" cy="14283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4"/>
          <p:cNvSpPr/>
          <p:nvPr/>
        </p:nvSpPr>
        <p:spPr>
          <a:xfrm>
            <a:off x="2400250" y="2972100"/>
            <a:ext cx="6321600" cy="14283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4"/>
          <p:cNvSpPr txBox="1"/>
          <p:nvPr/>
        </p:nvSpPr>
        <p:spPr>
          <a:xfrm>
            <a:off x="5210875" y="2081350"/>
            <a:ext cx="431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3" name="Google Shape;83;p14"/>
          <p:cNvSpPr txBox="1"/>
          <p:nvPr/>
        </p:nvSpPr>
        <p:spPr>
          <a:xfrm>
            <a:off x="3788375" y="2276025"/>
            <a:ext cx="431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14:gallery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la novella del 2005</a:t>
            </a:r>
            <a:endParaRPr/>
          </a:p>
        </p:txBody>
      </p:sp>
      <p:sp>
        <p:nvSpPr>
          <p:cNvPr id="89" name="Google Shape;89;p15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introduce limitazioni al diritto di sequela prevedendo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termine ventennale per l’esercizio dell’azione di restituzione nei confronti dei terzi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come “contemperamento” possibilità di notificare e trascrivere opposizione al fine di non essere pregiudicati dal decorso del termine ventennale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L’opposizione è azione esperibile prima dell’apertura della successione, natura cautelare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it" sz="2400"/>
              <a:t>manca norma di diritto intertemporale</a:t>
            </a:r>
            <a:endParaRPr sz="2400"/>
          </a:p>
        </p:txBody>
      </p:sp>
      <p:sp>
        <p:nvSpPr>
          <p:cNvPr id="95" name="Google Shape;95;p16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F0000"/>
                </a:solidFill>
              </a:rPr>
              <a:t>cosa accade per le donazioni stipulate prima della novella</a:t>
            </a:r>
            <a:endParaRPr b="1">
              <a:solidFill>
                <a:srgbClr val="FF0000"/>
              </a:solidFill>
            </a:endParaRPr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non retroattiva:  rimane la tutela “reale” per tutte le donazioni stipulate prima della novella (non occorre quindi nessuna trascrizione di opposizione)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retroattiva: per tutte le donazioni ante riforma, vi è un t</a:t>
            </a:r>
            <a:r>
              <a:rPr b="1" lang="it"/>
              <a:t>ermine ventennale che parte dal 2005 </a:t>
            </a:r>
            <a:r>
              <a:rPr lang="it"/>
              <a:t>per esperire l’azione restitutoria o proporre opposizione </a:t>
            </a:r>
            <a:r>
              <a:rPr lang="it">
                <a:solidFill>
                  <a:srgbClr val="FF0000"/>
                </a:solidFill>
              </a:rPr>
              <a:t>(</a:t>
            </a:r>
            <a:r>
              <a:rPr b="1" lang="it">
                <a:solidFill>
                  <a:srgbClr val="FF0000"/>
                </a:solidFill>
              </a:rPr>
              <a:t>tesi del ricorrente</a:t>
            </a:r>
            <a:r>
              <a:rPr lang="it">
                <a:solidFill>
                  <a:srgbClr val="FF0000"/>
                </a:solidFill>
              </a:rPr>
              <a:t>)</a:t>
            </a:r>
            <a:endParaRPr>
              <a:solidFill>
                <a:srgbClr val="FF0000"/>
              </a:solidFill>
            </a:endParaRPr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parzialmente retroattiva:  la possibilità di opposizione si applica anche alle donazioni eseguite prima dell’entrata in vigore della riforma, a patto che il termine ventennale non sia ancora decorso </a:t>
            </a:r>
            <a:r>
              <a:rPr lang="it">
                <a:solidFill>
                  <a:srgbClr val="FF0000"/>
                </a:solidFill>
              </a:rPr>
              <a:t>(tesi della Cassazione)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la tesi della Cassazione</a:t>
            </a:r>
            <a:endParaRPr/>
          </a:p>
        </p:txBody>
      </p:sp>
      <p:sp>
        <p:nvSpPr>
          <p:cNvPr id="101" name="Google Shape;101;p17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it"/>
              <a:t>Il tenore letterale della norma evidenzia che l’unico termine previsto per il ricorso all’opposizione di cui all’art. 563 c.4 è quello indicato dal 1° comma,</a:t>
            </a:r>
            <a:r>
              <a:rPr b="1" i="1" lang="it">
                <a:solidFill>
                  <a:srgbClr val="000000"/>
                </a:solidFill>
              </a:rPr>
              <a:t> ovvero vent’anni dalla trascrizione della donazione</a:t>
            </a:r>
            <a:endParaRPr b="1" i="1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>
                <a:solidFill>
                  <a:srgbClr val="000000"/>
                </a:solidFill>
              </a:rPr>
              <a:t>l’opposizione è tesa ad assicurare unicamente la sospensione del termine ventennale di cui al comma 1, l’esercizio della stessa non è consentito in relazione ad atti di liberalità trascritti da oltre 20 anni</a:t>
            </a:r>
            <a:endParaRPr b="1" i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it" sz="2400"/>
              <a:t>cosa accade per le donazioni anteriori?</a:t>
            </a:r>
            <a:endParaRPr sz="2400"/>
          </a:p>
        </p:txBody>
      </p:sp>
      <p:sp>
        <p:nvSpPr>
          <p:cNvPr id="107" name="Google Shape;107;p18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F0000"/>
                </a:solidFill>
              </a:rPr>
              <a:t>vd. analisi di Busani studio 5809 CNN 2005</a:t>
            </a:r>
            <a:endParaRPr b="1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FF0000"/>
                </a:solidFill>
              </a:rPr>
              <a:t>elementi da valutare all’entrata in vigore della norma</a:t>
            </a:r>
            <a:endParaRPr b="1">
              <a:solidFill>
                <a:srgbClr val="FF0000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SzPts val="1800"/>
              <a:buChar char="●"/>
            </a:pPr>
            <a:r>
              <a:rPr b="1" lang="it">
                <a:solidFill>
                  <a:srgbClr val="FF0000"/>
                </a:solidFill>
              </a:rPr>
              <a:t>la donazione è stata compiuta da più o meno di vent’anni?</a:t>
            </a:r>
            <a:endParaRPr b="1">
              <a:solidFill>
                <a:srgbClr val="FF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Char char="●"/>
            </a:pPr>
            <a:r>
              <a:rPr b="1" lang="it">
                <a:solidFill>
                  <a:srgbClr val="FF0000"/>
                </a:solidFill>
              </a:rPr>
              <a:t>il donante è in vita o deceduto?</a:t>
            </a:r>
            <a:endParaRPr b="1">
              <a:solidFill>
                <a:srgbClr val="FF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Char char="●"/>
            </a:pPr>
            <a:r>
              <a:rPr b="1" lang="it">
                <a:solidFill>
                  <a:srgbClr val="FF0000"/>
                </a:solidFill>
              </a:rPr>
              <a:t>se il donante è deceduto, è decorso il termine dell’azione di riduzione?</a:t>
            </a:r>
            <a:endParaRPr b="1">
              <a:solidFill>
                <a:srgbClr val="FF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Char char="●"/>
            </a:pPr>
            <a:r>
              <a:rPr b="1" lang="it">
                <a:solidFill>
                  <a:srgbClr val="FF0000"/>
                </a:solidFill>
              </a:rPr>
              <a:t>l’azione di riduzione è stata esperita? </a:t>
            </a:r>
            <a:endParaRPr b="1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0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donazioni indirette: quali conseguenze?	</a:t>
            </a:r>
            <a:endParaRPr/>
          </a:p>
        </p:txBody>
      </p:sp>
      <p:sp>
        <p:nvSpPr>
          <p:cNvPr id="113" name="Google Shape;113;p19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0000"/>
                </a:solidFill>
              </a:rPr>
              <a:t>Sentenza 1992</a:t>
            </a:r>
            <a:endParaRPr>
              <a:solidFill>
                <a:srgbClr val="FF0000"/>
              </a:solidFill>
            </a:endParaRPr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quale valore devo considerare ai fini della collazione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0000"/>
                </a:solidFill>
              </a:rPr>
              <a:t>Sentenza 2010</a:t>
            </a:r>
            <a:endParaRPr>
              <a:solidFill>
                <a:srgbClr val="FF0000"/>
              </a:solidFill>
            </a:endParaRPr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quali rimedi sono esperibili?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it"/>
              <a:t>collazione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it"/>
              <a:t>riduzione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restituzione? no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0000"/>
                </a:solidFill>
              </a:rPr>
              <a:t>Sentenza 2022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“si potrebbe ipotizzare un margine di esperibilità del rimedio di cui all’art. 563, 1° comma”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0"/>
          <p:cNvSpPr txBox="1"/>
          <p:nvPr>
            <p:ph type="title"/>
          </p:nvPr>
        </p:nvSpPr>
        <p:spPr>
          <a:xfrm>
            <a:off x="2574825" y="804275"/>
            <a:ext cx="6321600" cy="88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differenze tra donazione diretta e indiretta </a:t>
            </a:r>
            <a:endParaRPr/>
          </a:p>
        </p:txBody>
      </p:sp>
      <p:sp>
        <p:nvSpPr>
          <p:cNvPr id="119" name="Google Shape;119;p20"/>
          <p:cNvSpPr txBox="1"/>
          <p:nvPr>
            <p:ph idx="1" type="body"/>
          </p:nvPr>
        </p:nvSpPr>
        <p:spPr>
          <a:xfrm>
            <a:off x="2410100" y="1839850"/>
            <a:ext cx="6321600" cy="275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forma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onere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comunione legale?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divieto di donazione di beni futuri?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elementi del mandato a donare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si può quindi sostenere che anche l’azione di restituzione sia semplicemente un elemento di differenza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/>
          <p:nvPr>
            <p:ph type="title"/>
          </p:nvPr>
        </p:nvSpPr>
        <p:spPr>
          <a:xfrm>
            <a:off x="2355325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perchè non si applica la restituzione</a:t>
            </a:r>
            <a:endParaRPr/>
          </a:p>
        </p:txBody>
      </p:sp>
      <p:sp>
        <p:nvSpPr>
          <p:cNvPr id="125" name="Google Shape;125;p2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0000"/>
                </a:solidFill>
              </a:rPr>
              <a:t>il bene non è mai stato parte del patrimonio del disponente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0000"/>
                </a:solidFill>
              </a:rPr>
              <a:t>non vi è quindi ragione per ricondurre il bene nel patrimonio (ove non era mai stato)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>
                <a:solidFill>
                  <a:srgbClr val="FF0000"/>
                </a:solidFill>
              </a:rPr>
              <a:t>necessità di tutelare la buona fede degli acquirenti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