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8" r:id="rId3"/>
    <p:sldId id="261" r:id="rId4"/>
    <p:sldId id="266" r:id="rId5"/>
    <p:sldId id="262" r:id="rId6"/>
    <p:sldId id="267" r:id="rId7"/>
    <p:sldId id="263" r:id="rId8"/>
    <p:sldId id="268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2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7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7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89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59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95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13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92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2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60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8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06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37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76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93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/>
              <a:t>13/05/2022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/>
              <a:t>Bologna - Associazione dei Notai dell'Emilia Romagna "Aldo della Rovere"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BCAE62-0801-4AA1-9F34-8E53C6D62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51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1.jpe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2" Type="http://schemas.openxmlformats.org/officeDocument/2006/relationships/image" Target="../media/image1.jpe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35EAB-A73F-7076-C5F5-AA27EA18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 DI REINTEGRAZIONE DELLA LEGITTIMA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A08F8F-93D5-4973-886C-BB99D8DD1E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2000" dirty="0">
              <a:latin typeface="+mj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9BCB38-B1B3-A054-CA12-2411E445B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latin typeface="+mj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CE576F-2B7C-546A-9D49-AF132F92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22/10/2022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18588E-EBFE-078D-6F13-A517BEB1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Parma - Associazione dei Notai dell'Emilia Romagna "Aldo della Rovere"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85DA5-E7B7-5092-1141-DBDC7FD4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2BCAE62-0801-4AA1-9F34-8E53C6D6203D}" type="slidenum">
              <a:rPr lang="it-IT">
                <a:solidFill>
                  <a:prstClr val="white"/>
                </a:solidFill>
                <a:latin typeface="Calibri" panose="020F0502020204030204"/>
              </a:rPr>
              <a:pPr defTabSz="457200">
                <a:defRPr/>
              </a:pPr>
              <a:t>1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570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Picture 31">
            <a:extLst>
              <a:ext uri="{FF2B5EF4-FFF2-40B4-BE49-F238E27FC236}">
                <a16:creationId xmlns:a16="http://schemas.microsoft.com/office/drawing/2014/main" id="{986DDAE7-BD5D-B03D-203D-425896A5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133852"/>
            <a:ext cx="966788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>
            <a:extLst>
              <a:ext uri="{FF2B5EF4-FFF2-40B4-BE49-F238E27FC236}">
                <a16:creationId xmlns:a16="http://schemas.microsoft.com/office/drawing/2014/main" id="{7F3F4D9D-E827-5AED-4BDB-CBB12E32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2" y="4019550"/>
            <a:ext cx="100012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>
            <a:extLst>
              <a:ext uri="{FF2B5EF4-FFF2-40B4-BE49-F238E27FC236}">
                <a16:creationId xmlns:a16="http://schemas.microsoft.com/office/drawing/2014/main" id="{0651DE8C-04C1-F0F5-E3BA-83437493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90" y="3641727"/>
            <a:ext cx="1023937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>
            <a:extLst>
              <a:ext uri="{FF2B5EF4-FFF2-40B4-BE49-F238E27FC236}">
                <a16:creationId xmlns:a16="http://schemas.microsoft.com/office/drawing/2014/main" id="{4270329E-0F1B-3552-2E37-470094DC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660775"/>
            <a:ext cx="608012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>
            <a:extLst>
              <a:ext uri="{FF2B5EF4-FFF2-40B4-BE49-F238E27FC236}">
                <a16:creationId xmlns:a16="http://schemas.microsoft.com/office/drawing/2014/main" id="{7D8FB5CF-EC0D-A290-83F3-0142D4ED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157538"/>
            <a:ext cx="1109662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>
            <a:extLst>
              <a:ext uri="{FF2B5EF4-FFF2-40B4-BE49-F238E27FC236}">
                <a16:creationId xmlns:a16="http://schemas.microsoft.com/office/drawing/2014/main" id="{02BE7261-D7D9-C06E-C49D-33CAEE0F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176590"/>
            <a:ext cx="881062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>
            <a:extLst>
              <a:ext uri="{FF2B5EF4-FFF2-40B4-BE49-F238E27FC236}">
                <a16:creationId xmlns:a16="http://schemas.microsoft.com/office/drawing/2014/main" id="{27D684AB-10F2-0AD3-B608-72139B08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5" y="3530600"/>
            <a:ext cx="746125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>
            <a:extLst>
              <a:ext uri="{FF2B5EF4-FFF2-40B4-BE49-F238E27FC236}">
                <a16:creationId xmlns:a16="http://schemas.microsoft.com/office/drawing/2014/main" id="{9BE40DDC-6E63-F439-90A0-22D5128F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7" y="3263902"/>
            <a:ext cx="746125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>
            <a:extLst>
              <a:ext uri="{FF2B5EF4-FFF2-40B4-BE49-F238E27FC236}">
                <a16:creationId xmlns:a16="http://schemas.microsoft.com/office/drawing/2014/main" id="{ADF8E9E6-FA49-B319-8020-823009C5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40" y="2708277"/>
            <a:ext cx="1157287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>
            <a:extLst>
              <a:ext uri="{FF2B5EF4-FFF2-40B4-BE49-F238E27FC236}">
                <a16:creationId xmlns:a16="http://schemas.microsoft.com/office/drawing/2014/main" id="{9DB47ABE-056D-4F8D-1E22-827C4834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760665"/>
            <a:ext cx="717550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>
            <a:extLst>
              <a:ext uri="{FF2B5EF4-FFF2-40B4-BE49-F238E27FC236}">
                <a16:creationId xmlns:a16="http://schemas.microsoft.com/office/drawing/2014/main" id="{29AF653F-AFFC-005A-9CFE-D528110D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846390"/>
            <a:ext cx="177006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>
            <a:extLst>
              <a:ext uri="{FF2B5EF4-FFF2-40B4-BE49-F238E27FC236}">
                <a16:creationId xmlns:a16="http://schemas.microsoft.com/office/drawing/2014/main" id="{845C1389-7C55-D275-DD4A-BA9F2B34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65150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id="{8A187FF6-8CF8-7863-9357-770F0031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7" y="2900363"/>
            <a:ext cx="866775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69874F8E-6822-5D29-23CA-47AB1DF4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40" y="2914652"/>
            <a:ext cx="74612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EA7E5E4C-FB80-CA9F-8B62-37A7D1CF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40" y="2874963"/>
            <a:ext cx="746125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38B71B8-FDE3-D814-14DD-21FDCE78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579688"/>
            <a:ext cx="5842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01EC0C2B-B3E8-DB39-468E-012B6EAE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2" y="2579688"/>
            <a:ext cx="669925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7D56B637-A333-1F1C-1BC9-1D1FE769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593977"/>
            <a:ext cx="703262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9DF33C44-5070-7D52-E038-41BA681A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7" y="2751138"/>
            <a:ext cx="163671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A2F6F8AF-0E24-0AF0-FC77-5B560EDA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59038"/>
            <a:ext cx="546100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F57C3208-4713-52D7-E1F4-56650D41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2459040"/>
            <a:ext cx="817562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C49C469E-4CF8-5F8A-D25F-5EAE9709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473325"/>
            <a:ext cx="7127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9894FDFE-FAD2-39FF-706E-9BD38014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435225"/>
            <a:ext cx="741362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33C1D33-6949-E577-E90D-790656AE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2157413"/>
            <a:ext cx="522288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CE5D2E73-339C-7F9B-13E0-0BC3A708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162177"/>
            <a:ext cx="6985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441E71F7-CB36-CFCF-A5A0-D4970D30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5" y="2325690"/>
            <a:ext cx="9239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6D038044-55C6-9659-D78A-26D3BE9E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349500"/>
            <a:ext cx="168910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7E2D0DF1-376C-751A-E540-1114792C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40" y="2487613"/>
            <a:ext cx="1520825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>
            <a:extLst>
              <a:ext uri="{FF2B5EF4-FFF2-40B4-BE49-F238E27FC236}">
                <a16:creationId xmlns:a16="http://schemas.microsoft.com/office/drawing/2014/main" id="{62E908B0-A990-2890-D57D-D1992AFE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113088"/>
            <a:ext cx="16891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97F13F9B-96B8-1ECF-BF27-3F03FF67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5" y="2911477"/>
            <a:ext cx="161607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EB67C665-F91E-97F5-3D9F-408010F0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157638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F182F105-32FB-4930-06C5-F00F6650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2" y="2347913"/>
            <a:ext cx="1793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CF814EA5-BCE3-F14A-9714-890C2CF5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40" y="2879727"/>
            <a:ext cx="29432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A53B6998-A206-6B05-ED64-AA374856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3876675"/>
            <a:ext cx="168116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ABEC814-9170-1D66-2B72-CAAFABBC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554413"/>
            <a:ext cx="3265488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320AA35E-C071-A376-98F5-4BE608C8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40" y="3490915"/>
            <a:ext cx="3506787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C3444A2-87D2-3A5D-4F4B-E8E9A535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024188"/>
            <a:ext cx="301625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3124C2D4-1D5C-B417-CC86-36B13E98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2951165"/>
            <a:ext cx="2557462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35EAB-A73F-7076-C5F5-AA27EA18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A08F8F-93D5-4973-886C-BB99D8DD1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594" y="2142067"/>
            <a:ext cx="8729662" cy="2887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dirty="0">
                <a:latin typeface="+mj-lt"/>
              </a:rPr>
              <a:t>Contratti conclusi dal legittimario leso o pretermesso e dal beneficiario delle disposizioni lesive mediante i quali si soddisfano, in tutto o in parte, i diritti di legittima.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9BCB38-B1B3-A054-CA12-2411E445B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3056" y="2142068"/>
            <a:ext cx="80171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latin typeface="+mj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CE576F-2B7C-546A-9D49-AF132F92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22/10/2022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18588E-EBFE-078D-6F13-A517BEB1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Parma - Associazione dei Notai dell'Emilia Romagna "Aldo della Rovere"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85DA5-E7B7-5092-1141-DBDC7FD4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2BCAE62-0801-4AA1-9F34-8E53C6D6203D}" type="slidenum">
              <a:rPr lang="it-IT">
                <a:solidFill>
                  <a:prstClr val="white"/>
                </a:solidFill>
                <a:latin typeface="Calibri" panose="020F0502020204030204"/>
              </a:rPr>
              <a:pPr defTabSz="457200">
                <a:defRPr/>
              </a:pPr>
              <a:t>3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158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B6C62372-F52A-ACF0-7FAA-F348B489B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2" y="3263902"/>
            <a:ext cx="950913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8998F73-DA2A-669B-F674-E0CFBD6E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852740"/>
            <a:ext cx="958850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A6B656BC-3473-9940-4C79-DF9D3955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067052"/>
            <a:ext cx="1014412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3FFF93B8-70E4-26B5-C5C1-DA4A2675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40" y="3043238"/>
            <a:ext cx="2820987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C8AC106F-080D-4789-7667-84271789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5" y="3003552"/>
            <a:ext cx="1417637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AE7354D8-5532-03E5-9CE4-59C5C765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7" y="2979740"/>
            <a:ext cx="255111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3AA2190E-8F9E-40EF-3C0D-D0CCAFEB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2654302"/>
            <a:ext cx="2519362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35EAB-A73F-7076-C5F5-AA27EA18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ARTT. 30 E 43 d.lgs.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A08F8F-93D5-4973-886C-BB99D8DD1E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“Alla dichiarazione devono essere allegati: …omissis… d) la copia autentica dell'atto pubblico o della scrittura privata autenticata dai quali risulta l'eventuale accordo delle parti per l'integrazione dei diritti di legittima lesi …omissis…”</a:t>
            </a:r>
            <a:endParaRPr lang="it-IT" sz="2000" dirty="0">
              <a:latin typeface="+mj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9BCB38-B1B3-A054-CA12-2411E445B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“Nelle successioni testamentarie l'imposta si applica in base alle disposizioni contenute nel testamento, anche se impugnate giudizialmente,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nonchè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 agli eventuali accordi diretti a reintegrare i diritti dei legittimari, risultanti da </a:t>
            </a:r>
            <a:r>
              <a:rPr lang="it-IT" i="1" u="sng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atto pubblico o da scrittura privata autenticata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, salvo il disposto, in caso di accoglimento dell'impugnazione o di accordi sopravvenuti, dell'art. 28, comma 6, o dell'art. 42, comma 1, lettera e)”</a:t>
            </a:r>
            <a:endParaRPr lang="it-IT" sz="2000" dirty="0">
              <a:latin typeface="+mj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CE576F-2B7C-546A-9D49-AF132F92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22/10/2022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18588E-EBFE-078D-6F13-A517BEB1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Parma - Associazione dei Notai dell'Emilia Romagna "Aldo della Rovere"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85DA5-E7B7-5092-1141-DBDC7FD4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2BCAE62-0801-4AA1-9F34-8E53C6D6203D}" type="slidenum">
              <a:rPr lang="it-IT">
                <a:solidFill>
                  <a:prstClr val="white"/>
                </a:solidFill>
                <a:latin typeface="Calibri" panose="020F0502020204030204"/>
              </a:rPr>
              <a:pPr defTabSz="457200">
                <a:defRPr/>
              </a:pPr>
              <a:t>5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00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>
            <a:extLst>
              <a:ext uri="{FF2B5EF4-FFF2-40B4-BE49-F238E27FC236}">
                <a16:creationId xmlns:a16="http://schemas.microsoft.com/office/drawing/2014/main" id="{16A6B062-D1AA-6351-35B2-633E7C17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21115"/>
            <a:ext cx="80327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>
            <a:extLst>
              <a:ext uri="{FF2B5EF4-FFF2-40B4-BE49-F238E27FC236}">
                <a16:creationId xmlns:a16="http://schemas.microsoft.com/office/drawing/2014/main" id="{58B5655D-AFD2-34FD-56E3-D8E28C55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705227"/>
            <a:ext cx="8255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>
            <a:extLst>
              <a:ext uri="{FF2B5EF4-FFF2-40B4-BE49-F238E27FC236}">
                <a16:creationId xmlns:a16="http://schemas.microsoft.com/office/drawing/2014/main" id="{4F1C6287-3AED-AAA2-2817-16A4F0E1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438525"/>
            <a:ext cx="8461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>
            <a:extLst>
              <a:ext uri="{FF2B5EF4-FFF2-40B4-BE49-F238E27FC236}">
                <a16:creationId xmlns:a16="http://schemas.microsoft.com/office/drawing/2014/main" id="{52B7FC5D-9952-4F2E-6AB2-D5AC94AE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587752"/>
            <a:ext cx="909638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>
            <a:extLst>
              <a:ext uri="{FF2B5EF4-FFF2-40B4-BE49-F238E27FC236}">
                <a16:creationId xmlns:a16="http://schemas.microsoft.com/office/drawing/2014/main" id="{D66EABDC-90D4-F4BA-5FAA-8A03FD0B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7" y="3549650"/>
            <a:ext cx="963613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id="{D36F8861-F4CD-2E05-DA5A-6D0B4DAC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294065"/>
            <a:ext cx="9413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730C4931-E493-8B5E-7112-76B2635B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0" y="3124200"/>
            <a:ext cx="681037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E1E2F866-61FF-DE2D-F8B0-3922E657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5" y="3124200"/>
            <a:ext cx="936625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162EC31-DB7D-038A-2BFD-37086542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7" y="3140077"/>
            <a:ext cx="9366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9F8B3176-3F86-8EB1-7AEA-7FB294FA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40" y="3155950"/>
            <a:ext cx="866775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43C7046C-F99C-5ED9-D207-B863AD9B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782890"/>
            <a:ext cx="793750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928E9FF4-2911-3908-3CD3-3D079554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5" y="2789240"/>
            <a:ext cx="9366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4C4EE14A-71DE-5394-689B-EE2C8A03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3113088"/>
            <a:ext cx="187325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1C9FDD21-8C1D-163C-8E65-A6CA7A729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7" y="3400427"/>
            <a:ext cx="96361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F8CC4C65-0029-5C95-CD7D-0A2D9092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3359150"/>
            <a:ext cx="8191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432F06D5-BA2F-06DD-4CF1-ECCC6FD4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209925"/>
            <a:ext cx="2171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036A9713-912A-2950-5CCF-451BC3D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40" y="3022602"/>
            <a:ext cx="936625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666FA7AA-AA47-C631-BA63-299373E4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719390"/>
            <a:ext cx="941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8F14B05B-5C0B-A76C-ABF1-9186820E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890838"/>
            <a:ext cx="65405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7F1BC7B9-989E-5B41-B8EC-FD2A9154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890838"/>
            <a:ext cx="152241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D801CDEE-A419-DF4A-E463-5950CD7D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7" y="2852738"/>
            <a:ext cx="1692275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35EAB-A73F-7076-C5F5-AA27EA18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457, commi 2 e 3, c.c.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A08F8F-93D5-4973-886C-BB99D8DD1E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“Non si fa luogo alla successione legittima se non quando manca, in tutto o in parte, quella testamentaria”</a:t>
            </a:r>
            <a:endParaRPr lang="it-IT" sz="2000" dirty="0">
              <a:latin typeface="+mj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9BCB38-B1B3-A054-CA12-2411E445B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“Le disposizioni testamentarie non possono pregiudicare i diritti che la legge riserva ai legittimari”</a:t>
            </a:r>
            <a:endParaRPr lang="it-IT" sz="2000" dirty="0">
              <a:latin typeface="+mj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CE576F-2B7C-546A-9D49-AF132F92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22/10/2022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18588E-EBFE-078D-6F13-A517BEB1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Parma - Associazione dei Notai dell'Emilia Romagna "Aldo della Rovere"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85DA5-E7B7-5092-1141-DBDC7FD4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2BCAE62-0801-4AA1-9F34-8E53C6D6203D}" type="slidenum">
              <a:rPr lang="it-IT">
                <a:solidFill>
                  <a:prstClr val="white"/>
                </a:solidFill>
                <a:latin typeface="Calibri" panose="020F0502020204030204"/>
              </a:rPr>
              <a:pPr defTabSz="457200">
                <a:defRPr/>
              </a:pPr>
              <a:t>7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463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2" name="Picture 38">
            <a:extLst>
              <a:ext uri="{FF2B5EF4-FFF2-40B4-BE49-F238E27FC236}">
                <a16:creationId xmlns:a16="http://schemas.microsoft.com/office/drawing/2014/main" id="{FF4F603C-79E7-75BF-BAD6-0A7D06A6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5" y="4267202"/>
            <a:ext cx="600075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1" name="Picture 37">
            <a:extLst>
              <a:ext uri="{FF2B5EF4-FFF2-40B4-BE49-F238E27FC236}">
                <a16:creationId xmlns:a16="http://schemas.microsoft.com/office/drawing/2014/main" id="{A98D6DD6-BAF9-9845-0A56-3E50E46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30690"/>
            <a:ext cx="550862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0" name="Picture 36">
            <a:extLst>
              <a:ext uri="{FF2B5EF4-FFF2-40B4-BE49-F238E27FC236}">
                <a16:creationId xmlns:a16="http://schemas.microsoft.com/office/drawing/2014/main" id="{24C4AD9E-39EF-BF54-E5B3-49C96F8D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397252"/>
            <a:ext cx="93345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9" name="Picture 35">
            <a:extLst>
              <a:ext uri="{FF2B5EF4-FFF2-40B4-BE49-F238E27FC236}">
                <a16:creationId xmlns:a16="http://schemas.microsoft.com/office/drawing/2014/main" id="{383021EE-C1F0-D726-CE2A-B5399468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813"/>
            <a:ext cx="80803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8" name="Picture 34">
            <a:extLst>
              <a:ext uri="{FF2B5EF4-FFF2-40B4-BE49-F238E27FC236}">
                <a16:creationId xmlns:a16="http://schemas.microsoft.com/office/drawing/2014/main" id="{EB898787-C4B7-FE9E-AB46-E8E2E5CB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65563"/>
            <a:ext cx="698500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7" name="Picture 33">
            <a:extLst>
              <a:ext uri="{FF2B5EF4-FFF2-40B4-BE49-F238E27FC236}">
                <a16:creationId xmlns:a16="http://schemas.microsoft.com/office/drawing/2014/main" id="{7A5F6B0B-C87E-2A2F-78B4-3C4AA1EC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3992563"/>
            <a:ext cx="771525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6" name="Picture 32">
            <a:extLst>
              <a:ext uri="{FF2B5EF4-FFF2-40B4-BE49-F238E27FC236}">
                <a16:creationId xmlns:a16="http://schemas.microsoft.com/office/drawing/2014/main" id="{F8351D00-EF67-A925-1A9B-BC3445CA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960815"/>
            <a:ext cx="60960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5" name="Picture 31">
            <a:extLst>
              <a:ext uri="{FF2B5EF4-FFF2-40B4-BE49-F238E27FC236}">
                <a16:creationId xmlns:a16="http://schemas.microsoft.com/office/drawing/2014/main" id="{C2E8E7A4-9F77-574B-BAF5-D8697900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576638"/>
            <a:ext cx="65405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>
            <a:extLst>
              <a:ext uri="{FF2B5EF4-FFF2-40B4-BE49-F238E27FC236}">
                <a16:creationId xmlns:a16="http://schemas.microsoft.com/office/drawing/2014/main" id="{513679F7-B1EB-D527-118F-EB8828D0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613150"/>
            <a:ext cx="6492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>
            <a:extLst>
              <a:ext uri="{FF2B5EF4-FFF2-40B4-BE49-F238E27FC236}">
                <a16:creationId xmlns:a16="http://schemas.microsoft.com/office/drawing/2014/main" id="{73F0ABF6-D0A5-7904-883A-0466D80C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7" y="3573463"/>
            <a:ext cx="53181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>
            <a:extLst>
              <a:ext uri="{FF2B5EF4-FFF2-40B4-BE49-F238E27FC236}">
                <a16:creationId xmlns:a16="http://schemas.microsoft.com/office/drawing/2014/main" id="{55BBE202-2617-D94B-0C89-69C4B4FF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5" y="3541715"/>
            <a:ext cx="617537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>
            <a:extLst>
              <a:ext uri="{FF2B5EF4-FFF2-40B4-BE49-F238E27FC236}">
                <a16:creationId xmlns:a16="http://schemas.microsoft.com/office/drawing/2014/main" id="{54235DCB-28D5-82B2-1D6D-7EF98E75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3509965"/>
            <a:ext cx="735012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>
            <a:extLst>
              <a:ext uri="{FF2B5EF4-FFF2-40B4-BE49-F238E27FC236}">
                <a16:creationId xmlns:a16="http://schemas.microsoft.com/office/drawing/2014/main" id="{1EDF287F-7B55-E6D0-80DE-4A39017B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5" y="3297240"/>
            <a:ext cx="776287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>
            <a:extLst>
              <a:ext uri="{FF2B5EF4-FFF2-40B4-BE49-F238E27FC236}">
                <a16:creationId xmlns:a16="http://schemas.microsoft.com/office/drawing/2014/main" id="{1463D1B7-5264-D1F7-C789-332064A6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7" y="3270250"/>
            <a:ext cx="66357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>
            <a:extLst>
              <a:ext uri="{FF2B5EF4-FFF2-40B4-BE49-F238E27FC236}">
                <a16:creationId xmlns:a16="http://schemas.microsoft.com/office/drawing/2014/main" id="{4BEF7E36-236E-606D-5316-2A2B177F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990850"/>
            <a:ext cx="9525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>
            <a:extLst>
              <a:ext uri="{FF2B5EF4-FFF2-40B4-BE49-F238E27FC236}">
                <a16:creationId xmlns:a16="http://schemas.microsoft.com/office/drawing/2014/main" id="{468FD711-3F4A-67D8-F5D5-4B2CF9C7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3370265"/>
            <a:ext cx="7667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>
            <a:extLst>
              <a:ext uri="{FF2B5EF4-FFF2-40B4-BE49-F238E27FC236}">
                <a16:creationId xmlns:a16="http://schemas.microsoft.com/office/drawing/2014/main" id="{BA877EA4-07CB-D2E3-6033-CC3522B3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751140"/>
            <a:ext cx="7810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>
            <a:extLst>
              <a:ext uri="{FF2B5EF4-FFF2-40B4-BE49-F238E27FC236}">
                <a16:creationId xmlns:a16="http://schemas.microsoft.com/office/drawing/2014/main" id="{3D0A3C76-7326-9B39-2B21-4557F017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2" y="2716215"/>
            <a:ext cx="568325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>
            <a:extLst>
              <a:ext uri="{FF2B5EF4-FFF2-40B4-BE49-F238E27FC236}">
                <a16:creationId xmlns:a16="http://schemas.microsoft.com/office/drawing/2014/main" id="{E0E66250-F064-D664-1B45-F42FAB23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2692402"/>
            <a:ext cx="992188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id="{D42E4006-BD62-6770-3ED7-B1C96A15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332038"/>
            <a:ext cx="7493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6C9A0F71-4D0D-4E01-C3E1-42FE371A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305052"/>
            <a:ext cx="842962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94D899E9-291E-BCB5-11B6-13FD1949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221038"/>
            <a:ext cx="15875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95965372-9F20-49B2-847B-5D17C49F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5" y="3482977"/>
            <a:ext cx="600075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4A208F55-0534-7B44-FC73-08297424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7" y="3306763"/>
            <a:ext cx="893763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D5E929BC-4811-5B56-9917-60A30091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7" y="3311527"/>
            <a:ext cx="703263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E029BCE0-35FB-7171-7AF3-2389D5F9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275013"/>
            <a:ext cx="75723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AD3F6636-4EE2-0624-BE18-2F63F80F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049588"/>
            <a:ext cx="839788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DF865D31-73B7-53E9-5E93-80847BB1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5" y="2946402"/>
            <a:ext cx="7397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E073733B-641E-D0BD-2D65-6BF2A16C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949577"/>
            <a:ext cx="82073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9A2A4D7E-8C85-EF98-8254-EDBB6E0A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70175"/>
            <a:ext cx="636588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4EF2B384-EE50-BEAD-72B3-AB4C8F38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2" y="2643190"/>
            <a:ext cx="83502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E13E435F-852D-DE22-DDB8-B70BC802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936877"/>
            <a:ext cx="86201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A93D7207-9877-B971-43CF-B408B98E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5" y="3189290"/>
            <a:ext cx="712787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D6375D49-B464-9F6F-E439-8C232837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184527"/>
            <a:ext cx="14033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1F187F14-7710-A0E7-A478-0DCA3C51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000377"/>
            <a:ext cx="14351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35EAB-A73F-7076-C5F5-AA27EA18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Artt. </a:t>
            </a:r>
            <a:r>
              <a:rPr lang="it-IT" sz="4000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552, 651 (652) e 653 c.c.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A08F8F-93D5-4973-886C-BB99D8DD1E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“ </a:t>
            </a:r>
            <a:r>
              <a:rPr lang="it-IT" sz="2000" i="1" dirty="0">
                <a:latin typeface="+mj-lt"/>
              </a:rPr>
              <a:t>Il legittimario che rinunzia all’eredità, quando non si ha rappresentazione, può sulla disponibile ritenere le donazioni o conseguire i legati a lui fatti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”</a:t>
            </a:r>
            <a:endParaRPr lang="it-IT" sz="2000" i="1" dirty="0">
              <a:latin typeface="+mj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9BCB38-B1B3-A054-CA12-2411E445B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+mj-lt"/>
              </a:rPr>
              <a:t>Gli artt. 651 e 653 affermano, a determinate condizioni, l’efficacia del legato di cosa dell’onerato e di cosa altrui e l’efficacia del legato di cosa generica non esistente nell’asse ereditario.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CE576F-2B7C-546A-9D49-AF132F92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22/10/2022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18588E-EBFE-078D-6F13-A517BEB1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Parma - Associazione dei Notai dell'Emilia Romagna "Aldo della Rovere"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85DA5-E7B7-5092-1141-DBDC7FD4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2BCAE62-0801-4AA1-9F34-8E53C6D6203D}" type="slidenum">
              <a:rPr lang="it-IT">
                <a:solidFill>
                  <a:prstClr val="white"/>
                </a:solidFill>
                <a:latin typeface="Calibri" panose="020F0502020204030204"/>
              </a:rPr>
              <a:pPr defTabSz="457200">
                <a:defRPr/>
              </a:pPr>
              <a:t>9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320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354</Words>
  <Application>Microsoft Office PowerPoint</Application>
  <PresentationFormat>Presentazione su schermo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Celestiale</vt:lpstr>
      <vt:lpstr>ACCORDI DI REINTEGRAZIONE DELLA LEGITTIMA</vt:lpstr>
      <vt:lpstr>Presentazione standard di PowerPoint</vt:lpstr>
      <vt:lpstr>DEFINIZIONE</vt:lpstr>
      <vt:lpstr>Presentazione standard di PowerPoint</vt:lpstr>
      <vt:lpstr>ARTT. 30 E 43 d.lgs. </vt:lpstr>
      <vt:lpstr>Presentazione standard di PowerPoint</vt:lpstr>
      <vt:lpstr>Art. 457, commi 2 e 3, c.c.</vt:lpstr>
      <vt:lpstr>Presentazione standard di PowerPoint</vt:lpstr>
      <vt:lpstr>Artt. 552, 651 (652) e 653 c.c.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ACCORDI DI REINTEGRAZIONE DELLA LEGITTIMA</dc:title>
  <dc:creator>Giuseppe Caprino</dc:creator>
  <cp:lastModifiedBy>Giuseppe Caprino</cp:lastModifiedBy>
  <cp:revision>8</cp:revision>
  <dcterms:created xsi:type="dcterms:W3CDTF">2022-10-20T05:17:52Z</dcterms:created>
  <dcterms:modified xsi:type="dcterms:W3CDTF">2022-10-21T22:37:03Z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-1582022540</vt:i4>
  </property>
  <property fmtid="{D5CDD505-2E9C-101B-9397-08002B2CF9AE}" pid="3" name="_NewReviewCycle">
    <vt:lpwstr/>
  </property>
  <property fmtid="{D5CDD505-2E9C-101B-9397-08002B2CF9AE}" pid="4" name="_EmailSubject">
    <vt:lpwstr>Aggiornamento sito associazione</vt:lpwstr>
  </property>
  <property fmtid="{D5CDD505-2E9C-101B-9397-08002B2CF9AE}" pid="5" name="_AuthorEmail">
    <vt:lpwstr>notaiocamocardi@notai-associati.com</vt:lpwstr>
  </property>
  <property fmtid="{D5CDD505-2E9C-101B-9397-08002B2CF9AE}" pid="6" name="_AuthorEmailDisplayName">
    <vt:lpwstr>notaiocamocardi</vt:lpwstr>
  </property>
</Properties>
</file>