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Light"/>
          <a:ea typeface="Helvetica Neue Light"/>
          <a:cs typeface="Helvetica Neue Light"/>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D"/>
          </a:solidFill>
        </a:fill>
      </a:tcStyle>
    </a:wholeTbl>
    <a:band2H>
      <a:tcTxStyle b="def" i="def"/>
      <a:tcStyle>
        <a:tcBdr/>
        <a:fill>
          <a:solidFill>
            <a:srgbClr val="E6EB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Light"/>
          <a:ea typeface="Helvetica Neue Light"/>
          <a:cs typeface="Helvetica Neue Light"/>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Light"/>
          <a:ea typeface="Helvetica Neue Light"/>
          <a:cs typeface="Helvetica Neue Light"/>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Light"/>
          <a:ea typeface="Helvetica Neue Light"/>
          <a:cs typeface="Helvetica Neue Light"/>
        </a:font>
        <a:srgbClr val="BC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3E6FF"/>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BC00FF"/>
        </a:fontRef>
        <a:srgbClr val="BC00FF"/>
      </a:tcTxStyle>
      <a:tcStyle>
        <a:tcBdr>
          <a:left>
            <a:ln w="12700" cap="flat">
              <a:noFill/>
              <a:miter lim="400000"/>
            </a:ln>
          </a:left>
          <a:right>
            <a:ln w="12700" cap="flat">
              <a:noFill/>
              <a:miter lim="400000"/>
            </a:ln>
          </a:right>
          <a:top>
            <a:ln w="50800" cap="flat">
              <a:solidFill>
                <a:srgbClr val="BC00FF"/>
              </a:solidFill>
              <a:prstDash val="solid"/>
              <a:round/>
            </a:ln>
          </a:top>
          <a:bottom>
            <a:ln w="25400" cap="flat">
              <a:solidFill>
                <a:srgbClr val="BC00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BC00FF"/>
              </a:solidFill>
              <a:prstDash val="solid"/>
              <a:round/>
            </a:ln>
          </a:top>
          <a:bottom>
            <a:ln w="25400" cap="flat">
              <a:solidFill>
                <a:srgbClr val="BC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Light"/>
          <a:ea typeface="Helvetica Neue Light"/>
          <a:cs typeface="Helvetica Neue Light"/>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CAFF"/>
          </a:solidFill>
        </a:fill>
      </a:tcStyle>
    </a:wholeTbl>
    <a:band2H>
      <a:tcTxStyle b="def" i="def"/>
      <a:tcStyle>
        <a:tcBdr/>
        <a:fill>
          <a:solidFill>
            <a:srgbClr val="F3E6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firstRow>
  </a:tblStyle>
  <a:tblStyle styleId="{2708684C-4D16-4618-839F-0558EEFCDFE6}" styleName="">
    <a:tblBg/>
    <a:wholeTbl>
      <a:tcTxStyle b="off" i="off">
        <a:font>
          <a:latin typeface="Helvetica Neue Light"/>
          <a:ea typeface="Helvetica Neue Light"/>
          <a:cs typeface="Helvetica Neu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1473200" y="1790700"/>
            <a:ext cx="21437600" cy="4927600"/>
          </a:xfrm>
          <a:prstGeom prst="rect">
            <a:avLst/>
          </a:prstGeom>
        </p:spPr>
        <p:txBody>
          <a:bodyPr anchor="b"/>
          <a:lstStyle/>
          <a:p>
            <a:pPr/>
            <a:r>
              <a:t>Titolo Testo</a:t>
            </a:r>
          </a:p>
        </p:txBody>
      </p:sp>
      <p:sp>
        <p:nvSpPr>
          <p:cNvPr id="12" name="Corpo livello uno…"/>
          <p:cNvSpPr txBox="1"/>
          <p:nvPr>
            <p:ph type="body" sz="quarter" idx="1"/>
          </p:nvPr>
        </p:nvSpPr>
        <p:spPr>
          <a:xfrm>
            <a:off x="1473200" y="6845300"/>
            <a:ext cx="21437600"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93" name="Corpo livello uno…"/>
          <p:cNvSpPr txBox="1"/>
          <p:nvPr>
            <p:ph type="body" sz="quarter" idx="1"/>
          </p:nvPr>
        </p:nvSpPr>
        <p:spPr>
          <a:xfrm>
            <a:off x="2387600" y="8966200"/>
            <a:ext cx="19621500" cy="585521"/>
          </a:xfrm>
          <a:prstGeom prst="rect">
            <a:avLst/>
          </a:prstGeom>
        </p:spPr>
        <p:txBody>
          <a:bodyPr anchor="t"/>
          <a:lstStyle>
            <a:lvl1pPr marL="0" indent="0" algn="ctr">
              <a:spcBef>
                <a:spcPts val="0"/>
              </a:spcBef>
              <a:buSzTx/>
              <a:buNone/>
              <a:defRPr i="1" sz="3200">
                <a:solidFill>
                  <a:srgbClr val="73BFFF"/>
                </a:solidFill>
                <a:effectLst>
                  <a:outerShdw sx="100000" sy="100000" kx="0" ky="0" algn="b" rotWithShape="0" blurRad="38100" dist="36285" dir="2700000">
                    <a:srgbClr val="000000">
                      <a:alpha val="48000"/>
                    </a:srgbClr>
                  </a:outerShdw>
                </a:effectLst>
                <a:latin typeface="+mj-lt"/>
                <a:ea typeface="+mj-ea"/>
                <a:cs typeface="+mj-cs"/>
                <a:sym typeface="Helvetica Neue"/>
              </a:defRPr>
            </a:lvl1pPr>
            <a:lvl2pPr marL="1041400" indent="-406400" algn="ctr">
              <a:spcBef>
                <a:spcPts val="0"/>
              </a:spcBef>
              <a:buBlip>
                <a:blip r:embed="rId2"/>
              </a:buBlip>
              <a:defRPr i="1" sz="3200">
                <a:solidFill>
                  <a:srgbClr val="73BFFF"/>
                </a:solidFill>
                <a:effectLst>
                  <a:outerShdw sx="100000" sy="100000" kx="0" ky="0" algn="b" rotWithShape="0" blurRad="38100" dist="36285" dir="2700000">
                    <a:srgbClr val="000000">
                      <a:alpha val="48000"/>
                    </a:srgbClr>
                  </a:outerShdw>
                </a:effectLst>
                <a:latin typeface="+mj-lt"/>
                <a:ea typeface="+mj-ea"/>
                <a:cs typeface="+mj-cs"/>
                <a:sym typeface="Helvetica Neue"/>
              </a:defRPr>
            </a:lvl2pPr>
            <a:lvl3pPr marL="1676400" indent="-406400" algn="ctr">
              <a:spcBef>
                <a:spcPts val="0"/>
              </a:spcBef>
              <a:buBlip>
                <a:blip r:embed="rId2"/>
              </a:buBlip>
              <a:defRPr i="1" sz="3200">
                <a:solidFill>
                  <a:srgbClr val="73BFFF"/>
                </a:solidFill>
                <a:effectLst>
                  <a:outerShdw sx="100000" sy="100000" kx="0" ky="0" algn="b" rotWithShape="0" blurRad="38100" dist="36285" dir="2700000">
                    <a:srgbClr val="000000">
                      <a:alpha val="48000"/>
                    </a:srgbClr>
                  </a:outerShdw>
                </a:effectLst>
                <a:latin typeface="+mj-lt"/>
                <a:ea typeface="+mj-ea"/>
                <a:cs typeface="+mj-cs"/>
                <a:sym typeface="Helvetica Neue"/>
              </a:defRPr>
            </a:lvl3pPr>
            <a:lvl4pPr marL="2311400" indent="-406400" algn="ctr">
              <a:spcBef>
                <a:spcPts val="0"/>
              </a:spcBef>
              <a:buBlip>
                <a:blip r:embed="rId2"/>
              </a:buBlip>
              <a:defRPr i="1" sz="3200">
                <a:solidFill>
                  <a:srgbClr val="73BFFF"/>
                </a:solidFill>
                <a:effectLst>
                  <a:outerShdw sx="100000" sy="100000" kx="0" ky="0" algn="b" rotWithShape="0" blurRad="38100" dist="36285" dir="2700000">
                    <a:srgbClr val="000000">
                      <a:alpha val="48000"/>
                    </a:srgbClr>
                  </a:outerShdw>
                </a:effectLst>
                <a:latin typeface="+mj-lt"/>
                <a:ea typeface="+mj-ea"/>
                <a:cs typeface="+mj-cs"/>
                <a:sym typeface="Helvetica Neue"/>
              </a:defRPr>
            </a:lvl4pPr>
            <a:lvl5pPr marL="2946400" indent="-406400" algn="ctr">
              <a:spcBef>
                <a:spcPts val="0"/>
              </a:spcBef>
              <a:buBlip>
                <a:blip r:embed="rId2"/>
              </a:buBlip>
              <a:defRPr i="1" sz="3200">
                <a:solidFill>
                  <a:srgbClr val="73BFFF"/>
                </a:solidFill>
                <a:effectLst>
                  <a:outerShdw sx="100000" sy="100000" kx="0" ky="0" algn="b" rotWithShape="0" blurRad="38100" dist="36285" dir="2700000">
                    <a:srgbClr val="000000">
                      <a:alpha val="48000"/>
                    </a:srgbClr>
                  </a:outerShdw>
                </a:effectLst>
                <a:latin typeface="+mj-lt"/>
                <a:ea typeface="+mj-ea"/>
                <a:cs typeface="+mj-cs"/>
                <a:sym typeface="Helvetica Neue"/>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Inserisci qui una citazione”."/>
          <p:cNvSpPr txBox="1"/>
          <p:nvPr>
            <p:ph type="body" sz="quarter" idx="21"/>
          </p:nvPr>
        </p:nvSpPr>
        <p:spPr>
          <a:xfrm>
            <a:off x="2387600" y="6059289"/>
            <a:ext cx="19621500" cy="850902"/>
          </a:xfrm>
          <a:prstGeom prst="rect">
            <a:avLst/>
          </a:prstGeom>
        </p:spPr>
        <p:txBody>
          <a:bodyPr/>
          <a:lstStyle/>
          <a:p>
            <a:pPr marL="0" indent="0" algn="ctr">
              <a:spcBef>
                <a:spcPts val="0"/>
              </a:spcBef>
              <a:buSzTx/>
              <a:buNone/>
              <a:defRPr>
                <a:effectLst>
                  <a:outerShdw sx="100000" sy="100000" kx="0" ky="0" algn="b" rotWithShape="0" blurRad="38100" dist="54428" dir="2700000">
                    <a:srgbClr val="000000">
                      <a:alpha val="48000"/>
                    </a:srgbClr>
                  </a:outerShdw>
                </a:effectLst>
              </a:defRPr>
            </a:pPr>
          </a:p>
        </p:txBody>
      </p:sp>
      <p:sp>
        <p:nvSpPr>
          <p:cNvPr id="95"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Primo piano della catena di una bicicletta"/>
          <p:cNvSpPr/>
          <p:nvPr>
            <p:ph type="pic" idx="21"/>
          </p:nvPr>
        </p:nvSpPr>
        <p:spPr>
          <a:xfrm>
            <a:off x="-12700" y="-3924300"/>
            <a:ext cx="24384000" cy="18279533"/>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Vista parziale di un ingranaggio metallico"/>
          <p:cNvSpPr/>
          <p:nvPr>
            <p:ph type="pic" idx="21"/>
          </p:nvPr>
        </p:nvSpPr>
        <p:spPr>
          <a:xfrm>
            <a:off x="1473200" y="-2692400"/>
            <a:ext cx="21437602" cy="16070759"/>
          </a:xfrm>
          <a:prstGeom prst="rect">
            <a:avLst/>
          </a:prstGeom>
        </p:spPr>
        <p:txBody>
          <a:bodyPr lIns="91439" tIns="45719" rIns="91439" bIns="45719" anchor="t">
            <a:noAutofit/>
          </a:bodyPr>
          <a:lstStyle/>
          <a:p>
            <a:pPr/>
          </a:p>
        </p:txBody>
      </p:sp>
      <p:sp>
        <p:nvSpPr>
          <p:cNvPr id="21" name="Titolo Testo"/>
          <p:cNvSpPr txBox="1"/>
          <p:nvPr>
            <p:ph type="title"/>
          </p:nvPr>
        </p:nvSpPr>
        <p:spPr>
          <a:xfrm>
            <a:off x="1473200" y="9575800"/>
            <a:ext cx="21437600" cy="1714500"/>
          </a:xfrm>
          <a:prstGeom prst="rect">
            <a:avLst/>
          </a:prstGeom>
        </p:spPr>
        <p:txBody>
          <a:bodyPr anchor="b"/>
          <a:lstStyle/>
          <a:p>
            <a:pPr/>
            <a:r>
              <a:t>Titolo Testo</a:t>
            </a:r>
          </a:p>
        </p:txBody>
      </p:sp>
      <p:sp>
        <p:nvSpPr>
          <p:cNvPr id="22" name="Corpo livello uno…"/>
          <p:cNvSpPr txBox="1"/>
          <p:nvPr>
            <p:ph type="body" sz="quarter" idx="1"/>
          </p:nvPr>
        </p:nvSpPr>
        <p:spPr>
          <a:xfrm>
            <a:off x="1473200" y="11290300"/>
            <a:ext cx="21437600"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473200" y="5143500"/>
            <a:ext cx="21437600" cy="3429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Primo piano degli ingranaggi di una bicicletta"/>
          <p:cNvSpPr/>
          <p:nvPr>
            <p:ph type="pic" idx="21"/>
          </p:nvPr>
        </p:nvSpPr>
        <p:spPr>
          <a:xfrm>
            <a:off x="12925239" y="918941"/>
            <a:ext cx="11599696" cy="15473898"/>
          </a:xfrm>
          <a:prstGeom prst="rect">
            <a:avLst/>
          </a:prstGeom>
        </p:spPr>
        <p:txBody>
          <a:bodyPr lIns="91439" tIns="45719" rIns="91439" bIns="45719" anchor="t">
            <a:noAutofit/>
          </a:bodyPr>
          <a:lstStyle/>
          <a:p>
            <a:pPr/>
          </a:p>
        </p:txBody>
      </p:sp>
      <p:sp>
        <p:nvSpPr>
          <p:cNvPr id="39" name="Titolo Testo"/>
          <p:cNvSpPr txBox="1"/>
          <p:nvPr>
            <p:ph type="title"/>
          </p:nvPr>
        </p:nvSpPr>
        <p:spPr>
          <a:xfrm>
            <a:off x="1473200" y="1803400"/>
            <a:ext cx="9639300" cy="4927600"/>
          </a:xfrm>
          <a:prstGeom prst="rect">
            <a:avLst/>
          </a:prstGeom>
        </p:spPr>
        <p:txBody>
          <a:bodyPr anchor="b"/>
          <a:lstStyle/>
          <a:p>
            <a:pPr/>
            <a:r>
              <a:t>Titolo Testo</a:t>
            </a:r>
          </a:p>
        </p:txBody>
      </p:sp>
      <p:sp>
        <p:nvSpPr>
          <p:cNvPr id="40" name="Corpo livello uno…"/>
          <p:cNvSpPr txBox="1"/>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xfrm>
            <a:off x="1473200" y="355600"/>
            <a:ext cx="21437600" cy="3429000"/>
          </a:xfrm>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xfrm>
            <a:off x="1473200" y="355600"/>
            <a:ext cx="21437600" cy="3429000"/>
          </a:xfrm>
          <a:prstGeom prst="rect">
            <a:avLst/>
          </a:prstGeom>
        </p:spPr>
        <p:txBody>
          <a:bodyPr/>
          <a:lstStyle/>
          <a:p>
            <a:pPr/>
            <a:r>
              <a:t>Titolo Testo</a:t>
            </a:r>
          </a:p>
        </p:txBody>
      </p:sp>
      <p:sp>
        <p:nvSpPr>
          <p:cNvPr id="57" name="Corpo livello uno…"/>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5" name="Primo piano degli ingranaggi di una bicicletta"/>
          <p:cNvSpPr/>
          <p:nvPr>
            <p:ph type="pic" sz="half" idx="21"/>
          </p:nvPr>
        </p:nvSpPr>
        <p:spPr>
          <a:xfrm>
            <a:off x="13169900" y="2376298"/>
            <a:ext cx="9522180" cy="12702590"/>
          </a:xfrm>
          <a:prstGeom prst="rect">
            <a:avLst/>
          </a:prstGeom>
        </p:spPr>
        <p:txBody>
          <a:bodyPr lIns="91439" tIns="45719" rIns="91439" bIns="45719" anchor="t">
            <a:noAutofit/>
          </a:bodyPr>
          <a:lstStyle/>
          <a:p>
            <a:pPr/>
          </a:p>
        </p:txBody>
      </p:sp>
      <p:sp>
        <p:nvSpPr>
          <p:cNvPr id="66" name="Titolo Testo"/>
          <p:cNvSpPr txBox="1"/>
          <p:nvPr>
            <p:ph type="title"/>
          </p:nvPr>
        </p:nvSpPr>
        <p:spPr>
          <a:xfrm>
            <a:off x="1473200" y="355600"/>
            <a:ext cx="21437600" cy="3429000"/>
          </a:xfrm>
          <a:prstGeom prst="rect">
            <a:avLst/>
          </a:prstGeom>
        </p:spPr>
        <p:txBody>
          <a:bodyPr/>
          <a:lstStyle/>
          <a:p>
            <a:pPr/>
            <a:r>
              <a:t>Titolo Testo</a:t>
            </a:r>
          </a:p>
        </p:txBody>
      </p:sp>
      <p:sp>
        <p:nvSpPr>
          <p:cNvPr id="67" name="Corpo livello uno…"/>
          <p:cNvSpPr txBox="1"/>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83" name="Primo piano della porzione inferiore della ruota di una bicicletta"/>
          <p:cNvSpPr/>
          <p:nvPr>
            <p:ph type="pic" sz="quarter" idx="21"/>
          </p:nvPr>
        </p:nvSpPr>
        <p:spPr>
          <a:xfrm>
            <a:off x="15225182" y="6694486"/>
            <a:ext cx="8551335" cy="6413502"/>
          </a:xfrm>
          <a:prstGeom prst="rect">
            <a:avLst/>
          </a:prstGeom>
        </p:spPr>
        <p:txBody>
          <a:bodyPr lIns="91439" tIns="45719" rIns="91439" bIns="45719" anchor="t">
            <a:noAutofit/>
          </a:bodyPr>
          <a:lstStyle/>
          <a:p>
            <a:pPr/>
          </a:p>
        </p:txBody>
      </p:sp>
      <p:sp>
        <p:nvSpPr>
          <p:cNvPr id="84" name="Primo piano della catena di una bicicletta"/>
          <p:cNvSpPr/>
          <p:nvPr>
            <p:ph type="pic" sz="quarter" idx="22"/>
          </p:nvPr>
        </p:nvSpPr>
        <p:spPr>
          <a:xfrm>
            <a:off x="15773400" y="914400"/>
            <a:ext cx="7476849" cy="5605041"/>
          </a:xfrm>
          <a:prstGeom prst="rect">
            <a:avLst/>
          </a:prstGeom>
        </p:spPr>
        <p:txBody>
          <a:bodyPr lIns="91439" tIns="45719" rIns="91439" bIns="45719" anchor="t">
            <a:noAutofit/>
          </a:bodyPr>
          <a:lstStyle/>
          <a:p>
            <a:pPr/>
          </a:p>
        </p:txBody>
      </p:sp>
      <p:sp>
        <p:nvSpPr>
          <p:cNvPr id="85" name="Primo piano degli ingranaggi di una bicicletta"/>
          <p:cNvSpPr/>
          <p:nvPr>
            <p:ph type="pic" idx="23"/>
          </p:nvPr>
        </p:nvSpPr>
        <p:spPr>
          <a:xfrm>
            <a:off x="1077598" y="355600"/>
            <a:ext cx="14423166" cy="19240500"/>
          </a:xfrm>
          <a:prstGeom prst="rect">
            <a:avLst/>
          </a:prstGeom>
        </p:spPr>
        <p:txBody>
          <a:bodyPr lIns="91439" tIns="45719" rIns="91439" bIns="45719" anchor="t">
            <a:noAutofit/>
          </a:bodyPr>
          <a:lstStyle/>
          <a:p>
            <a:pPr/>
          </a:p>
        </p:txBody>
      </p:sp>
      <p:sp>
        <p:nvSpPr>
          <p:cNvPr id="86" name="Numero diapositiva"/>
          <p:cNvSpPr txBox="1"/>
          <p:nvPr>
            <p:ph type="sldNum" sz="quarter" idx="2"/>
          </p:nvPr>
        </p:nvSpPr>
        <p:spPr>
          <a:xfrm>
            <a:off x="23724223" y="13166686"/>
            <a:ext cx="368504" cy="298528"/>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1473200" y="1930400"/>
            <a:ext cx="21437600" cy="985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Numero diapositiva"/>
          <p:cNvSpPr txBox="1"/>
          <p:nvPr>
            <p:ph type="sldNum" sz="quarter" idx="2"/>
          </p:nvPr>
        </p:nvSpPr>
        <p:spPr>
          <a:xfrm>
            <a:off x="23721937" y="13166686"/>
            <a:ext cx="368505" cy="298528"/>
          </a:xfrm>
          <a:prstGeom prst="rect">
            <a:avLst/>
          </a:prstGeom>
          <a:ln w="12700">
            <a:miter lim="400000"/>
          </a:ln>
        </p:spPr>
        <p:txBody>
          <a:bodyPr wrap="none" lIns="50800" tIns="50800" rIns="50800" bIns="50800" anchor="ctr">
            <a:spAutoFit/>
          </a:bodyPr>
          <a:lstStyle>
            <a:lvl1pPr algn="r">
              <a:defRPr b="1" sz="1800">
                <a:solidFill>
                  <a:srgbClr val="FFFFFF">
                    <a:alpha val="70000"/>
                  </a:srgbClr>
                </a:solidFill>
                <a:latin typeface="+mj-lt"/>
                <a:ea typeface="+mj-ea"/>
                <a:cs typeface="+mj-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vl2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2pPr>
      <a:lvl3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3pPr>
      <a:lvl4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4pPr>
      <a:lvl5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5pPr>
      <a:lvl6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6pPr>
      <a:lvl7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7pPr>
      <a:lvl8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8pPr>
      <a:lvl9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9pPr>
    </p:titleStyle>
    <p:bodyStyle>
      <a:lvl1pPr marL="63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1pPr>
      <a:lvl2pPr marL="127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2pPr>
      <a:lvl3pPr marL="190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3pPr>
      <a:lvl4pPr marL="254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4pPr>
      <a:lvl5pPr marL="317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5pPr>
      <a:lvl6pPr marL="381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6pPr>
      <a:lvl7pPr marL="444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7pPr>
      <a:lvl8pPr marL="508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8pPr>
      <a:lvl9pPr marL="571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lvl9pPr>
    </p:bodyStyle>
    <p:otherStyle>
      <a:lvl1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1pPr>
      <a:lvl2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2pPr>
      <a:lvl3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3pPr>
      <a:lvl4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4pPr>
      <a:lvl5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5pPr>
      <a:lvl6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6pPr>
      <a:lvl7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7pPr>
      <a:lvl8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8pPr>
      <a:lvl9pPr marL="0" marR="0" indent="0" algn="r" defTabSz="825500" rtl="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19" name="Immagine" descr="Immagine"/>
          <p:cNvPicPr>
            <a:picLocks noChangeAspect="1"/>
          </p:cNvPicPr>
          <p:nvPr/>
        </p:nvPicPr>
        <p:blipFill>
          <a:blip r:embed="rId2">
            <a:extLst/>
          </a:blip>
          <a:stretch>
            <a:fillRect/>
          </a:stretch>
        </p:blipFill>
        <p:spPr>
          <a:xfrm>
            <a:off x="7535319" y="-31044"/>
            <a:ext cx="20489362" cy="13778088"/>
          </a:xfrm>
          <a:prstGeom prst="rect">
            <a:avLst/>
          </a:prstGeom>
          <a:ln w="12700">
            <a:miter lim="400000"/>
          </a:ln>
        </p:spPr>
      </p:pic>
      <p:pic>
        <p:nvPicPr>
          <p:cNvPr id="120" name="Immagine" descr="Immagine"/>
          <p:cNvPicPr>
            <a:picLocks noChangeAspect="1"/>
          </p:cNvPicPr>
          <p:nvPr/>
        </p:nvPicPr>
        <p:blipFill>
          <a:blip r:embed="rId3">
            <a:extLst/>
          </a:blip>
          <a:stretch>
            <a:fillRect/>
          </a:stretch>
        </p:blipFill>
        <p:spPr>
          <a:xfrm>
            <a:off x="-10002" y="3073245"/>
            <a:ext cx="13657471" cy="4580253"/>
          </a:xfrm>
          <a:prstGeom prst="rect">
            <a:avLst/>
          </a:prstGeom>
          <a:ln w="12700">
            <a:miter lim="400000"/>
          </a:ln>
        </p:spPr>
      </p:pic>
      <p:pic>
        <p:nvPicPr>
          <p:cNvPr id="121" name="Immagine" descr="Immagine"/>
          <p:cNvPicPr>
            <a:picLocks noChangeAspect="1"/>
          </p:cNvPicPr>
          <p:nvPr/>
        </p:nvPicPr>
        <p:blipFill>
          <a:blip r:embed="rId4">
            <a:extLst/>
          </a:blip>
          <a:stretch>
            <a:fillRect/>
          </a:stretch>
        </p:blipFill>
        <p:spPr>
          <a:xfrm>
            <a:off x="14141" y="11803522"/>
            <a:ext cx="812351" cy="1930432"/>
          </a:xfrm>
          <a:prstGeom prst="rect">
            <a:avLst/>
          </a:prstGeom>
          <a:ln w="12700">
            <a:miter lim="400000"/>
          </a:ln>
        </p:spPr>
      </p:pic>
      <p:sp>
        <p:nvSpPr>
          <p:cNvPr id="122" name="Guido Brotto notaio in Lecco:…"/>
          <p:cNvSpPr txBox="1"/>
          <p:nvPr>
            <p:ph type="body" sz="quarter" idx="4294967295"/>
          </p:nvPr>
        </p:nvSpPr>
        <p:spPr>
          <a:xfrm>
            <a:off x="1202720" y="11511436"/>
            <a:ext cx="10213380" cy="2209802"/>
          </a:xfrm>
          <a:prstGeom prst="rect">
            <a:avLst/>
          </a:prstGeom>
        </p:spPr>
        <p:txBody>
          <a:bodyPr anchor="t"/>
          <a:lstStyle/>
          <a:p>
            <a:pPr marL="0" indent="0" defTabSz="449580">
              <a:spcBef>
                <a:spcPts val="0"/>
              </a:spcBef>
              <a:buSzTx/>
              <a:buNone/>
              <a:defRPr b="1" sz="2500">
                <a:solidFill>
                  <a:srgbClr val="53585F"/>
                </a:solidFill>
                <a:effectLst/>
                <a:uFill>
                  <a:solidFill>
                    <a:srgbClr val="000000"/>
                  </a:solidFill>
                </a:uFill>
                <a:latin typeface="+mj-lt"/>
                <a:ea typeface="+mj-ea"/>
                <a:cs typeface="+mj-cs"/>
                <a:sym typeface="Helvetica Neue"/>
              </a:defRPr>
            </a:pPr>
            <a:r>
              <a:t>Guido Brotto notaio in Lecco:</a:t>
            </a:r>
          </a:p>
          <a:p>
            <a:pPr marL="0" indent="0" defTabSz="449580">
              <a:spcBef>
                <a:spcPts val="0"/>
              </a:spcBef>
              <a:buSzTx/>
              <a:buNone/>
              <a:defRPr b="1" sz="1100">
                <a:solidFill>
                  <a:srgbClr val="53585F"/>
                </a:solidFill>
                <a:effectLst/>
                <a:uFill>
                  <a:solidFill>
                    <a:srgbClr val="000000"/>
                  </a:solidFill>
                </a:uFill>
                <a:latin typeface="+mj-lt"/>
                <a:ea typeface="+mj-ea"/>
                <a:cs typeface="+mj-cs"/>
                <a:sym typeface="Helvetica Neue"/>
              </a:defRPr>
            </a:pPr>
          </a:p>
          <a:p>
            <a:pPr marL="0" indent="0" defTabSz="449580">
              <a:spcBef>
                <a:spcPts val="0"/>
              </a:spcBef>
              <a:buSzTx/>
              <a:buNone/>
              <a:defRPr b="1" sz="1800">
                <a:solidFill>
                  <a:srgbClr val="53585F"/>
                </a:solidFill>
                <a:effectLst/>
                <a:uFill>
                  <a:solidFill>
                    <a:srgbClr val="000000"/>
                  </a:solidFill>
                </a:uFill>
                <a:latin typeface="+mj-lt"/>
                <a:ea typeface="+mj-ea"/>
                <a:cs typeface="+mj-cs"/>
                <a:sym typeface="Helvetica Neue"/>
              </a:defRPr>
            </a:pPr>
            <a:r>
              <a:t>AUTORIZZAZIONE RILASCIATA DAL NOTAIO AI SENSI DELL’ART. 21 D.Lgs. 149/2022:</a:t>
            </a:r>
          </a:p>
          <a:p>
            <a:pPr marL="0" indent="0" defTabSz="449580">
              <a:spcBef>
                <a:spcPts val="0"/>
              </a:spcBef>
              <a:buSzTx/>
              <a:buNone/>
              <a:defRPr sz="800">
                <a:solidFill>
                  <a:srgbClr val="53585F"/>
                </a:solidFill>
                <a:effectLst/>
                <a:uFill>
                  <a:solidFill>
                    <a:srgbClr val="000000"/>
                  </a:solidFill>
                </a:uFill>
              </a:defRPr>
            </a:pPr>
          </a:p>
          <a:p>
            <a:pPr marL="0" indent="0" defTabSz="449580">
              <a:spcBef>
                <a:spcPts val="0"/>
              </a:spcBef>
              <a:buSzTx/>
              <a:buNone/>
              <a:defRPr sz="1800">
                <a:solidFill>
                  <a:srgbClr val="53585F"/>
                </a:solidFill>
                <a:effectLst/>
                <a:uFill>
                  <a:solidFill>
                    <a:srgbClr val="000000"/>
                  </a:solidFill>
                </a:uFill>
              </a:defRPr>
            </a:pPr>
            <a:r>
              <a:t>procedimento, dall’istanza alla conclusione, diniego di autorizzazione e criticità connesse; </a:t>
            </a:r>
          </a:p>
          <a:p>
            <a:pPr marL="0" indent="0" defTabSz="449580">
              <a:spcBef>
                <a:spcPts val="0"/>
              </a:spcBef>
              <a:buSzTx/>
              <a:buNone/>
              <a:defRPr sz="1800">
                <a:solidFill>
                  <a:srgbClr val="53585F"/>
                </a:solidFill>
                <a:effectLst/>
                <a:uFill>
                  <a:solidFill>
                    <a:srgbClr val="000000"/>
                  </a:solidFill>
                </a:uFill>
              </a:defRPr>
            </a:pPr>
            <a:r>
              <a:t>efficacia, modifica e revoca dell’autorizzazione e sua impugnazione; cenni sul reimpiego </a:t>
            </a:r>
          </a:p>
          <a:p>
            <a:pPr marL="0" indent="0" defTabSz="449580">
              <a:spcBef>
                <a:spcPts val="0"/>
              </a:spcBef>
              <a:buSzTx/>
              <a:buNone/>
              <a:defRPr sz="1800">
                <a:solidFill>
                  <a:srgbClr val="53585F"/>
                </a:solidFill>
                <a:effectLst/>
                <a:uFill>
                  <a:solidFill>
                    <a:srgbClr val="000000"/>
                  </a:solidFill>
                </a:uFill>
              </a:defRPr>
            </a:pPr>
            <a:r>
              <a:t>e ipotesi di conflitto di interessi (art. 320 e 374 c.c. e 747 c.p.c.)</a:t>
            </a:r>
          </a:p>
        </p:txBody>
      </p:sp>
      <p:sp>
        <p:nvSpPr>
          <p:cNvPr id="123" name="Sabato 22 Aprile - BOLOGNA…"/>
          <p:cNvSpPr txBox="1"/>
          <p:nvPr/>
        </p:nvSpPr>
        <p:spPr>
          <a:xfrm>
            <a:off x="1149936" y="3703277"/>
            <a:ext cx="11337595" cy="36793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341679">
              <a:defRPr b="1" sz="5300">
                <a:solidFill>
                  <a:srgbClr val="FFFFFF"/>
                </a:solidFill>
                <a:effectLst/>
                <a:uFill>
                  <a:solidFill>
                    <a:srgbClr val="000000"/>
                  </a:solidFill>
                </a:uFill>
                <a:latin typeface="+mj-lt"/>
                <a:ea typeface="+mj-ea"/>
                <a:cs typeface="+mj-cs"/>
                <a:sym typeface="Helvetica Neue"/>
              </a:defRPr>
            </a:pPr>
            <a:r>
              <a:t>Sabato 22 Aprile - BOLOGNA</a:t>
            </a:r>
          </a:p>
          <a:p>
            <a:pPr algn="just" defTabSz="341679">
              <a:defRPr sz="2500">
                <a:solidFill>
                  <a:srgbClr val="FFFFFF"/>
                </a:solidFill>
                <a:effectLst/>
                <a:uFill>
                  <a:solidFill>
                    <a:srgbClr val="000000"/>
                  </a:solidFill>
                </a:uFill>
              </a:defRPr>
            </a:pPr>
          </a:p>
          <a:p>
            <a:pPr algn="just" defTabSz="341679">
              <a:defRPr sz="3800">
                <a:solidFill>
                  <a:srgbClr val="FFFFFF"/>
                </a:solidFill>
                <a:effectLst/>
                <a:uFill>
                  <a:solidFill>
                    <a:srgbClr val="000000"/>
                  </a:solidFill>
                </a:uFill>
              </a:defRPr>
            </a:pPr>
            <a:r>
              <a:t>NOTAI, AVVOCATI E MAGISTRATI </a:t>
            </a:r>
          </a:p>
          <a:p>
            <a:pPr algn="just" defTabSz="341679">
              <a:defRPr sz="3800">
                <a:solidFill>
                  <a:srgbClr val="FFFFFF"/>
                </a:solidFill>
                <a:effectLst/>
                <a:uFill>
                  <a:solidFill>
                    <a:srgbClr val="000000"/>
                  </a:solidFill>
                </a:uFill>
              </a:defRPr>
            </a:pPr>
            <a:r>
              <a:t>A CONFRONTO SULLE NOVIT</a:t>
            </a:r>
            <a:r>
              <a:t>À </a:t>
            </a:r>
          </a:p>
          <a:p>
            <a:pPr algn="just" defTabSz="341679">
              <a:defRPr sz="3800">
                <a:solidFill>
                  <a:srgbClr val="FFFFFF"/>
                </a:solidFill>
                <a:effectLst/>
                <a:uFill>
                  <a:solidFill>
                    <a:srgbClr val="000000"/>
                  </a:solidFill>
                </a:uFill>
              </a:defRPr>
            </a:pPr>
            <a:r>
              <a:t>DELLA RIFORMA CARTABIA.</a:t>
            </a:r>
          </a:p>
          <a:p>
            <a:pPr algn="just" defTabSz="341679">
              <a:defRPr sz="3800">
                <a:solidFill>
                  <a:srgbClr val="FFFFFF"/>
                </a:solidFill>
                <a:effectLst/>
                <a:uFill>
                  <a:solidFill>
                    <a:srgbClr val="000000"/>
                  </a:solidFill>
                </a:uFill>
              </a:defRPr>
            </a:pPr>
            <a:r>
              <a:t>FOCUS SULLA PREVIDENZA.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23"/>
                                        </p:tgtEl>
                                        <p:attrNameLst>
                                          <p:attrName>style.visibility</p:attrName>
                                        </p:attrNameLst>
                                      </p:cBhvr>
                                      <p:to>
                                        <p:strVal val="visible"/>
                                      </p:to>
                                    </p:set>
                                    <p:anim calcmode="lin" valueType="num">
                                      <p:cBhvr>
                                        <p:cTn id="7" dur="2500" fill="hold"/>
                                        <p:tgtEl>
                                          <p:spTgt spid="123"/>
                                        </p:tgtEl>
                                        <p:attrNameLst>
                                          <p:attrName>ppt_w</p:attrName>
                                        </p:attrNameLst>
                                      </p:cBhvr>
                                      <p:tavLst>
                                        <p:tav tm="0">
                                          <p:val>
                                            <p:fltVal val="0"/>
                                          </p:val>
                                        </p:tav>
                                        <p:tav tm="100000">
                                          <p:val>
                                            <p:strVal val="#ppt_w"/>
                                          </p:val>
                                        </p:tav>
                                      </p:tavLst>
                                    </p:anim>
                                    <p:anim calcmode="lin" valueType="num">
                                      <p:cBhvr>
                                        <p:cTn id="8" dur="2500" fill="hold"/>
                                        <p:tgtEl>
                                          <p:spTgt spid="1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22"/>
                                        </p:tgtEl>
                                        <p:attrNameLst>
                                          <p:attrName>style.visibility</p:attrName>
                                        </p:attrNameLst>
                                      </p:cBhvr>
                                      <p:to>
                                        <p:strVal val="visible"/>
                                      </p:to>
                                    </p:set>
                                    <p:anim calcmode="lin" valueType="num">
                                      <p:cBhvr>
                                        <p:cTn id="13" dur="2500" fill="hold"/>
                                        <p:tgtEl>
                                          <p:spTgt spid="122"/>
                                        </p:tgtEl>
                                        <p:attrNameLst>
                                          <p:attrName>ppt_w</p:attrName>
                                        </p:attrNameLst>
                                      </p:cBhvr>
                                      <p:tavLst>
                                        <p:tav tm="0">
                                          <p:val>
                                            <p:fltVal val="0"/>
                                          </p:val>
                                        </p:tav>
                                        <p:tav tm="100000">
                                          <p:val>
                                            <p:strVal val="#ppt_w"/>
                                          </p:val>
                                        </p:tav>
                                      </p:tavLst>
                                    </p:anim>
                                    <p:anim calcmode="lin" valueType="num">
                                      <p:cBhvr>
                                        <p:cTn id="14" dur="2500" fill="hold"/>
                                        <p:tgtEl>
                                          <p:spTgt spid="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1"/>
      <p:bldP build="whole" bldLvl="1" animBg="1" rev="0" advAuto="0" spid="122"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10" name="AdobeStock_398220793.jpeg" descr="AdobeStock_398220793.jpeg"/>
          <p:cNvPicPr>
            <a:picLocks noChangeAspect="1"/>
          </p:cNvPicPr>
          <p:nvPr/>
        </p:nvPicPr>
        <p:blipFill>
          <a:blip r:embed="rId2">
            <a:extLst/>
          </a:blip>
          <a:srcRect l="169" t="33552" r="169" b="39236"/>
          <a:stretch>
            <a:fillRect/>
          </a:stretch>
        </p:blipFill>
        <p:spPr>
          <a:xfrm>
            <a:off x="26174" y="-9700"/>
            <a:ext cx="24331730" cy="4429363"/>
          </a:xfrm>
          <a:prstGeom prst="rect">
            <a:avLst/>
          </a:prstGeom>
          <a:ln w="12700">
            <a:miter lim="400000"/>
          </a:ln>
        </p:spPr>
      </p:pic>
      <p:sp>
        <p:nvSpPr>
          <p:cNvPr id="211"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212" name="Immagine" descr="Immagine"/>
          <p:cNvPicPr>
            <a:picLocks noChangeAspect="1"/>
          </p:cNvPicPr>
          <p:nvPr/>
        </p:nvPicPr>
        <p:blipFill>
          <a:blip r:embed="rId3">
            <a:extLst/>
          </a:blip>
          <a:stretch>
            <a:fillRect/>
          </a:stretch>
        </p:blipFill>
        <p:spPr>
          <a:xfrm>
            <a:off x="1220067" y="909862"/>
            <a:ext cx="2064362" cy="1287410"/>
          </a:xfrm>
          <a:prstGeom prst="rect">
            <a:avLst/>
          </a:prstGeom>
          <a:ln w="12700">
            <a:miter lim="400000"/>
          </a:ln>
        </p:spPr>
      </p:pic>
      <p:sp>
        <p:nvSpPr>
          <p:cNvPr id="213" name="La limitazione soggettiva:…"/>
          <p:cNvSpPr txBox="1"/>
          <p:nvPr>
            <p:ph type="subTitle" idx="1"/>
          </p:nvPr>
        </p:nvSpPr>
        <p:spPr>
          <a:xfrm>
            <a:off x="4949319" y="5899865"/>
            <a:ext cx="18421407" cy="7266029"/>
          </a:xfrm>
          <a:prstGeom prst="rect">
            <a:avLst/>
          </a:prstGeom>
        </p:spPr>
        <p:txBody>
          <a:bodyPr/>
          <a:lstStyle/>
          <a:p>
            <a:pPr algn="just" defTabSz="436092">
              <a:defRPr sz="3686">
                <a:solidFill>
                  <a:srgbClr val="53585F"/>
                </a:solidFill>
                <a:effectLst/>
                <a:uFill>
                  <a:solidFill>
                    <a:srgbClr val="000000"/>
                  </a:solidFill>
                </a:uFill>
              </a:defRPr>
            </a:pPr>
            <a:r>
              <a:t>La limitazione soggettiva: </a:t>
            </a:r>
            <a:endParaRPr sz="3395"/>
          </a:p>
          <a:p>
            <a:pPr algn="just" defTabSz="436092">
              <a:defRPr sz="3686">
                <a:solidFill>
                  <a:srgbClr val="53585F"/>
                </a:solidFill>
                <a:effectLst/>
                <a:uFill>
                  <a:solidFill>
                    <a:srgbClr val="000000"/>
                  </a:solidFill>
                </a:uFill>
              </a:defRPr>
            </a:pPr>
            <a:r>
              <a:t>il poteri del notaio di “</a:t>
            </a:r>
            <a:r>
              <a:rPr i="1"/>
              <a:t>assumere informazioni</a:t>
            </a:r>
            <a:r>
              <a:t>” si limita esclusivamente ad alcuni soggetti:</a:t>
            </a:r>
          </a:p>
          <a:p>
            <a:pPr lvl="1" indent="443484" algn="just" defTabSz="436092">
              <a:lnSpc>
                <a:spcPct val="80000"/>
              </a:lnSpc>
              <a:spcBef>
                <a:spcPts val="2400"/>
              </a:spcBef>
              <a:defRPr baseline="10791" sz="4268">
                <a:solidFill>
                  <a:srgbClr val="53585F"/>
                </a:solidFill>
                <a:effectLst/>
                <a:uFill>
                  <a:solidFill>
                    <a:srgbClr val="000000"/>
                  </a:solidFill>
                </a:uFill>
              </a:defRPr>
            </a:pPr>
            <a:r>
              <a:t>• il coniuge;</a:t>
            </a:r>
            <a:endParaRPr baseline="10791" sz="3395"/>
          </a:p>
          <a:p>
            <a:pPr lvl="1" indent="443484" algn="just" defTabSz="436092">
              <a:lnSpc>
                <a:spcPct val="80000"/>
              </a:lnSpc>
              <a:defRPr baseline="10791" sz="4268">
                <a:solidFill>
                  <a:srgbClr val="53585F"/>
                </a:solidFill>
                <a:effectLst/>
                <a:uFill>
                  <a:solidFill>
                    <a:srgbClr val="000000"/>
                  </a:solidFill>
                </a:uFill>
              </a:defRPr>
            </a:pPr>
            <a:r>
              <a:t>• i parenti entro il terzo grado;</a:t>
            </a:r>
            <a:endParaRPr baseline="10791" sz="3395"/>
          </a:p>
          <a:p>
            <a:pPr lvl="1" indent="443484" algn="just" defTabSz="436092">
              <a:lnSpc>
                <a:spcPct val="80000"/>
              </a:lnSpc>
              <a:defRPr baseline="10791" sz="4268">
                <a:solidFill>
                  <a:srgbClr val="53585F"/>
                </a:solidFill>
                <a:effectLst/>
                <a:uFill>
                  <a:solidFill>
                    <a:srgbClr val="000000"/>
                  </a:solidFill>
                </a:uFill>
              </a:defRPr>
            </a:pPr>
            <a:r>
              <a:t>• gli affini entro il secondo grado del minore o del soggetto sottoposto a misura di protezione;</a:t>
            </a:r>
            <a:endParaRPr baseline="10791" sz="3395"/>
          </a:p>
          <a:p>
            <a:pPr indent="443484" defTabSz="436092">
              <a:lnSpc>
                <a:spcPct val="80000"/>
              </a:lnSpc>
              <a:spcBef>
                <a:spcPts val="2400"/>
              </a:spcBef>
              <a:defRPr baseline="10791" sz="4268">
                <a:solidFill>
                  <a:srgbClr val="53585F"/>
                </a:solidFill>
                <a:effectLst/>
                <a:uFill>
                  <a:solidFill>
                    <a:srgbClr val="000000"/>
                  </a:solidFill>
                </a:uFill>
              </a:defRPr>
            </a:pPr>
            <a:r>
              <a:t>o, nel caso di beni ereditari</a:t>
            </a:r>
            <a:r>
              <a:t>:</a:t>
            </a:r>
            <a:endParaRPr baseline="10791" sz="3395"/>
          </a:p>
          <a:p>
            <a:pPr lvl="1" indent="443484" algn="just" defTabSz="436092">
              <a:lnSpc>
                <a:spcPct val="80000"/>
              </a:lnSpc>
              <a:spcBef>
                <a:spcPts val="2400"/>
              </a:spcBef>
              <a:defRPr baseline="10791" sz="4268">
                <a:solidFill>
                  <a:srgbClr val="53585F"/>
                </a:solidFill>
                <a:effectLst/>
                <a:uFill>
                  <a:solidFill>
                    <a:srgbClr val="000000"/>
                  </a:solidFill>
                </a:uFill>
              </a:defRPr>
            </a:pPr>
            <a:r>
              <a:t>• gli altri chiamati;</a:t>
            </a:r>
            <a:endParaRPr baseline="10791" sz="3395"/>
          </a:p>
          <a:p>
            <a:pPr lvl="1" indent="443484" algn="just" defTabSz="436092">
              <a:lnSpc>
                <a:spcPct val="80000"/>
              </a:lnSpc>
              <a:defRPr baseline="10791" sz="4268">
                <a:solidFill>
                  <a:srgbClr val="53585F"/>
                </a:solidFill>
                <a:effectLst/>
                <a:uFill>
                  <a:solidFill>
                    <a:srgbClr val="000000"/>
                  </a:solidFill>
                </a:uFill>
              </a:defRPr>
            </a:pPr>
            <a:r>
              <a:t>• i creditori risultanti dall’inventario (se redatto).</a:t>
            </a:r>
            <a:endParaRPr baseline="10791" sz="3395"/>
          </a:p>
          <a:p>
            <a:pPr algn="just" defTabSz="436092">
              <a:spcBef>
                <a:spcPts val="1900"/>
              </a:spcBef>
              <a:defRPr sz="3686">
                <a:solidFill>
                  <a:srgbClr val="53585F"/>
                </a:solidFill>
                <a:effectLst/>
                <a:uFill>
                  <a:solidFill>
                    <a:srgbClr val="000000"/>
                  </a:solidFill>
                </a:uFill>
              </a:defRPr>
            </a:pPr>
            <a:r>
              <a:t>Si dubita che l’elenco soggettivo disposto dal legislatore sia da ritenersi tassativo perché questo limiterebbe il potere istruttorio del notaio, ad esempio, nella banale ipotesi in cui i soggetti indicati nella norma non siano presenti.</a:t>
            </a:r>
          </a:p>
        </p:txBody>
      </p:sp>
      <p:pic>
        <p:nvPicPr>
          <p:cNvPr id="214" name="Immagine" descr="Immagine"/>
          <p:cNvPicPr>
            <a:picLocks noChangeAspect="1"/>
          </p:cNvPicPr>
          <p:nvPr/>
        </p:nvPicPr>
        <p:blipFill>
          <a:blip r:embed="rId4">
            <a:extLst/>
          </a:blip>
          <a:stretch>
            <a:fillRect/>
          </a:stretch>
        </p:blipFill>
        <p:spPr>
          <a:xfrm>
            <a:off x="-36659" y="11803522"/>
            <a:ext cx="812351" cy="1930432"/>
          </a:xfrm>
          <a:prstGeom prst="rect">
            <a:avLst/>
          </a:prstGeom>
          <a:ln w="12700">
            <a:miter lim="400000"/>
          </a:ln>
        </p:spPr>
      </p:pic>
      <p:sp>
        <p:nvSpPr>
          <p:cNvPr id="215"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16" name="LE SOMMARIE INFORMAZIONI"/>
          <p:cNvSpPr txBox="1"/>
          <p:nvPr/>
        </p:nvSpPr>
        <p:spPr>
          <a:xfrm>
            <a:off x="4955847" y="4821220"/>
            <a:ext cx="8404480"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LE SOMMARIE INFORMAZIONI</a:t>
            </a:r>
          </a:p>
        </p:txBody>
      </p:sp>
      <p:pic>
        <p:nvPicPr>
          <p:cNvPr id="217"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218"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16"/>
                                        </p:tgtEl>
                                        <p:attrNameLst>
                                          <p:attrName>style.visibility</p:attrName>
                                        </p:attrNameLst>
                                      </p:cBhvr>
                                      <p:to>
                                        <p:strVal val="visible"/>
                                      </p:to>
                                    </p:set>
                                    <p:anim calcmode="lin" valueType="num">
                                      <p:cBhvr>
                                        <p:cTn id="7" dur="2500" fill="hold"/>
                                        <p:tgtEl>
                                          <p:spTgt spid="216"/>
                                        </p:tgtEl>
                                        <p:attrNameLst>
                                          <p:attrName>ppt_w</p:attrName>
                                        </p:attrNameLst>
                                      </p:cBhvr>
                                      <p:tavLst>
                                        <p:tav tm="0">
                                          <p:val>
                                            <p:fltVal val="0"/>
                                          </p:val>
                                        </p:tav>
                                        <p:tav tm="100000">
                                          <p:val>
                                            <p:strVal val="#ppt_w"/>
                                          </p:val>
                                        </p:tav>
                                      </p:tavLst>
                                    </p:anim>
                                    <p:anim calcmode="lin" valueType="num">
                                      <p:cBhvr>
                                        <p:cTn id="8" dur="2500" fill="hold"/>
                                        <p:tgtEl>
                                          <p:spTgt spid="2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13">
                                            <p:bg/>
                                          </p:spTgt>
                                        </p:tgtEl>
                                        <p:attrNameLst>
                                          <p:attrName>style.visibility</p:attrName>
                                        </p:attrNameLst>
                                      </p:cBhvr>
                                      <p:to>
                                        <p:strVal val="visible"/>
                                      </p:to>
                                    </p:set>
                                    <p:anim calcmode="lin" valueType="num">
                                      <p:cBhvr>
                                        <p:cTn id="13" dur="2500" fill="hold"/>
                                        <p:tgtEl>
                                          <p:spTgt spid="213">
                                            <p:bg/>
                                          </p:spTgt>
                                        </p:tgtEl>
                                        <p:attrNameLst>
                                          <p:attrName>ppt_w</p:attrName>
                                        </p:attrNameLst>
                                      </p:cBhvr>
                                      <p:tavLst>
                                        <p:tav tm="0">
                                          <p:val>
                                            <p:fltVal val="0"/>
                                          </p:val>
                                        </p:tav>
                                        <p:tav tm="100000">
                                          <p:val>
                                            <p:strVal val="#ppt_w"/>
                                          </p:val>
                                        </p:tav>
                                      </p:tavLst>
                                    </p:anim>
                                    <p:anim calcmode="lin" valueType="num">
                                      <p:cBhvr>
                                        <p:cTn id="14" dur="2500" fill="hold"/>
                                        <p:tgtEl>
                                          <p:spTgt spid="213">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13">
                                            <p:txEl>
                                              <p:pRg st="0" end="0"/>
                                            </p:txEl>
                                          </p:spTgt>
                                        </p:tgtEl>
                                        <p:attrNameLst>
                                          <p:attrName>style.visibility</p:attrName>
                                        </p:attrNameLst>
                                      </p:cBhvr>
                                      <p:to>
                                        <p:strVal val="visible"/>
                                      </p:to>
                                    </p:set>
                                    <p:anim calcmode="lin" valueType="num">
                                      <p:cBhvr>
                                        <p:cTn id="17" dur="2500" fill="hold"/>
                                        <p:tgtEl>
                                          <p:spTgt spid="213">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1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13">
                                            <p:txEl>
                                              <p:pRg st="1" end="1"/>
                                            </p:txEl>
                                          </p:spTgt>
                                        </p:tgtEl>
                                        <p:attrNameLst>
                                          <p:attrName>style.visibility</p:attrName>
                                        </p:attrNameLst>
                                      </p:cBhvr>
                                      <p:to>
                                        <p:strVal val="visible"/>
                                      </p:to>
                                    </p:set>
                                    <p:anim calcmode="lin" valueType="num">
                                      <p:cBhvr>
                                        <p:cTn id="23" dur="2500" fill="hold"/>
                                        <p:tgtEl>
                                          <p:spTgt spid="213">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13">
                                            <p:txEl>
                                              <p:pRg st="2" end="2"/>
                                            </p:txEl>
                                          </p:spTgt>
                                        </p:tgtEl>
                                        <p:attrNameLst>
                                          <p:attrName>style.visibility</p:attrName>
                                        </p:attrNameLst>
                                      </p:cBhvr>
                                      <p:to>
                                        <p:strVal val="visible"/>
                                      </p:to>
                                    </p:set>
                                    <p:anim calcmode="lin" valueType="num">
                                      <p:cBhvr>
                                        <p:cTn id="29" dur="2500" fill="hold"/>
                                        <p:tgtEl>
                                          <p:spTgt spid="213">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1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213">
                                            <p:txEl>
                                              <p:pRg st="3" end="3"/>
                                            </p:txEl>
                                          </p:spTgt>
                                        </p:tgtEl>
                                        <p:attrNameLst>
                                          <p:attrName>style.visibility</p:attrName>
                                        </p:attrNameLst>
                                      </p:cBhvr>
                                      <p:to>
                                        <p:strVal val="visible"/>
                                      </p:to>
                                    </p:set>
                                    <p:anim calcmode="lin" valueType="num">
                                      <p:cBhvr>
                                        <p:cTn id="35" dur="2500" fill="hold"/>
                                        <p:tgtEl>
                                          <p:spTgt spid="213">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21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13">
                                            <p:txEl>
                                              <p:pRg st="4" end="4"/>
                                            </p:txEl>
                                          </p:spTgt>
                                        </p:tgtEl>
                                        <p:attrNameLst>
                                          <p:attrName>style.visibility</p:attrName>
                                        </p:attrNameLst>
                                      </p:cBhvr>
                                      <p:to>
                                        <p:strVal val="visible"/>
                                      </p:to>
                                    </p:set>
                                    <p:anim calcmode="lin" valueType="num">
                                      <p:cBhvr>
                                        <p:cTn id="41" dur="2500" fill="hold"/>
                                        <p:tgtEl>
                                          <p:spTgt spid="213">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21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213">
                                            <p:txEl>
                                              <p:pRg st="5" end="5"/>
                                            </p:txEl>
                                          </p:spTgt>
                                        </p:tgtEl>
                                        <p:attrNameLst>
                                          <p:attrName>style.visibility</p:attrName>
                                        </p:attrNameLst>
                                      </p:cBhvr>
                                      <p:to>
                                        <p:strVal val="visible"/>
                                      </p:to>
                                    </p:set>
                                    <p:anim calcmode="lin" valueType="num">
                                      <p:cBhvr>
                                        <p:cTn id="47" dur="2500" fill="hold"/>
                                        <p:tgtEl>
                                          <p:spTgt spid="213">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21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2" fill="hold">
                                  <p:stCondLst>
                                    <p:cond delay="0"/>
                                  </p:stCondLst>
                                  <p:iterate type="el" backwards="0">
                                    <p:tmAbs val="0"/>
                                  </p:iterate>
                                  <p:childTnLst>
                                    <p:set>
                                      <p:cBhvr>
                                        <p:cTn id="52" fill="hold"/>
                                        <p:tgtEl>
                                          <p:spTgt spid="213">
                                            <p:txEl>
                                              <p:pRg st="6" end="6"/>
                                            </p:txEl>
                                          </p:spTgt>
                                        </p:tgtEl>
                                        <p:attrNameLst>
                                          <p:attrName>style.visibility</p:attrName>
                                        </p:attrNameLst>
                                      </p:cBhvr>
                                      <p:to>
                                        <p:strVal val="visible"/>
                                      </p:to>
                                    </p:set>
                                    <p:anim calcmode="lin" valueType="num">
                                      <p:cBhvr>
                                        <p:cTn id="53" dur="2500" fill="hold"/>
                                        <p:tgtEl>
                                          <p:spTgt spid="213">
                                            <p:txEl>
                                              <p:pRg st="6" end="6"/>
                                            </p:txEl>
                                          </p:spTgt>
                                        </p:tgtEl>
                                        <p:attrNameLst>
                                          <p:attrName>ppt_w</p:attrName>
                                        </p:attrNameLst>
                                      </p:cBhvr>
                                      <p:tavLst>
                                        <p:tav tm="0">
                                          <p:val>
                                            <p:fltVal val="0"/>
                                          </p:val>
                                        </p:tav>
                                        <p:tav tm="100000">
                                          <p:val>
                                            <p:strVal val="#ppt_w"/>
                                          </p:val>
                                        </p:tav>
                                      </p:tavLst>
                                    </p:anim>
                                    <p:anim calcmode="lin" valueType="num">
                                      <p:cBhvr>
                                        <p:cTn id="54" dur="2500" fill="hold"/>
                                        <p:tgtEl>
                                          <p:spTgt spid="21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2" fill="hold">
                                  <p:stCondLst>
                                    <p:cond delay="0"/>
                                  </p:stCondLst>
                                  <p:iterate type="el" backwards="0">
                                    <p:tmAbs val="0"/>
                                  </p:iterate>
                                  <p:childTnLst>
                                    <p:set>
                                      <p:cBhvr>
                                        <p:cTn id="58" fill="hold"/>
                                        <p:tgtEl>
                                          <p:spTgt spid="213">
                                            <p:txEl>
                                              <p:pRg st="7" end="7"/>
                                            </p:txEl>
                                          </p:spTgt>
                                        </p:tgtEl>
                                        <p:attrNameLst>
                                          <p:attrName>style.visibility</p:attrName>
                                        </p:attrNameLst>
                                      </p:cBhvr>
                                      <p:to>
                                        <p:strVal val="visible"/>
                                      </p:to>
                                    </p:set>
                                    <p:anim calcmode="lin" valueType="num">
                                      <p:cBhvr>
                                        <p:cTn id="59" dur="2500" fill="hold"/>
                                        <p:tgtEl>
                                          <p:spTgt spid="213">
                                            <p:txEl>
                                              <p:pRg st="7" end="7"/>
                                            </p:txEl>
                                          </p:spTgt>
                                        </p:tgtEl>
                                        <p:attrNameLst>
                                          <p:attrName>ppt_w</p:attrName>
                                        </p:attrNameLst>
                                      </p:cBhvr>
                                      <p:tavLst>
                                        <p:tav tm="0">
                                          <p:val>
                                            <p:fltVal val="0"/>
                                          </p:val>
                                        </p:tav>
                                        <p:tav tm="100000">
                                          <p:val>
                                            <p:strVal val="#ppt_w"/>
                                          </p:val>
                                        </p:tav>
                                      </p:tavLst>
                                    </p:anim>
                                    <p:anim calcmode="lin" valueType="num">
                                      <p:cBhvr>
                                        <p:cTn id="60" dur="2500" fill="hold"/>
                                        <p:tgtEl>
                                          <p:spTgt spid="21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16" presetID="23" grpId="2" fill="hold">
                                  <p:stCondLst>
                                    <p:cond delay="0"/>
                                  </p:stCondLst>
                                  <p:iterate type="el" backwards="0">
                                    <p:tmAbs val="0"/>
                                  </p:iterate>
                                  <p:childTnLst>
                                    <p:set>
                                      <p:cBhvr>
                                        <p:cTn id="64" fill="hold"/>
                                        <p:tgtEl>
                                          <p:spTgt spid="213">
                                            <p:txEl>
                                              <p:pRg st="8" end="8"/>
                                            </p:txEl>
                                          </p:spTgt>
                                        </p:tgtEl>
                                        <p:attrNameLst>
                                          <p:attrName>style.visibility</p:attrName>
                                        </p:attrNameLst>
                                      </p:cBhvr>
                                      <p:to>
                                        <p:strVal val="visible"/>
                                      </p:to>
                                    </p:set>
                                    <p:anim calcmode="lin" valueType="num">
                                      <p:cBhvr>
                                        <p:cTn id="65" dur="2500" fill="hold"/>
                                        <p:tgtEl>
                                          <p:spTgt spid="213">
                                            <p:txEl>
                                              <p:pRg st="8" end="8"/>
                                            </p:txEl>
                                          </p:spTgt>
                                        </p:tgtEl>
                                        <p:attrNameLst>
                                          <p:attrName>ppt_w</p:attrName>
                                        </p:attrNameLst>
                                      </p:cBhvr>
                                      <p:tavLst>
                                        <p:tav tm="0">
                                          <p:val>
                                            <p:fltVal val="0"/>
                                          </p:val>
                                        </p:tav>
                                        <p:tav tm="100000">
                                          <p:val>
                                            <p:strVal val="#ppt_w"/>
                                          </p:val>
                                        </p:tav>
                                      </p:tavLst>
                                    </p:anim>
                                    <p:anim calcmode="lin" valueType="num">
                                      <p:cBhvr>
                                        <p:cTn id="66" dur="2500" fill="hold"/>
                                        <p:tgtEl>
                                          <p:spTgt spid="21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2"/>
      <p:bldP build="whole" bldLvl="1" animBg="1" rev="0" advAuto="0" spid="21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20" name="La norma dispone che deve essere sentito il legatario5 nel caso di cui all’art. 747, comma 4, c.p.c.…"/>
          <p:cNvSpPr txBox="1"/>
          <p:nvPr>
            <p:ph type="subTitle" sz="half" idx="1"/>
          </p:nvPr>
        </p:nvSpPr>
        <p:spPr>
          <a:xfrm>
            <a:off x="5060318" y="5905500"/>
            <a:ext cx="17182178" cy="4726489"/>
          </a:xfrm>
          <a:prstGeom prst="rect">
            <a:avLst/>
          </a:prstGeom>
        </p:spPr>
        <p:txBody>
          <a:bodyPr/>
          <a:lstStyle/>
          <a:p>
            <a:pPr algn="just" defTabSz="449580">
              <a:defRPr sz="4000">
                <a:solidFill>
                  <a:srgbClr val="53585F"/>
                </a:solidFill>
                <a:effectLst/>
                <a:uFill>
                  <a:solidFill>
                    <a:srgbClr val="000000"/>
                  </a:solidFill>
                </a:uFill>
              </a:defRPr>
            </a:pPr>
            <a:r>
              <a:t>La norma dispone che deve essere sentito il legatario</a:t>
            </a:r>
            <a:r>
              <a:rPr baseline="50000"/>
              <a:t>5</a:t>
            </a:r>
            <a:r>
              <a:t> nel caso di cui all’art. 747, comma 4, c.p.c.</a:t>
            </a:r>
            <a:endParaRPr sz="3500"/>
          </a:p>
          <a:p>
            <a:pPr algn="just" defTabSz="449580">
              <a:defRPr sz="4000">
                <a:solidFill>
                  <a:srgbClr val="53585F"/>
                </a:solidFill>
                <a:effectLst/>
                <a:uFill>
                  <a:solidFill>
                    <a:srgbClr val="000000"/>
                  </a:solidFill>
                </a:uFill>
              </a:defRPr>
            </a:pPr>
            <a:r>
              <a:t>Quindi nel caso la richiesta di autorizzazione a vendere riguardi l’oggetto di un legato di specie, al fine di tutelare il ceto creditorio, il notaio dovrà necessariamente sentire il legatario.</a:t>
            </a:r>
            <a:endParaRPr sz="3500"/>
          </a:p>
          <a:p>
            <a:pPr algn="just" defTabSz="449580">
              <a:defRPr sz="4000">
                <a:solidFill>
                  <a:srgbClr val="53585F"/>
                </a:solidFill>
                <a:effectLst/>
                <a:uFill>
                  <a:solidFill>
                    <a:srgbClr val="000000"/>
                  </a:solidFill>
                </a:uFill>
              </a:defRPr>
            </a:pPr>
            <a:r>
              <a:t>In altri termini il legislatore vuole evitare che l’autorizzazione venga assunta senza aver sentito i soggetti interessati.</a:t>
            </a:r>
          </a:p>
        </p:txBody>
      </p:sp>
      <p:pic>
        <p:nvPicPr>
          <p:cNvPr id="221"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222" name="IL DOVERE DEL SENTIRE IL LEGATARIO"/>
          <p:cNvSpPr txBox="1"/>
          <p:nvPr/>
        </p:nvSpPr>
        <p:spPr>
          <a:xfrm>
            <a:off x="4989714" y="4820218"/>
            <a:ext cx="10818496"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IL DOVERE DEL SENTIRE IL LEGATARIO</a:t>
            </a:r>
          </a:p>
        </p:txBody>
      </p:sp>
      <p:sp>
        <p:nvSpPr>
          <p:cNvPr id="223" name="5 Art. 747, comma 4, c.p.c.: “Se l'istanza di autorizzazione a vendere riguarda l'oggetto d'un legato di specie, il ricorso deve essere notificato al legatario”.…"/>
          <p:cNvSpPr txBox="1"/>
          <p:nvPr/>
        </p:nvSpPr>
        <p:spPr>
          <a:xfrm>
            <a:off x="5091657" y="11152373"/>
            <a:ext cx="1711950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baseline="72727" sz="1100">
                <a:solidFill>
                  <a:srgbClr val="53585F"/>
                </a:solidFill>
                <a:effectLst/>
                <a:uFill>
                  <a:solidFill>
                    <a:srgbClr val="000000"/>
                  </a:solidFill>
                </a:uFill>
                <a:latin typeface="Century"/>
                <a:ea typeface="Century"/>
                <a:cs typeface="Century"/>
                <a:sym typeface="Century"/>
              </a:defRPr>
            </a:pPr>
            <a:r>
              <a:t>5 </a:t>
            </a:r>
            <a:r>
              <a:rPr baseline="0" sz="2000"/>
              <a:t>Art. 747, comma 4, c.p.c.: “Se l'istanza di autorizzazione a vendere riguarda l'oggetto d'un legato di specie, il ricorso deve essere notificato al legatario”.</a:t>
            </a:r>
            <a:endParaRPr baseline="55578" sz="1900"/>
          </a:p>
          <a:p>
            <a:pPr algn="just" defTabSz="449580">
              <a:defRPr sz="2000">
                <a:solidFill>
                  <a:srgbClr val="53585F"/>
                </a:solidFill>
                <a:effectLst/>
                <a:uFill>
                  <a:solidFill>
                    <a:srgbClr val="000000"/>
                  </a:solidFill>
                </a:uFill>
                <a:latin typeface="Century"/>
                <a:ea typeface="Century"/>
                <a:cs typeface="Century"/>
                <a:sym typeface="Century"/>
              </a:defRPr>
            </a:pPr>
            <a:r>
              <a:t>Al fine di tutelare la posizione dei creditori ereditari e in osservanza del principio "nemo liberalis nisi liberatus", la norma prevede la vendita del bene ereditario oggetto di legato, anche se il bene non risulta più ereditario visto che il legato, ai sensi dell'art. 649 c.c., si acquista automaticamente senza bisogno di accettazione al momento dell'apertura della successione. Per tale motivo, in tali casi, la norma richiede che il ricorso per l'autorizzazione alla vendita del bene legato, venga notificato a colui che ne risulta titolare, ossia al legatario.</a:t>
            </a:r>
          </a:p>
        </p:txBody>
      </p:sp>
      <p:sp>
        <p:nvSpPr>
          <p:cNvPr id="224" name="Linea"/>
          <p:cNvSpPr/>
          <p:nvPr/>
        </p:nvSpPr>
        <p:spPr>
          <a:xfrm>
            <a:off x="5071533" y="10998200"/>
            <a:ext cx="17159747" cy="1"/>
          </a:xfrm>
          <a:prstGeom prst="line">
            <a:avLst/>
          </a:prstGeom>
          <a:ln w="12700">
            <a:solidFill>
              <a:srgbClr val="A6AAA9"/>
            </a:solidFill>
            <a:miter lim="400000"/>
          </a:ln>
        </p:spPr>
        <p:txBody>
          <a:bodyPr lIns="45718" tIns="45718" rIns="45718" bIns="45718"/>
          <a:lstStyle/>
          <a:p>
            <a:pPr>
              <a:defRPr>
                <a:solidFill>
                  <a:srgbClr val="FFFFFF"/>
                </a:solidFill>
              </a:defRPr>
            </a:pPr>
          </a:p>
        </p:txBody>
      </p:sp>
      <p:pic>
        <p:nvPicPr>
          <p:cNvPr id="225"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226"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227"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228"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229"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230"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2"/>
                                        </p:tgtEl>
                                        <p:attrNameLst>
                                          <p:attrName>style.visibility</p:attrName>
                                        </p:attrNameLst>
                                      </p:cBhvr>
                                      <p:to>
                                        <p:strVal val="visible"/>
                                      </p:to>
                                    </p:set>
                                    <p:anim calcmode="lin" valueType="num">
                                      <p:cBhvr>
                                        <p:cTn id="7" dur="2500" fill="hold"/>
                                        <p:tgtEl>
                                          <p:spTgt spid="222"/>
                                        </p:tgtEl>
                                        <p:attrNameLst>
                                          <p:attrName>ppt_w</p:attrName>
                                        </p:attrNameLst>
                                      </p:cBhvr>
                                      <p:tavLst>
                                        <p:tav tm="0">
                                          <p:val>
                                            <p:fltVal val="0"/>
                                          </p:val>
                                        </p:tav>
                                        <p:tav tm="100000">
                                          <p:val>
                                            <p:strVal val="#ppt_w"/>
                                          </p:val>
                                        </p:tav>
                                      </p:tavLst>
                                    </p:anim>
                                    <p:anim calcmode="lin" valueType="num">
                                      <p:cBhvr>
                                        <p:cTn id="8" dur="2500" fill="hold"/>
                                        <p:tgtEl>
                                          <p:spTgt spid="2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20"/>
                                        </p:tgtEl>
                                        <p:attrNameLst>
                                          <p:attrName>style.visibility</p:attrName>
                                        </p:attrNameLst>
                                      </p:cBhvr>
                                      <p:to>
                                        <p:strVal val="visible"/>
                                      </p:to>
                                    </p:set>
                                    <p:anim calcmode="lin" valueType="num">
                                      <p:cBhvr>
                                        <p:cTn id="13" dur="2500" fill="hold"/>
                                        <p:tgtEl>
                                          <p:spTgt spid="220"/>
                                        </p:tgtEl>
                                        <p:attrNameLst>
                                          <p:attrName>ppt_w</p:attrName>
                                        </p:attrNameLst>
                                      </p:cBhvr>
                                      <p:tavLst>
                                        <p:tav tm="0">
                                          <p:val>
                                            <p:fltVal val="0"/>
                                          </p:val>
                                        </p:tav>
                                        <p:tav tm="100000">
                                          <p:val>
                                            <p:strVal val="#ppt_w"/>
                                          </p:val>
                                        </p:tav>
                                      </p:tavLst>
                                    </p:anim>
                                    <p:anim calcmode="lin" valueType="num">
                                      <p:cBhvr>
                                        <p:cTn id="14" dur="2500" fill="hold"/>
                                        <p:tgtEl>
                                          <p:spTgt spid="22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23"/>
                                        </p:tgtEl>
                                        <p:attrNameLst>
                                          <p:attrName>style.visibility</p:attrName>
                                        </p:attrNameLst>
                                      </p:cBhvr>
                                      <p:to>
                                        <p:strVal val="visible"/>
                                      </p:to>
                                    </p:set>
                                    <p:anim calcmode="lin" valueType="num">
                                      <p:cBhvr>
                                        <p:cTn id="19" dur="2500" fill="hold"/>
                                        <p:tgtEl>
                                          <p:spTgt spid="223"/>
                                        </p:tgtEl>
                                        <p:attrNameLst>
                                          <p:attrName>ppt_w</p:attrName>
                                        </p:attrNameLst>
                                      </p:cBhvr>
                                      <p:tavLst>
                                        <p:tav tm="0">
                                          <p:val>
                                            <p:fltVal val="0"/>
                                          </p:val>
                                        </p:tav>
                                        <p:tav tm="100000">
                                          <p:val>
                                            <p:strVal val="#ppt_w"/>
                                          </p:val>
                                        </p:tav>
                                      </p:tavLst>
                                    </p:anim>
                                    <p:anim calcmode="lin" valueType="num">
                                      <p:cBhvr>
                                        <p:cTn id="20" dur="2500" fill="hold"/>
                                        <p:tgtEl>
                                          <p:spTgt spid="2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20" grpId="2"/>
      <p:bldP build="whole" bldLvl="1" animBg="1" rev="0" advAuto="0" spid="223"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32" name="Rettangolo"/>
          <p:cNvSpPr/>
          <p:nvPr/>
        </p:nvSpPr>
        <p:spPr>
          <a:xfrm>
            <a:off x="-1" y="4397639"/>
            <a:ext cx="24657084" cy="9858901"/>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233"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234"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35" name="Il legislatore sottolinea come l’attività istruttoria debba avvenire “senza formalità”, tuttavia, si ritiene doveroso che il notaio verbalizzi l’assunzione di informazioni o, quanto meno, ne dia conto nell’autorizzazione o nel diniego dell’autorizzazione"/>
          <p:cNvSpPr txBox="1"/>
          <p:nvPr>
            <p:ph type="subTitle" sz="half" idx="1"/>
          </p:nvPr>
        </p:nvSpPr>
        <p:spPr>
          <a:xfrm>
            <a:off x="5040426" y="6153837"/>
            <a:ext cx="17196947" cy="7161778"/>
          </a:xfrm>
          <a:prstGeom prst="rect">
            <a:avLst/>
          </a:prstGeom>
        </p:spPr>
        <p:txBody>
          <a:bodyPr/>
          <a:lstStyle/>
          <a:p>
            <a:pPr algn="just" defTabSz="449580">
              <a:lnSpc>
                <a:spcPct val="120000"/>
              </a:lnSpc>
              <a:defRPr sz="3800">
                <a:solidFill>
                  <a:srgbClr val="FFFFFF"/>
                </a:solidFill>
                <a:effectLst/>
                <a:uFill>
                  <a:solidFill>
                    <a:srgbClr val="000000"/>
                  </a:solidFill>
                </a:uFill>
              </a:defRPr>
            </a:pPr>
            <a:r>
              <a:t>Il legislatore sottolinea come l’attività istruttoria debba avvenire “</a:t>
            </a:r>
            <a:r>
              <a:rPr i="1"/>
              <a:t>senza formalità</a:t>
            </a:r>
            <a:r>
              <a:t>”, tuttavia, si ritiene doveroso che il notaio verbalizzi l’assunzione di informazioni o, quanto meno, ne dia conto nell’autorizzazione o nel diniego dell’autorizzazione.</a:t>
            </a:r>
            <a:endParaRPr sz="3500"/>
          </a:p>
          <a:p>
            <a:pPr algn="just" defTabSz="449580">
              <a:lnSpc>
                <a:spcPct val="120000"/>
              </a:lnSpc>
              <a:defRPr sz="3800">
                <a:solidFill>
                  <a:srgbClr val="FFFFFF"/>
                </a:solidFill>
                <a:effectLst/>
                <a:uFill>
                  <a:solidFill>
                    <a:srgbClr val="000000"/>
                  </a:solidFill>
                </a:uFill>
              </a:defRPr>
            </a:pPr>
            <a:r>
              <a:t>Non va dimenticato che l’autorizzazione del notaio è suscettibile di essere reclamata davanti all’autorità giudiziaria, la quale deve poter aver contezza dell’attività istruttoria del notaio.</a:t>
            </a:r>
            <a:endParaRPr sz="3500"/>
          </a:p>
          <a:p>
            <a:pPr algn="just" defTabSz="449580">
              <a:lnSpc>
                <a:spcPct val="120000"/>
              </a:lnSpc>
              <a:defRPr sz="3800">
                <a:solidFill>
                  <a:srgbClr val="FFFFFF"/>
                </a:solidFill>
                <a:effectLst/>
                <a:uFill>
                  <a:solidFill>
                    <a:srgbClr val="000000"/>
                  </a:solidFill>
                </a:uFill>
              </a:defRPr>
            </a:pPr>
            <a:r>
              <a:t>Questo punto va messo a fuoco anche dal punto di vista della responsabilità professionale e disciplinare: il notaio che è in grado di giustificare la sua decisione sulla base di una comprovata istruttoria limiterà i rischi disciplinari e professionali a suo carico.</a:t>
            </a:r>
          </a:p>
        </p:txBody>
      </p:sp>
      <p:sp>
        <p:nvSpPr>
          <p:cNvPr id="236" name="IN PRATICA COME AVVIENE L’ISTRUTTORIA?"/>
          <p:cNvSpPr txBox="1"/>
          <p:nvPr/>
        </p:nvSpPr>
        <p:spPr>
          <a:xfrm>
            <a:off x="5020259" y="5080038"/>
            <a:ext cx="15195902"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IN PRATICA COME AVVIENE L’ISTRUTTORIA?</a:t>
            </a:r>
          </a:p>
        </p:txBody>
      </p:sp>
      <p:pic>
        <p:nvPicPr>
          <p:cNvPr id="237"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pic>
        <p:nvPicPr>
          <p:cNvPr id="238"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36"/>
                                        </p:tgtEl>
                                        <p:attrNameLst>
                                          <p:attrName>style.visibility</p:attrName>
                                        </p:attrNameLst>
                                      </p:cBhvr>
                                      <p:to>
                                        <p:strVal val="visible"/>
                                      </p:to>
                                    </p:set>
                                    <p:anim calcmode="lin" valueType="num">
                                      <p:cBhvr>
                                        <p:cTn id="7" dur="2500" fill="hold"/>
                                        <p:tgtEl>
                                          <p:spTgt spid="236"/>
                                        </p:tgtEl>
                                        <p:attrNameLst>
                                          <p:attrName>ppt_w</p:attrName>
                                        </p:attrNameLst>
                                      </p:cBhvr>
                                      <p:tavLst>
                                        <p:tav tm="0">
                                          <p:val>
                                            <p:fltVal val="0"/>
                                          </p:val>
                                        </p:tav>
                                        <p:tav tm="100000">
                                          <p:val>
                                            <p:strVal val="#ppt_w"/>
                                          </p:val>
                                        </p:tav>
                                      </p:tavLst>
                                    </p:anim>
                                    <p:anim calcmode="lin" valueType="num">
                                      <p:cBhvr>
                                        <p:cTn id="8" dur="2500" fill="hold"/>
                                        <p:tgtEl>
                                          <p:spTgt spid="23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35">
                                            <p:bg/>
                                          </p:spTgt>
                                        </p:tgtEl>
                                        <p:attrNameLst>
                                          <p:attrName>style.visibility</p:attrName>
                                        </p:attrNameLst>
                                      </p:cBhvr>
                                      <p:to>
                                        <p:strVal val="visible"/>
                                      </p:to>
                                    </p:set>
                                    <p:anim calcmode="lin" valueType="num">
                                      <p:cBhvr>
                                        <p:cTn id="13" dur="2500" fill="hold"/>
                                        <p:tgtEl>
                                          <p:spTgt spid="235">
                                            <p:bg/>
                                          </p:spTgt>
                                        </p:tgtEl>
                                        <p:attrNameLst>
                                          <p:attrName>ppt_w</p:attrName>
                                        </p:attrNameLst>
                                      </p:cBhvr>
                                      <p:tavLst>
                                        <p:tav tm="0">
                                          <p:val>
                                            <p:fltVal val="0"/>
                                          </p:val>
                                        </p:tav>
                                        <p:tav tm="100000">
                                          <p:val>
                                            <p:strVal val="#ppt_w"/>
                                          </p:val>
                                        </p:tav>
                                      </p:tavLst>
                                    </p:anim>
                                    <p:anim calcmode="lin" valueType="num">
                                      <p:cBhvr>
                                        <p:cTn id="14" dur="2500" fill="hold"/>
                                        <p:tgtEl>
                                          <p:spTgt spid="235">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35">
                                            <p:txEl>
                                              <p:pRg st="0" end="0"/>
                                            </p:txEl>
                                          </p:spTgt>
                                        </p:tgtEl>
                                        <p:attrNameLst>
                                          <p:attrName>style.visibility</p:attrName>
                                        </p:attrNameLst>
                                      </p:cBhvr>
                                      <p:to>
                                        <p:strVal val="visible"/>
                                      </p:to>
                                    </p:set>
                                    <p:anim calcmode="lin" valueType="num">
                                      <p:cBhvr>
                                        <p:cTn id="17" dur="2500" fill="hold"/>
                                        <p:tgtEl>
                                          <p:spTgt spid="235">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35">
                                            <p:txEl>
                                              <p:pRg st="1" end="1"/>
                                            </p:txEl>
                                          </p:spTgt>
                                        </p:tgtEl>
                                        <p:attrNameLst>
                                          <p:attrName>style.visibility</p:attrName>
                                        </p:attrNameLst>
                                      </p:cBhvr>
                                      <p:to>
                                        <p:strVal val="visible"/>
                                      </p:to>
                                    </p:set>
                                    <p:anim calcmode="lin" valueType="num">
                                      <p:cBhvr>
                                        <p:cTn id="23" dur="2500" fill="hold"/>
                                        <p:tgtEl>
                                          <p:spTgt spid="235">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35">
                                            <p:txEl>
                                              <p:pRg st="2" end="2"/>
                                            </p:txEl>
                                          </p:spTgt>
                                        </p:tgtEl>
                                        <p:attrNameLst>
                                          <p:attrName>style.visibility</p:attrName>
                                        </p:attrNameLst>
                                      </p:cBhvr>
                                      <p:to>
                                        <p:strVal val="visible"/>
                                      </p:to>
                                    </p:set>
                                    <p:anim calcmode="lin" valueType="num">
                                      <p:cBhvr>
                                        <p:cTn id="29" dur="2500" fill="hold"/>
                                        <p:tgtEl>
                                          <p:spTgt spid="235">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3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2"/>
      <p:bldP build="whole" bldLvl="1" animBg="1" rev="0" advAuto="0" spid="23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40"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241"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242"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243" name="Non vi sono requisiti formali richiesti dalla norma, tuttavia, considerato che la comunicazione deve essere comunicata alla cancelleria del Tribunale nonché al Pubblico Ministero è del tutto evidente che la forma scritta sia necessaria.…"/>
          <p:cNvSpPr txBox="1"/>
          <p:nvPr/>
        </p:nvSpPr>
        <p:spPr>
          <a:xfrm>
            <a:off x="5096172" y="4445000"/>
            <a:ext cx="17140442" cy="482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lnSpc>
                <a:spcPct val="120000"/>
              </a:lnSpc>
              <a:defRPr sz="4400">
                <a:solidFill>
                  <a:srgbClr val="53585F"/>
                </a:solidFill>
                <a:effectLst/>
                <a:uFill>
                  <a:solidFill>
                    <a:srgbClr val="000000"/>
                  </a:solidFill>
                </a:uFill>
              </a:defRPr>
            </a:pPr>
            <a:r>
              <a:t>Non vi sono requisiti formali richiesti dalla norma, tuttavia, considerato che la comunicazione deve essere comunicata alla cancelleria del Tribunale nonché al Pubblico Ministero è del tutto evidente che la forma scritta sia necessaria.</a:t>
            </a:r>
            <a:endParaRPr sz="3500"/>
          </a:p>
          <a:p>
            <a:pPr algn="just" defTabSz="449580">
              <a:lnSpc>
                <a:spcPct val="120000"/>
              </a:lnSpc>
              <a:defRPr sz="4400">
                <a:solidFill>
                  <a:srgbClr val="53585F"/>
                </a:solidFill>
                <a:effectLst/>
                <a:uFill>
                  <a:solidFill>
                    <a:srgbClr val="000000"/>
                  </a:solidFill>
                </a:uFill>
              </a:defRPr>
            </a:pPr>
            <a:r>
              <a:t>La forma scritta garantisce, altresì, il diritto al reclamo all’autorizzazione.</a:t>
            </a:r>
          </a:p>
        </p:txBody>
      </p:sp>
      <p:pic>
        <p:nvPicPr>
          <p:cNvPr id="244"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245" name="L’AUTORIZZAZIONE NOTARILE"/>
          <p:cNvSpPr txBox="1"/>
          <p:nvPr/>
        </p:nvSpPr>
        <p:spPr>
          <a:xfrm>
            <a:off x="5023630" y="3409757"/>
            <a:ext cx="14647583" cy="729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b="1" sz="5500">
                <a:solidFill>
                  <a:srgbClr val="095BA8"/>
                </a:solidFill>
                <a:uFill>
                  <a:solidFill>
                    <a:srgbClr val="000000"/>
                  </a:solidFill>
                </a:uFill>
                <a:latin typeface="+mj-lt"/>
                <a:ea typeface="+mj-ea"/>
                <a:cs typeface="+mj-cs"/>
                <a:sym typeface="Helvetica Neue"/>
              </a:defRPr>
            </a:lvl1pPr>
          </a:lstStyle>
          <a:p>
            <a:pPr>
              <a:defRPr>
                <a:effectLst/>
              </a:defRPr>
            </a:pPr>
            <a:r>
              <a:t>L’AUTORIZZAZIONE NOTARILE</a:t>
            </a:r>
          </a:p>
        </p:txBody>
      </p:sp>
      <p:sp>
        <p:nvSpPr>
          <p:cNvPr id="246" name="Linea"/>
          <p:cNvSpPr/>
          <p:nvPr/>
        </p:nvSpPr>
        <p:spPr>
          <a:xfrm>
            <a:off x="5091833" y="4182747"/>
            <a:ext cx="17149120" cy="1"/>
          </a:xfrm>
          <a:prstGeom prst="line">
            <a:avLst/>
          </a:prstGeom>
          <a:ln w="25400">
            <a:solidFill>
              <a:srgbClr val="A6AAA9"/>
            </a:solidFill>
            <a:miter lim="400000"/>
          </a:ln>
        </p:spPr>
        <p:txBody>
          <a:bodyPr lIns="45718" tIns="45718" rIns="45718" bIns="45718"/>
          <a:lstStyle/>
          <a:p>
            <a:pPr>
              <a:defRPr>
                <a:solidFill>
                  <a:srgbClr val="FFFFFF"/>
                </a:solidFill>
              </a:defRPr>
            </a:pPr>
          </a:p>
        </p:txBody>
      </p:sp>
      <p:pic>
        <p:nvPicPr>
          <p:cNvPr id="247" name="Immagine" descr="Immagine"/>
          <p:cNvPicPr>
            <a:picLocks noChangeAspect="1"/>
          </p:cNvPicPr>
          <p:nvPr/>
        </p:nvPicPr>
        <p:blipFill>
          <a:blip r:embed="rId5">
            <a:extLst/>
          </a:blip>
          <a:stretch>
            <a:fillRect/>
          </a:stretch>
        </p:blipFill>
        <p:spPr>
          <a:xfrm>
            <a:off x="-36659" y="11803522"/>
            <a:ext cx="812351" cy="19304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5"/>
                                        </p:tgtEl>
                                        <p:attrNameLst>
                                          <p:attrName>style.visibility</p:attrName>
                                        </p:attrNameLst>
                                      </p:cBhvr>
                                      <p:to>
                                        <p:strVal val="visible"/>
                                      </p:to>
                                    </p:set>
                                    <p:anim calcmode="lin" valueType="num">
                                      <p:cBhvr>
                                        <p:cTn id="7" dur="2500" fill="hold"/>
                                        <p:tgtEl>
                                          <p:spTgt spid="245"/>
                                        </p:tgtEl>
                                        <p:attrNameLst>
                                          <p:attrName>ppt_w</p:attrName>
                                        </p:attrNameLst>
                                      </p:cBhvr>
                                      <p:tavLst>
                                        <p:tav tm="0">
                                          <p:val>
                                            <p:fltVal val="0"/>
                                          </p:val>
                                        </p:tav>
                                        <p:tav tm="100000">
                                          <p:val>
                                            <p:strVal val="#ppt_w"/>
                                          </p:val>
                                        </p:tav>
                                      </p:tavLst>
                                    </p:anim>
                                    <p:anim calcmode="lin" valueType="num">
                                      <p:cBhvr>
                                        <p:cTn id="8" dur="2500" fill="hold"/>
                                        <p:tgtEl>
                                          <p:spTgt spid="24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43">
                                            <p:bg/>
                                          </p:spTgt>
                                        </p:tgtEl>
                                        <p:attrNameLst>
                                          <p:attrName>style.visibility</p:attrName>
                                        </p:attrNameLst>
                                      </p:cBhvr>
                                      <p:to>
                                        <p:strVal val="visible"/>
                                      </p:to>
                                    </p:set>
                                    <p:anim calcmode="lin" valueType="num">
                                      <p:cBhvr>
                                        <p:cTn id="13" dur="2500" fill="hold"/>
                                        <p:tgtEl>
                                          <p:spTgt spid="243">
                                            <p:bg/>
                                          </p:spTgt>
                                        </p:tgtEl>
                                        <p:attrNameLst>
                                          <p:attrName>ppt_w</p:attrName>
                                        </p:attrNameLst>
                                      </p:cBhvr>
                                      <p:tavLst>
                                        <p:tav tm="0">
                                          <p:val>
                                            <p:fltVal val="0"/>
                                          </p:val>
                                        </p:tav>
                                        <p:tav tm="100000">
                                          <p:val>
                                            <p:strVal val="#ppt_w"/>
                                          </p:val>
                                        </p:tav>
                                      </p:tavLst>
                                    </p:anim>
                                    <p:anim calcmode="lin" valueType="num">
                                      <p:cBhvr>
                                        <p:cTn id="14" dur="2500" fill="hold"/>
                                        <p:tgtEl>
                                          <p:spTgt spid="243">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43">
                                            <p:txEl>
                                              <p:pRg st="0" end="0"/>
                                            </p:txEl>
                                          </p:spTgt>
                                        </p:tgtEl>
                                        <p:attrNameLst>
                                          <p:attrName>style.visibility</p:attrName>
                                        </p:attrNameLst>
                                      </p:cBhvr>
                                      <p:to>
                                        <p:strVal val="visible"/>
                                      </p:to>
                                    </p:set>
                                    <p:anim calcmode="lin" valueType="num">
                                      <p:cBhvr>
                                        <p:cTn id="17" dur="2500" fill="hold"/>
                                        <p:tgtEl>
                                          <p:spTgt spid="243">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43">
                                            <p:txEl>
                                              <p:pRg st="1" end="1"/>
                                            </p:txEl>
                                          </p:spTgt>
                                        </p:tgtEl>
                                        <p:attrNameLst>
                                          <p:attrName>style.visibility</p:attrName>
                                        </p:attrNameLst>
                                      </p:cBhvr>
                                      <p:to>
                                        <p:strVal val="visible"/>
                                      </p:to>
                                    </p:set>
                                    <p:anim calcmode="lin" valueType="num">
                                      <p:cBhvr>
                                        <p:cTn id="23" dur="2500" fill="hold"/>
                                        <p:tgtEl>
                                          <p:spTgt spid="243">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4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2"/>
      <p:bldP build="whole" bldLvl="1" animBg="1" rev="0" advAuto="0" spid="24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49"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250"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251"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252" name="Non vi sono requisiti formali richiesti dalla norma, tuttavia, considerato che la comunicazione deve essere comunicata alla cancelleria del Tribunale nonché al Pubblico Ministero è del tutto evidente che la forma scritta sia necessaria.…"/>
          <p:cNvSpPr txBox="1"/>
          <p:nvPr/>
        </p:nvSpPr>
        <p:spPr>
          <a:xfrm>
            <a:off x="4956472" y="4445000"/>
            <a:ext cx="17140442" cy="81491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lnSpc>
                <a:spcPct val="108000"/>
              </a:lnSpc>
              <a:defRPr sz="4400">
                <a:solidFill>
                  <a:srgbClr val="53585F"/>
                </a:solidFill>
                <a:effectLst/>
                <a:uFill>
                  <a:solidFill>
                    <a:srgbClr val="000000"/>
                  </a:solidFill>
                </a:uFill>
              </a:defRPr>
            </a:pPr>
            <a:r>
              <a:t>L’autorizzazione potrà assumere in concreto tre distinte forme:</a:t>
            </a:r>
            <a:endParaRPr sz="3500"/>
          </a:p>
          <a:p>
            <a:pPr lvl="1" marL="1016000" indent="-381000" algn="just" defTabSz="449580">
              <a:lnSpc>
                <a:spcPct val="108000"/>
              </a:lnSpc>
              <a:buSzPct val="75000"/>
              <a:buChar char="•"/>
              <a:defRPr sz="4400">
                <a:solidFill>
                  <a:srgbClr val="53585F"/>
                </a:solidFill>
                <a:effectLst/>
                <a:uFill>
                  <a:solidFill>
                    <a:srgbClr val="000000"/>
                  </a:solidFill>
                </a:uFill>
              </a:defRPr>
            </a:pPr>
            <a:r>
              <a:t>apporre il c.d. “</a:t>
            </a:r>
            <a:r>
              <a:rPr i="1">
                <a:latin typeface="+mj-lt"/>
                <a:ea typeface="+mj-ea"/>
                <a:cs typeface="+mj-cs"/>
                <a:sym typeface="Helvetica Neue"/>
              </a:rPr>
              <a:t>visto e autorizzo</a:t>
            </a:r>
            <a:r>
              <a:t>” sotto la richiesta di autorizzazione (come spesso si riscontra nei provvediment</a:t>
            </a:r>
            <a:r>
              <a:t>i</a:t>
            </a:r>
            <a:r>
              <a:t> di volontaria giurisdizione di natura giudiziaria);</a:t>
            </a:r>
            <a:endParaRPr sz="3500"/>
          </a:p>
          <a:p>
            <a:pPr lvl="1" marL="1016000" indent="-381000" algn="just" defTabSz="449580">
              <a:lnSpc>
                <a:spcPct val="108000"/>
              </a:lnSpc>
              <a:buSzPct val="75000"/>
              <a:buChar char="•"/>
              <a:defRPr sz="4400">
                <a:solidFill>
                  <a:srgbClr val="53585F"/>
                </a:solidFill>
                <a:effectLst/>
                <a:uFill>
                  <a:solidFill>
                    <a:srgbClr val="000000"/>
                  </a:solidFill>
                </a:uFill>
              </a:defRPr>
            </a:pPr>
            <a:r>
              <a:t>redigere l’autorizzazione in calce alla richiesta di autorizzazione;</a:t>
            </a:r>
            <a:endParaRPr sz="3500"/>
          </a:p>
          <a:p>
            <a:pPr lvl="1" marL="1016000" indent="-381000" algn="just" defTabSz="449580">
              <a:lnSpc>
                <a:spcPct val="108000"/>
              </a:lnSpc>
              <a:buSzPct val="75000"/>
              <a:buChar char="•"/>
              <a:defRPr sz="4400">
                <a:solidFill>
                  <a:srgbClr val="53585F"/>
                </a:solidFill>
                <a:effectLst/>
                <a:uFill>
                  <a:solidFill>
                    <a:srgbClr val="000000"/>
                  </a:solidFill>
                </a:uFill>
              </a:defRPr>
            </a:pPr>
            <a:r>
              <a:t>ovvero, il notaio potrà emettere un provvedimento autonomo rispetto alla richiesta di autorizzazione.</a:t>
            </a:r>
            <a:endParaRPr sz="3500"/>
          </a:p>
          <a:p>
            <a:pPr algn="just" defTabSz="449580">
              <a:lnSpc>
                <a:spcPct val="108000"/>
              </a:lnSpc>
              <a:defRPr sz="4400">
                <a:solidFill>
                  <a:srgbClr val="53585F"/>
                </a:solidFill>
                <a:effectLst/>
                <a:uFill>
                  <a:solidFill>
                    <a:srgbClr val="000000"/>
                  </a:solidFill>
                </a:uFill>
              </a:defRPr>
            </a:pPr>
            <a:r>
              <a:t>Ad avviso dello scrivente è importante far emergere dall’autorizzazione il percorso logico giuridico che ha consentito di riscontrare positivamente alla richiesta: ciò sempre per limitare i rischi professionali e disciplinari.</a:t>
            </a:r>
          </a:p>
        </p:txBody>
      </p:sp>
      <p:pic>
        <p:nvPicPr>
          <p:cNvPr id="253"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254" name="L’AUTORIZZAZIONE NOTARILE"/>
          <p:cNvSpPr txBox="1"/>
          <p:nvPr/>
        </p:nvSpPr>
        <p:spPr>
          <a:xfrm>
            <a:off x="4947430" y="3409757"/>
            <a:ext cx="14647583" cy="729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b="1" sz="5500">
                <a:solidFill>
                  <a:srgbClr val="095BA8"/>
                </a:solidFill>
                <a:uFill>
                  <a:solidFill>
                    <a:srgbClr val="000000"/>
                  </a:solidFill>
                </a:uFill>
                <a:latin typeface="+mj-lt"/>
                <a:ea typeface="+mj-ea"/>
                <a:cs typeface="+mj-cs"/>
                <a:sym typeface="Helvetica Neue"/>
              </a:defRPr>
            </a:lvl1pPr>
          </a:lstStyle>
          <a:p>
            <a:pPr>
              <a:defRPr>
                <a:effectLst/>
              </a:defRPr>
            </a:pPr>
            <a:r>
              <a:t>L’AUTORIZZAZIONE NOTARILE</a:t>
            </a:r>
          </a:p>
        </p:txBody>
      </p:sp>
      <p:sp>
        <p:nvSpPr>
          <p:cNvPr id="255" name="Linea"/>
          <p:cNvSpPr/>
          <p:nvPr/>
        </p:nvSpPr>
        <p:spPr>
          <a:xfrm>
            <a:off x="4952133" y="4201587"/>
            <a:ext cx="17288820" cy="1"/>
          </a:xfrm>
          <a:prstGeom prst="line">
            <a:avLst/>
          </a:prstGeom>
          <a:ln w="25400">
            <a:solidFill>
              <a:srgbClr val="A6AAA9"/>
            </a:solidFill>
            <a:miter lim="400000"/>
          </a:ln>
        </p:spPr>
        <p:txBody>
          <a:bodyPr lIns="45718" tIns="45718" rIns="45718" bIns="45718"/>
          <a:lstStyle/>
          <a:p>
            <a:pPr>
              <a:defRPr>
                <a:solidFill>
                  <a:srgbClr val="FFFFFF"/>
                </a:solidFill>
              </a:defRPr>
            </a:pPr>
          </a:p>
        </p:txBody>
      </p:sp>
      <p:pic>
        <p:nvPicPr>
          <p:cNvPr id="256" name="Immagine" descr="Immagine"/>
          <p:cNvPicPr>
            <a:picLocks noChangeAspect="1"/>
          </p:cNvPicPr>
          <p:nvPr/>
        </p:nvPicPr>
        <p:blipFill>
          <a:blip r:embed="rId5">
            <a:extLst/>
          </a:blip>
          <a:stretch>
            <a:fillRect/>
          </a:stretch>
        </p:blipFill>
        <p:spPr>
          <a:xfrm>
            <a:off x="-36659" y="11803522"/>
            <a:ext cx="812351" cy="19304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4"/>
                                        </p:tgtEl>
                                        <p:attrNameLst>
                                          <p:attrName>style.visibility</p:attrName>
                                        </p:attrNameLst>
                                      </p:cBhvr>
                                      <p:to>
                                        <p:strVal val="visible"/>
                                      </p:to>
                                    </p:set>
                                    <p:anim calcmode="lin" valueType="num">
                                      <p:cBhvr>
                                        <p:cTn id="7" dur="2500" fill="hold"/>
                                        <p:tgtEl>
                                          <p:spTgt spid="254"/>
                                        </p:tgtEl>
                                        <p:attrNameLst>
                                          <p:attrName>ppt_w</p:attrName>
                                        </p:attrNameLst>
                                      </p:cBhvr>
                                      <p:tavLst>
                                        <p:tav tm="0">
                                          <p:val>
                                            <p:fltVal val="0"/>
                                          </p:val>
                                        </p:tav>
                                        <p:tav tm="100000">
                                          <p:val>
                                            <p:strVal val="#ppt_w"/>
                                          </p:val>
                                        </p:tav>
                                      </p:tavLst>
                                    </p:anim>
                                    <p:anim calcmode="lin" valueType="num">
                                      <p:cBhvr>
                                        <p:cTn id="8" dur="2500" fill="hold"/>
                                        <p:tgtEl>
                                          <p:spTgt spid="2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52">
                                            <p:bg/>
                                          </p:spTgt>
                                        </p:tgtEl>
                                        <p:attrNameLst>
                                          <p:attrName>style.visibility</p:attrName>
                                        </p:attrNameLst>
                                      </p:cBhvr>
                                      <p:to>
                                        <p:strVal val="visible"/>
                                      </p:to>
                                    </p:set>
                                    <p:anim calcmode="lin" valueType="num">
                                      <p:cBhvr>
                                        <p:cTn id="13" dur="2500" fill="hold"/>
                                        <p:tgtEl>
                                          <p:spTgt spid="252">
                                            <p:bg/>
                                          </p:spTgt>
                                        </p:tgtEl>
                                        <p:attrNameLst>
                                          <p:attrName>ppt_w</p:attrName>
                                        </p:attrNameLst>
                                      </p:cBhvr>
                                      <p:tavLst>
                                        <p:tav tm="0">
                                          <p:val>
                                            <p:fltVal val="0"/>
                                          </p:val>
                                        </p:tav>
                                        <p:tav tm="100000">
                                          <p:val>
                                            <p:strVal val="#ppt_w"/>
                                          </p:val>
                                        </p:tav>
                                      </p:tavLst>
                                    </p:anim>
                                    <p:anim calcmode="lin" valueType="num">
                                      <p:cBhvr>
                                        <p:cTn id="14" dur="2500" fill="hold"/>
                                        <p:tgtEl>
                                          <p:spTgt spid="252">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52">
                                            <p:txEl>
                                              <p:pRg st="0" end="0"/>
                                            </p:txEl>
                                          </p:spTgt>
                                        </p:tgtEl>
                                        <p:attrNameLst>
                                          <p:attrName>style.visibility</p:attrName>
                                        </p:attrNameLst>
                                      </p:cBhvr>
                                      <p:to>
                                        <p:strVal val="visible"/>
                                      </p:to>
                                    </p:set>
                                    <p:anim calcmode="lin" valueType="num">
                                      <p:cBhvr>
                                        <p:cTn id="17" dur="2500" fill="hold"/>
                                        <p:tgtEl>
                                          <p:spTgt spid="252">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5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52">
                                            <p:txEl>
                                              <p:pRg st="1" end="1"/>
                                            </p:txEl>
                                          </p:spTgt>
                                        </p:tgtEl>
                                        <p:attrNameLst>
                                          <p:attrName>style.visibility</p:attrName>
                                        </p:attrNameLst>
                                      </p:cBhvr>
                                      <p:to>
                                        <p:strVal val="visible"/>
                                      </p:to>
                                    </p:set>
                                    <p:anim calcmode="lin" valueType="num">
                                      <p:cBhvr>
                                        <p:cTn id="23" dur="2500" fill="hold"/>
                                        <p:tgtEl>
                                          <p:spTgt spid="252">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5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52">
                                            <p:txEl>
                                              <p:pRg st="2" end="2"/>
                                            </p:txEl>
                                          </p:spTgt>
                                        </p:tgtEl>
                                        <p:attrNameLst>
                                          <p:attrName>style.visibility</p:attrName>
                                        </p:attrNameLst>
                                      </p:cBhvr>
                                      <p:to>
                                        <p:strVal val="visible"/>
                                      </p:to>
                                    </p:set>
                                    <p:anim calcmode="lin" valueType="num">
                                      <p:cBhvr>
                                        <p:cTn id="29" dur="2500" fill="hold"/>
                                        <p:tgtEl>
                                          <p:spTgt spid="252">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5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252">
                                            <p:txEl>
                                              <p:pRg st="3" end="3"/>
                                            </p:txEl>
                                          </p:spTgt>
                                        </p:tgtEl>
                                        <p:attrNameLst>
                                          <p:attrName>style.visibility</p:attrName>
                                        </p:attrNameLst>
                                      </p:cBhvr>
                                      <p:to>
                                        <p:strVal val="visible"/>
                                      </p:to>
                                    </p:set>
                                    <p:anim calcmode="lin" valueType="num">
                                      <p:cBhvr>
                                        <p:cTn id="35" dur="2500" fill="hold"/>
                                        <p:tgtEl>
                                          <p:spTgt spid="252">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25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52">
                                            <p:txEl>
                                              <p:pRg st="4" end="4"/>
                                            </p:txEl>
                                          </p:spTgt>
                                        </p:tgtEl>
                                        <p:attrNameLst>
                                          <p:attrName>style.visibility</p:attrName>
                                        </p:attrNameLst>
                                      </p:cBhvr>
                                      <p:to>
                                        <p:strVal val="visible"/>
                                      </p:to>
                                    </p:set>
                                    <p:anim calcmode="lin" valueType="num">
                                      <p:cBhvr>
                                        <p:cTn id="41" dur="2500" fill="hold"/>
                                        <p:tgtEl>
                                          <p:spTgt spid="252">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25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1"/>
      <p:bldP build="p" bldLvl="5" animBg="1" rev="0" advAuto="0" spid="252"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58" name="Immagine" descr="Immagine"/>
          <p:cNvPicPr>
            <a:picLocks noChangeAspect="1"/>
          </p:cNvPicPr>
          <p:nvPr/>
        </p:nvPicPr>
        <p:blipFill>
          <a:blip r:embed="rId2">
            <a:extLst/>
          </a:blip>
          <a:stretch>
            <a:fillRect/>
          </a:stretch>
        </p:blipFill>
        <p:spPr>
          <a:xfrm>
            <a:off x="12593517" y="-7626"/>
            <a:ext cx="13613125" cy="13756652"/>
          </a:xfrm>
          <a:prstGeom prst="rect">
            <a:avLst/>
          </a:prstGeom>
          <a:ln w="12700">
            <a:miter lim="400000"/>
          </a:ln>
        </p:spPr>
      </p:pic>
      <p:pic>
        <p:nvPicPr>
          <p:cNvPr id="259"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260"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61" name="IL CONTENUTO DELL’AUTORIZZAZIONE…"/>
          <p:cNvSpPr txBox="1"/>
          <p:nvPr/>
        </p:nvSpPr>
        <p:spPr>
          <a:xfrm>
            <a:off x="1396999" y="5588000"/>
            <a:ext cx="11135679" cy="14820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IL CONTENUTO DELL’AUTORIZZAZIONE </a:t>
            </a:r>
          </a:p>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DEL NOTAIO ROGANTE</a:t>
            </a:r>
          </a:p>
        </p:txBody>
      </p:sp>
      <p:sp>
        <p:nvSpPr>
          <p:cNvPr id="262" name="Secondo la dottrina, nella volontaria giurisdizione, non opera il principio della corrispondenza fra il chiesto e il pronunciato.…"/>
          <p:cNvSpPr txBox="1"/>
          <p:nvPr/>
        </p:nvSpPr>
        <p:spPr>
          <a:xfrm>
            <a:off x="1397000" y="7188200"/>
            <a:ext cx="11000731"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sz="3500">
                <a:solidFill>
                  <a:srgbClr val="53585F"/>
                </a:solidFill>
                <a:effectLst/>
                <a:uFill>
                  <a:solidFill>
                    <a:srgbClr val="000000"/>
                  </a:solidFill>
                </a:uFill>
              </a:defRPr>
            </a:pPr>
            <a:r>
              <a:t>Secondo la dottrina, nella volontaria giurisdizione, non opera il principio della corrispondenza fra il chiesto e il pronunciato.</a:t>
            </a:r>
          </a:p>
          <a:p>
            <a:pPr algn="just" defTabSz="449580">
              <a:defRPr sz="3500">
                <a:solidFill>
                  <a:srgbClr val="53585F"/>
                </a:solidFill>
                <a:effectLst/>
                <a:uFill>
                  <a:solidFill>
                    <a:srgbClr val="000000"/>
                  </a:solidFill>
                </a:uFill>
              </a:defRPr>
            </a:pPr>
            <a:r>
              <a:t>Ergo il notaio ben potrebbe integrare o rettificare elementi mancanti o errati citati nella richiesta.</a:t>
            </a:r>
          </a:p>
        </p:txBody>
      </p:sp>
      <p:pic>
        <p:nvPicPr>
          <p:cNvPr id="263" name="Immagine" descr="Immagine"/>
          <p:cNvPicPr>
            <a:picLocks noChangeAspect="1"/>
          </p:cNvPicPr>
          <p:nvPr/>
        </p:nvPicPr>
        <p:blipFill>
          <a:blip r:embed="rId4">
            <a:extLst/>
          </a:blip>
          <a:stretch>
            <a:fillRect/>
          </a:stretch>
        </p:blipFill>
        <p:spPr>
          <a:xfrm>
            <a:off x="-36659" y="11803522"/>
            <a:ext cx="812351" cy="1930432"/>
          </a:xfrm>
          <a:prstGeom prst="rect">
            <a:avLst/>
          </a:prstGeom>
          <a:ln w="12700">
            <a:miter lim="400000"/>
          </a:ln>
        </p:spPr>
      </p:pic>
      <p:pic>
        <p:nvPicPr>
          <p:cNvPr id="264"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265" name="Immagine" descr="Immagine"/>
          <p:cNvPicPr>
            <a:picLocks noChangeAspect="1"/>
          </p:cNvPicPr>
          <p:nvPr/>
        </p:nvPicPr>
        <p:blipFill>
          <a:blip r:embed="rId6">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1"/>
                                        </p:tgtEl>
                                        <p:attrNameLst>
                                          <p:attrName>style.visibility</p:attrName>
                                        </p:attrNameLst>
                                      </p:cBhvr>
                                      <p:to>
                                        <p:strVal val="visible"/>
                                      </p:to>
                                    </p:set>
                                    <p:anim calcmode="lin" valueType="num">
                                      <p:cBhvr>
                                        <p:cTn id="7" dur="2500" fill="hold"/>
                                        <p:tgtEl>
                                          <p:spTgt spid="261"/>
                                        </p:tgtEl>
                                        <p:attrNameLst>
                                          <p:attrName>ppt_w</p:attrName>
                                        </p:attrNameLst>
                                      </p:cBhvr>
                                      <p:tavLst>
                                        <p:tav tm="0">
                                          <p:val>
                                            <p:fltVal val="0"/>
                                          </p:val>
                                        </p:tav>
                                        <p:tav tm="100000">
                                          <p:val>
                                            <p:strVal val="#ppt_w"/>
                                          </p:val>
                                        </p:tav>
                                      </p:tavLst>
                                    </p:anim>
                                    <p:anim calcmode="lin" valueType="num">
                                      <p:cBhvr>
                                        <p:cTn id="8" dur="2500" fill="hold"/>
                                        <p:tgtEl>
                                          <p:spTgt spid="2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62">
                                            <p:bg/>
                                          </p:spTgt>
                                        </p:tgtEl>
                                        <p:attrNameLst>
                                          <p:attrName>style.visibility</p:attrName>
                                        </p:attrNameLst>
                                      </p:cBhvr>
                                      <p:to>
                                        <p:strVal val="visible"/>
                                      </p:to>
                                    </p:set>
                                    <p:anim calcmode="lin" valueType="num">
                                      <p:cBhvr>
                                        <p:cTn id="13" dur="2500" fill="hold"/>
                                        <p:tgtEl>
                                          <p:spTgt spid="262">
                                            <p:bg/>
                                          </p:spTgt>
                                        </p:tgtEl>
                                        <p:attrNameLst>
                                          <p:attrName>ppt_w</p:attrName>
                                        </p:attrNameLst>
                                      </p:cBhvr>
                                      <p:tavLst>
                                        <p:tav tm="0">
                                          <p:val>
                                            <p:fltVal val="0"/>
                                          </p:val>
                                        </p:tav>
                                        <p:tav tm="100000">
                                          <p:val>
                                            <p:strVal val="#ppt_w"/>
                                          </p:val>
                                        </p:tav>
                                      </p:tavLst>
                                    </p:anim>
                                    <p:anim calcmode="lin" valueType="num">
                                      <p:cBhvr>
                                        <p:cTn id="14" dur="2500" fill="hold"/>
                                        <p:tgtEl>
                                          <p:spTgt spid="262">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62">
                                            <p:txEl>
                                              <p:pRg st="0" end="0"/>
                                            </p:txEl>
                                          </p:spTgt>
                                        </p:tgtEl>
                                        <p:attrNameLst>
                                          <p:attrName>style.visibility</p:attrName>
                                        </p:attrNameLst>
                                      </p:cBhvr>
                                      <p:to>
                                        <p:strVal val="visible"/>
                                      </p:to>
                                    </p:set>
                                    <p:anim calcmode="lin" valueType="num">
                                      <p:cBhvr>
                                        <p:cTn id="17" dur="2500" fill="hold"/>
                                        <p:tgtEl>
                                          <p:spTgt spid="262">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62">
                                            <p:txEl>
                                              <p:pRg st="1" end="1"/>
                                            </p:txEl>
                                          </p:spTgt>
                                        </p:tgtEl>
                                        <p:attrNameLst>
                                          <p:attrName>style.visibility</p:attrName>
                                        </p:attrNameLst>
                                      </p:cBhvr>
                                      <p:to>
                                        <p:strVal val="visible"/>
                                      </p:to>
                                    </p:set>
                                    <p:anim calcmode="lin" valueType="num">
                                      <p:cBhvr>
                                        <p:cTn id="23" dur="2500" fill="hold"/>
                                        <p:tgtEl>
                                          <p:spTgt spid="262">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6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P build="p" bldLvl="5" animBg="1" rev="0" advAuto="0" spid="262"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67"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pic>
        <p:nvPicPr>
          <p:cNvPr id="268"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269"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70" name="IN CONCRETO IL CONTENUTO DELL’AUTORIZZAZIONE"/>
          <p:cNvSpPr txBox="1"/>
          <p:nvPr/>
        </p:nvSpPr>
        <p:spPr>
          <a:xfrm>
            <a:off x="4947380" y="3301999"/>
            <a:ext cx="15073885"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IN CONCRETO IL CONTENUTO DELL’AUTORIZZAZIONE</a:t>
            </a:r>
          </a:p>
        </p:txBody>
      </p:sp>
      <p:pic>
        <p:nvPicPr>
          <p:cNvPr id="271"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272" name="è da ritenere che l’autorizzazione debba contenere quanto segue:…"/>
          <p:cNvSpPr txBox="1"/>
          <p:nvPr/>
        </p:nvSpPr>
        <p:spPr>
          <a:xfrm>
            <a:off x="4954520" y="4445000"/>
            <a:ext cx="17143751" cy="6816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cap="all" sz="4400">
                <a:solidFill>
                  <a:srgbClr val="53585F"/>
                </a:solidFill>
                <a:effectLst/>
                <a:uFill>
                  <a:solidFill>
                    <a:srgbClr val="000000"/>
                  </a:solidFill>
                </a:uFill>
              </a:defRPr>
            </a:pPr>
            <a:r>
              <a:t>è</a:t>
            </a:r>
            <a:r>
              <a:rPr cap="none"/>
              <a:t> da ritenere che l’autorizzazione debba contenere quanto segue:</a:t>
            </a:r>
            <a:endParaRPr sz="3500"/>
          </a:p>
          <a:p>
            <a:pPr lvl="1" marL="1016000" indent="-381000" algn="just" defTabSz="449580">
              <a:buSzPct val="75000"/>
              <a:buChar char="•"/>
              <a:defRPr sz="4400">
                <a:solidFill>
                  <a:srgbClr val="53585F"/>
                </a:solidFill>
                <a:effectLst/>
                <a:uFill>
                  <a:solidFill>
                    <a:srgbClr val="000000"/>
                  </a:solidFill>
                </a:uFill>
              </a:defRPr>
            </a:pPr>
            <a:r>
              <a:t>il nome del notaio, la sua sede e la sua iscrizione al ruolo al distretto di appartenenza;</a:t>
            </a:r>
            <a:endParaRPr sz="3500"/>
          </a:p>
          <a:p>
            <a:pPr lvl="1" marL="1016000" indent="-381000" algn="just" defTabSz="449580">
              <a:buSzPct val="75000"/>
              <a:buChar char="•"/>
              <a:defRPr sz="4400">
                <a:solidFill>
                  <a:srgbClr val="53585F"/>
                </a:solidFill>
                <a:effectLst/>
                <a:uFill>
                  <a:solidFill>
                    <a:srgbClr val="000000"/>
                  </a:solidFill>
                </a:uFill>
              </a:defRPr>
            </a:pPr>
            <a:r>
              <a:t>la precisazione di essere stati incaricati a ricevere l’atto per il quale si emette l’autorizzazione;</a:t>
            </a:r>
            <a:endParaRPr sz="3500"/>
          </a:p>
          <a:p>
            <a:pPr lvl="1" marL="1016000" indent="-381000" algn="just" defTabSz="449580">
              <a:buSzPct val="75000"/>
              <a:buChar char="•"/>
              <a:defRPr sz="4400">
                <a:solidFill>
                  <a:srgbClr val="53585F"/>
                </a:solidFill>
                <a:effectLst/>
                <a:uFill>
                  <a:solidFill>
                    <a:srgbClr val="000000"/>
                  </a:solidFill>
                </a:uFill>
              </a:defRPr>
            </a:pPr>
            <a:r>
              <a:t>il riferimento alla richiesta di parte;</a:t>
            </a:r>
            <a:endParaRPr sz="3500"/>
          </a:p>
          <a:p>
            <a:pPr lvl="1" marL="1016000" indent="-381000" algn="just" defTabSz="449580">
              <a:buSzPct val="75000"/>
              <a:buChar char="•"/>
              <a:defRPr sz="4400">
                <a:solidFill>
                  <a:srgbClr val="53585F"/>
                </a:solidFill>
                <a:effectLst/>
                <a:uFill>
                  <a:solidFill>
                    <a:srgbClr val="000000"/>
                  </a:solidFill>
                </a:uFill>
              </a:defRPr>
            </a:pPr>
            <a:r>
              <a:t>il riferimento normativo sottostante all’autorizzazione;</a:t>
            </a:r>
            <a:endParaRPr sz="3500"/>
          </a:p>
          <a:p>
            <a:pPr lvl="1" marL="1016000" indent="-381000" algn="just" defTabSz="449580">
              <a:buSzPct val="75000"/>
              <a:buChar char="•"/>
              <a:defRPr sz="4400">
                <a:solidFill>
                  <a:srgbClr val="53585F"/>
                </a:solidFill>
                <a:effectLst/>
                <a:uFill>
                  <a:solidFill>
                    <a:srgbClr val="000000"/>
                  </a:solidFill>
                </a:uFill>
              </a:defRPr>
            </a:pPr>
            <a:r>
              <a:t>il riferimento all’attività istruttoria e in particolari se sono state sentite persone per “assumere informazioni” ovvero se ci si è avvalsi di consulenti;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0"/>
                                        </p:tgtEl>
                                        <p:attrNameLst>
                                          <p:attrName>style.visibility</p:attrName>
                                        </p:attrNameLst>
                                      </p:cBhvr>
                                      <p:to>
                                        <p:strVal val="visible"/>
                                      </p:to>
                                    </p:set>
                                    <p:anim calcmode="lin" valueType="num">
                                      <p:cBhvr>
                                        <p:cTn id="7" dur="2500" fill="hold"/>
                                        <p:tgtEl>
                                          <p:spTgt spid="270"/>
                                        </p:tgtEl>
                                        <p:attrNameLst>
                                          <p:attrName>ppt_w</p:attrName>
                                        </p:attrNameLst>
                                      </p:cBhvr>
                                      <p:tavLst>
                                        <p:tav tm="0">
                                          <p:val>
                                            <p:fltVal val="0"/>
                                          </p:val>
                                        </p:tav>
                                        <p:tav tm="100000">
                                          <p:val>
                                            <p:strVal val="#ppt_w"/>
                                          </p:val>
                                        </p:tav>
                                      </p:tavLst>
                                    </p:anim>
                                    <p:anim calcmode="lin" valueType="num">
                                      <p:cBhvr>
                                        <p:cTn id="8" dur="2500" fill="hold"/>
                                        <p:tgtEl>
                                          <p:spTgt spid="27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72">
                                            <p:bg/>
                                          </p:spTgt>
                                        </p:tgtEl>
                                        <p:attrNameLst>
                                          <p:attrName>style.visibility</p:attrName>
                                        </p:attrNameLst>
                                      </p:cBhvr>
                                      <p:to>
                                        <p:strVal val="visible"/>
                                      </p:to>
                                    </p:set>
                                    <p:anim calcmode="lin" valueType="num">
                                      <p:cBhvr>
                                        <p:cTn id="13" dur="2500" fill="hold"/>
                                        <p:tgtEl>
                                          <p:spTgt spid="272">
                                            <p:bg/>
                                          </p:spTgt>
                                        </p:tgtEl>
                                        <p:attrNameLst>
                                          <p:attrName>ppt_w</p:attrName>
                                        </p:attrNameLst>
                                      </p:cBhvr>
                                      <p:tavLst>
                                        <p:tav tm="0">
                                          <p:val>
                                            <p:fltVal val="0"/>
                                          </p:val>
                                        </p:tav>
                                        <p:tav tm="100000">
                                          <p:val>
                                            <p:strVal val="#ppt_w"/>
                                          </p:val>
                                        </p:tav>
                                      </p:tavLst>
                                    </p:anim>
                                    <p:anim calcmode="lin" valueType="num">
                                      <p:cBhvr>
                                        <p:cTn id="14" dur="2500" fill="hold"/>
                                        <p:tgtEl>
                                          <p:spTgt spid="272">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72">
                                            <p:txEl>
                                              <p:pRg st="0" end="0"/>
                                            </p:txEl>
                                          </p:spTgt>
                                        </p:tgtEl>
                                        <p:attrNameLst>
                                          <p:attrName>style.visibility</p:attrName>
                                        </p:attrNameLst>
                                      </p:cBhvr>
                                      <p:to>
                                        <p:strVal val="visible"/>
                                      </p:to>
                                    </p:set>
                                    <p:anim calcmode="lin" valueType="num">
                                      <p:cBhvr>
                                        <p:cTn id="17" dur="2500" fill="hold"/>
                                        <p:tgtEl>
                                          <p:spTgt spid="272">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72">
                                            <p:txEl>
                                              <p:pRg st="1" end="1"/>
                                            </p:txEl>
                                          </p:spTgt>
                                        </p:tgtEl>
                                        <p:attrNameLst>
                                          <p:attrName>style.visibility</p:attrName>
                                        </p:attrNameLst>
                                      </p:cBhvr>
                                      <p:to>
                                        <p:strVal val="visible"/>
                                      </p:to>
                                    </p:set>
                                    <p:anim calcmode="lin" valueType="num">
                                      <p:cBhvr>
                                        <p:cTn id="23" dur="2500" fill="hold"/>
                                        <p:tgtEl>
                                          <p:spTgt spid="272">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72">
                                            <p:txEl>
                                              <p:pRg st="2" end="2"/>
                                            </p:txEl>
                                          </p:spTgt>
                                        </p:tgtEl>
                                        <p:attrNameLst>
                                          <p:attrName>style.visibility</p:attrName>
                                        </p:attrNameLst>
                                      </p:cBhvr>
                                      <p:to>
                                        <p:strVal val="visible"/>
                                      </p:to>
                                    </p:set>
                                    <p:anim calcmode="lin" valueType="num">
                                      <p:cBhvr>
                                        <p:cTn id="29" dur="2500" fill="hold"/>
                                        <p:tgtEl>
                                          <p:spTgt spid="272">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7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272">
                                            <p:txEl>
                                              <p:pRg st="3" end="3"/>
                                            </p:txEl>
                                          </p:spTgt>
                                        </p:tgtEl>
                                        <p:attrNameLst>
                                          <p:attrName>style.visibility</p:attrName>
                                        </p:attrNameLst>
                                      </p:cBhvr>
                                      <p:to>
                                        <p:strVal val="visible"/>
                                      </p:to>
                                    </p:set>
                                    <p:anim calcmode="lin" valueType="num">
                                      <p:cBhvr>
                                        <p:cTn id="35" dur="2500" fill="hold"/>
                                        <p:tgtEl>
                                          <p:spTgt spid="272">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27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72">
                                            <p:txEl>
                                              <p:pRg st="4" end="4"/>
                                            </p:txEl>
                                          </p:spTgt>
                                        </p:tgtEl>
                                        <p:attrNameLst>
                                          <p:attrName>style.visibility</p:attrName>
                                        </p:attrNameLst>
                                      </p:cBhvr>
                                      <p:to>
                                        <p:strVal val="visible"/>
                                      </p:to>
                                    </p:set>
                                    <p:anim calcmode="lin" valueType="num">
                                      <p:cBhvr>
                                        <p:cTn id="41" dur="2500" fill="hold"/>
                                        <p:tgtEl>
                                          <p:spTgt spid="272">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27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272">
                                            <p:txEl>
                                              <p:pRg st="5" end="5"/>
                                            </p:txEl>
                                          </p:spTgt>
                                        </p:tgtEl>
                                        <p:attrNameLst>
                                          <p:attrName>style.visibility</p:attrName>
                                        </p:attrNameLst>
                                      </p:cBhvr>
                                      <p:to>
                                        <p:strVal val="visible"/>
                                      </p:to>
                                    </p:set>
                                    <p:anim calcmode="lin" valueType="num">
                                      <p:cBhvr>
                                        <p:cTn id="47" dur="2500" fill="hold"/>
                                        <p:tgtEl>
                                          <p:spTgt spid="272">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27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P build="p" bldLvl="5" animBg="1" rev="0" advAuto="0" spid="272"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74"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pic>
        <p:nvPicPr>
          <p:cNvPr id="275"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276"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77" name="IN CONCRETO IL CONTENUTO DELL’AUTORIZZAZIONE"/>
          <p:cNvSpPr txBox="1"/>
          <p:nvPr/>
        </p:nvSpPr>
        <p:spPr>
          <a:xfrm>
            <a:off x="4947380" y="3301999"/>
            <a:ext cx="15073885"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IN CONCRETO IL CONTENUTO DELL’AUTORIZZAZIONE</a:t>
            </a:r>
          </a:p>
        </p:txBody>
      </p:sp>
      <p:pic>
        <p:nvPicPr>
          <p:cNvPr id="278"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279" name="è da ritenere che l’autorizzazione debba contenere quanto segue:…"/>
          <p:cNvSpPr txBox="1"/>
          <p:nvPr/>
        </p:nvSpPr>
        <p:spPr>
          <a:xfrm>
            <a:off x="4954520" y="4445000"/>
            <a:ext cx="17143751" cy="6816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1016000" indent="-381000" algn="just" defTabSz="449580">
              <a:buSzPct val="75000"/>
              <a:buChar char="•"/>
              <a:defRPr sz="4400">
                <a:solidFill>
                  <a:srgbClr val="53585F"/>
                </a:solidFill>
                <a:effectLst/>
                <a:uFill>
                  <a:solidFill>
                    <a:srgbClr val="000000"/>
                  </a:solidFill>
                </a:uFill>
              </a:defRPr>
            </a:pPr>
            <a:r>
              <a:t>l'indicazione delle ragioni per le quali si ritiene l’atto necessario o di utilità evidente per il soggetto minore o sottoposto a tutela;</a:t>
            </a:r>
            <a:endParaRPr sz="3500"/>
          </a:p>
          <a:p>
            <a:pPr lvl="1" marL="1016000" indent="-381000" algn="just" defTabSz="449580">
              <a:buSzPct val="75000"/>
              <a:buChar char="•"/>
              <a:defRPr sz="4400">
                <a:solidFill>
                  <a:srgbClr val="53585F"/>
                </a:solidFill>
                <a:effectLst/>
                <a:uFill>
                  <a:solidFill>
                    <a:srgbClr val="000000"/>
                  </a:solidFill>
                </a:uFill>
              </a:defRPr>
            </a:pPr>
            <a:r>
              <a:t>il riferimento all’eventuale perizia che determina il valore dell’immobile;</a:t>
            </a:r>
            <a:endParaRPr sz="3500"/>
          </a:p>
          <a:p>
            <a:pPr lvl="1" marL="1016000" indent="-381000" algn="just" defTabSz="449580">
              <a:buSzPct val="75000"/>
              <a:buChar char="•"/>
              <a:defRPr sz="4400">
                <a:solidFill>
                  <a:srgbClr val="53585F"/>
                </a:solidFill>
                <a:effectLst/>
                <a:uFill>
                  <a:solidFill>
                    <a:srgbClr val="000000"/>
                  </a:solidFill>
                </a:uFill>
              </a:defRPr>
            </a:pPr>
            <a:r>
              <a:t>l’autorizzazione a compiere l’atto;</a:t>
            </a:r>
            <a:endParaRPr sz="3500"/>
          </a:p>
          <a:p>
            <a:pPr lvl="1" marL="1016000" indent="-381000" algn="just" defTabSz="449580">
              <a:buSzPct val="75000"/>
              <a:buChar char="•"/>
              <a:defRPr sz="4400">
                <a:solidFill>
                  <a:srgbClr val="53585F"/>
                </a:solidFill>
                <a:effectLst/>
                <a:uFill>
                  <a:solidFill>
                    <a:srgbClr val="000000"/>
                  </a:solidFill>
                </a:uFill>
              </a:defRPr>
            </a:pPr>
            <a:r>
              <a:t>la disposizione, eventuale, in tema di reimpiego;</a:t>
            </a:r>
            <a:endParaRPr sz="3500"/>
          </a:p>
          <a:p>
            <a:pPr lvl="1" marL="1016000" indent="-381000" algn="just" defTabSz="449580">
              <a:buSzPct val="75000"/>
              <a:buChar char="•"/>
              <a:defRPr sz="4400">
                <a:solidFill>
                  <a:srgbClr val="53585F"/>
                </a:solidFill>
                <a:effectLst/>
                <a:uFill>
                  <a:solidFill>
                    <a:srgbClr val="000000"/>
                  </a:solidFill>
                </a:uFill>
              </a:defRPr>
            </a:pPr>
            <a:r>
              <a:t>la precisazione che l’autorizzazione verrà trasmessa alla cancelleria del Tribunale competente nonché al Pubblico Ministero del medesimo Tribunale;</a:t>
            </a:r>
            <a:endParaRPr sz="3500"/>
          </a:p>
          <a:p>
            <a:pPr lvl="1" marL="1016000" indent="-381000" algn="just" defTabSz="449580">
              <a:buSzPct val="75000"/>
              <a:buChar char="•"/>
              <a:defRPr sz="4400">
                <a:solidFill>
                  <a:srgbClr val="53585F"/>
                </a:solidFill>
                <a:effectLst/>
                <a:uFill>
                  <a:solidFill>
                    <a:srgbClr val="000000"/>
                  </a:solidFill>
                </a:uFill>
              </a:defRPr>
            </a:pPr>
            <a:r>
              <a:t>Luogo, data e firma del notaio con sigillo.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7"/>
                                        </p:tgtEl>
                                        <p:attrNameLst>
                                          <p:attrName>style.visibility</p:attrName>
                                        </p:attrNameLst>
                                      </p:cBhvr>
                                      <p:to>
                                        <p:strVal val="visible"/>
                                      </p:to>
                                    </p:set>
                                    <p:anim calcmode="lin" valueType="num">
                                      <p:cBhvr>
                                        <p:cTn id="7" dur="2500" fill="hold"/>
                                        <p:tgtEl>
                                          <p:spTgt spid="277"/>
                                        </p:tgtEl>
                                        <p:attrNameLst>
                                          <p:attrName>ppt_w</p:attrName>
                                        </p:attrNameLst>
                                      </p:cBhvr>
                                      <p:tavLst>
                                        <p:tav tm="0">
                                          <p:val>
                                            <p:fltVal val="0"/>
                                          </p:val>
                                        </p:tav>
                                        <p:tav tm="100000">
                                          <p:val>
                                            <p:strVal val="#ppt_w"/>
                                          </p:val>
                                        </p:tav>
                                      </p:tavLst>
                                    </p:anim>
                                    <p:anim calcmode="lin" valueType="num">
                                      <p:cBhvr>
                                        <p:cTn id="8" dur="2500" fill="hold"/>
                                        <p:tgtEl>
                                          <p:spTgt spid="2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79">
                                            <p:bg/>
                                          </p:spTgt>
                                        </p:tgtEl>
                                        <p:attrNameLst>
                                          <p:attrName>style.visibility</p:attrName>
                                        </p:attrNameLst>
                                      </p:cBhvr>
                                      <p:to>
                                        <p:strVal val="visible"/>
                                      </p:to>
                                    </p:set>
                                    <p:anim calcmode="lin" valueType="num">
                                      <p:cBhvr>
                                        <p:cTn id="13" dur="2500" fill="hold"/>
                                        <p:tgtEl>
                                          <p:spTgt spid="279">
                                            <p:bg/>
                                          </p:spTgt>
                                        </p:tgtEl>
                                        <p:attrNameLst>
                                          <p:attrName>ppt_w</p:attrName>
                                        </p:attrNameLst>
                                      </p:cBhvr>
                                      <p:tavLst>
                                        <p:tav tm="0">
                                          <p:val>
                                            <p:fltVal val="0"/>
                                          </p:val>
                                        </p:tav>
                                        <p:tav tm="100000">
                                          <p:val>
                                            <p:strVal val="#ppt_w"/>
                                          </p:val>
                                        </p:tav>
                                      </p:tavLst>
                                    </p:anim>
                                    <p:anim calcmode="lin" valueType="num">
                                      <p:cBhvr>
                                        <p:cTn id="14" dur="2500" fill="hold"/>
                                        <p:tgtEl>
                                          <p:spTgt spid="279">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79">
                                            <p:txEl>
                                              <p:pRg st="0" end="0"/>
                                            </p:txEl>
                                          </p:spTgt>
                                        </p:tgtEl>
                                        <p:attrNameLst>
                                          <p:attrName>style.visibility</p:attrName>
                                        </p:attrNameLst>
                                      </p:cBhvr>
                                      <p:to>
                                        <p:strVal val="visible"/>
                                      </p:to>
                                    </p:set>
                                    <p:anim calcmode="lin" valueType="num">
                                      <p:cBhvr>
                                        <p:cTn id="17" dur="2500" fill="hold"/>
                                        <p:tgtEl>
                                          <p:spTgt spid="279">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79">
                                            <p:txEl>
                                              <p:pRg st="1" end="1"/>
                                            </p:txEl>
                                          </p:spTgt>
                                        </p:tgtEl>
                                        <p:attrNameLst>
                                          <p:attrName>style.visibility</p:attrName>
                                        </p:attrNameLst>
                                      </p:cBhvr>
                                      <p:to>
                                        <p:strVal val="visible"/>
                                      </p:to>
                                    </p:set>
                                    <p:anim calcmode="lin" valueType="num">
                                      <p:cBhvr>
                                        <p:cTn id="23" dur="2500" fill="hold"/>
                                        <p:tgtEl>
                                          <p:spTgt spid="279">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79">
                                            <p:txEl>
                                              <p:pRg st="2" end="2"/>
                                            </p:txEl>
                                          </p:spTgt>
                                        </p:tgtEl>
                                        <p:attrNameLst>
                                          <p:attrName>style.visibility</p:attrName>
                                        </p:attrNameLst>
                                      </p:cBhvr>
                                      <p:to>
                                        <p:strVal val="visible"/>
                                      </p:to>
                                    </p:set>
                                    <p:anim calcmode="lin" valueType="num">
                                      <p:cBhvr>
                                        <p:cTn id="29" dur="2500" fill="hold"/>
                                        <p:tgtEl>
                                          <p:spTgt spid="279">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279">
                                            <p:txEl>
                                              <p:pRg st="3" end="3"/>
                                            </p:txEl>
                                          </p:spTgt>
                                        </p:tgtEl>
                                        <p:attrNameLst>
                                          <p:attrName>style.visibility</p:attrName>
                                        </p:attrNameLst>
                                      </p:cBhvr>
                                      <p:to>
                                        <p:strVal val="visible"/>
                                      </p:to>
                                    </p:set>
                                    <p:anim calcmode="lin" valueType="num">
                                      <p:cBhvr>
                                        <p:cTn id="35" dur="2500" fill="hold"/>
                                        <p:tgtEl>
                                          <p:spTgt spid="279">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2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79">
                                            <p:txEl>
                                              <p:pRg st="4" end="4"/>
                                            </p:txEl>
                                          </p:spTgt>
                                        </p:tgtEl>
                                        <p:attrNameLst>
                                          <p:attrName>style.visibility</p:attrName>
                                        </p:attrNameLst>
                                      </p:cBhvr>
                                      <p:to>
                                        <p:strVal val="visible"/>
                                      </p:to>
                                    </p:set>
                                    <p:anim calcmode="lin" valueType="num">
                                      <p:cBhvr>
                                        <p:cTn id="41" dur="2500" fill="hold"/>
                                        <p:tgtEl>
                                          <p:spTgt spid="279">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2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279">
                                            <p:txEl>
                                              <p:pRg st="5" end="5"/>
                                            </p:txEl>
                                          </p:spTgt>
                                        </p:tgtEl>
                                        <p:attrNameLst>
                                          <p:attrName>style.visibility</p:attrName>
                                        </p:attrNameLst>
                                      </p:cBhvr>
                                      <p:to>
                                        <p:strVal val="visible"/>
                                      </p:to>
                                    </p:set>
                                    <p:anim calcmode="lin" valueType="num">
                                      <p:cBhvr>
                                        <p:cTn id="47" dur="2500" fill="hold"/>
                                        <p:tgtEl>
                                          <p:spTgt spid="279">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27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P build="p" bldLvl="5" animBg="1" rev="0" advAuto="0" spid="279"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81" name="L’autorizzazione non deve essere messa nel repertorio degli atti tra vivi.…"/>
          <p:cNvSpPr txBox="1"/>
          <p:nvPr>
            <p:ph type="subTitle" sz="half" idx="1"/>
          </p:nvPr>
        </p:nvSpPr>
        <p:spPr>
          <a:xfrm>
            <a:off x="4947543" y="6159500"/>
            <a:ext cx="17290718" cy="6425378"/>
          </a:xfrm>
          <a:prstGeom prst="rect">
            <a:avLst/>
          </a:prstGeom>
        </p:spPr>
        <p:txBody>
          <a:bodyPr/>
          <a:lstStyle/>
          <a:p>
            <a:pPr algn="just" defTabSz="449580">
              <a:defRPr sz="4400">
                <a:solidFill>
                  <a:srgbClr val="53585F"/>
                </a:solidFill>
                <a:effectLst/>
                <a:uFill>
                  <a:solidFill>
                    <a:srgbClr val="000000"/>
                  </a:solidFill>
                </a:uFill>
              </a:defRPr>
            </a:pPr>
            <a:r>
              <a:t>L’autorizzazione non deve essere messa nel repertorio degli atti tra vivi.</a:t>
            </a:r>
            <a:endParaRPr sz="3500"/>
          </a:p>
          <a:p>
            <a:pPr algn="just" defTabSz="449580">
              <a:defRPr sz="4400">
                <a:solidFill>
                  <a:srgbClr val="53585F"/>
                </a:solidFill>
                <a:effectLst/>
                <a:uFill>
                  <a:solidFill>
                    <a:srgbClr val="000000"/>
                  </a:solidFill>
                </a:uFill>
              </a:defRPr>
            </a:pPr>
            <a:r>
              <a:t>La norma non prevede l’obbligo di allegazione ma si ritiene comunque necessario procedere all’allegazione dell’autorizzazione all’atto notarile e ciò determina:</a:t>
            </a:r>
            <a:endParaRPr sz="3500"/>
          </a:p>
          <a:p>
            <a:pPr lvl="1" marL="990600" indent="-355600" algn="just" defTabSz="449580">
              <a:spcBef>
                <a:spcPts val="2500"/>
              </a:spcBef>
              <a:buSzPct val="75000"/>
              <a:buChar char="•"/>
              <a:defRPr sz="4400">
                <a:solidFill>
                  <a:srgbClr val="53585F"/>
                </a:solidFill>
                <a:effectLst/>
                <a:uFill>
                  <a:solidFill>
                    <a:srgbClr val="000000"/>
                  </a:solidFill>
                </a:uFill>
              </a:defRPr>
            </a:pPr>
            <a:r>
              <a:t>la garanzia della conservazione del documento;</a:t>
            </a:r>
            <a:endParaRPr sz="3500"/>
          </a:p>
          <a:p>
            <a:pPr lvl="1" marL="990600" indent="-355600" algn="just" defTabSz="449580">
              <a:buSzPct val="75000"/>
              <a:buChar char="•"/>
              <a:defRPr sz="4400">
                <a:solidFill>
                  <a:srgbClr val="53585F"/>
                </a:solidFill>
                <a:effectLst/>
                <a:uFill>
                  <a:solidFill>
                    <a:srgbClr val="000000"/>
                  </a:solidFill>
                </a:uFill>
              </a:defRPr>
            </a:pPr>
            <a:r>
              <a:t>la sua facile reperibilità;</a:t>
            </a:r>
            <a:endParaRPr sz="3500"/>
          </a:p>
          <a:p>
            <a:pPr lvl="1" marL="990600" indent="-355600" algn="just" defTabSz="449580">
              <a:buSzPct val="75000"/>
              <a:buChar char="•"/>
              <a:defRPr sz="4400">
                <a:solidFill>
                  <a:srgbClr val="53585F"/>
                </a:solidFill>
                <a:effectLst/>
                <a:uFill>
                  <a:solidFill>
                    <a:srgbClr val="000000"/>
                  </a:solidFill>
                </a:uFill>
              </a:defRPr>
            </a:pPr>
            <a:r>
              <a:t>la possibilità di verificare l’attività del notaio in sede di ispezione biennale.</a:t>
            </a:r>
          </a:p>
        </p:txBody>
      </p:sp>
      <p:pic>
        <p:nvPicPr>
          <p:cNvPr id="282"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283" name="FORMALISMI DELL’AUTORIZZAZIONE E ALLEGAZIONE"/>
          <p:cNvSpPr txBox="1"/>
          <p:nvPr/>
        </p:nvSpPr>
        <p:spPr>
          <a:xfrm>
            <a:off x="4947380" y="5083017"/>
            <a:ext cx="14979016"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FORMALISMI DELL’AUTORIZZAZIONE E ALLEGAZIONE</a:t>
            </a:r>
          </a:p>
        </p:txBody>
      </p:sp>
      <p:pic>
        <p:nvPicPr>
          <p:cNvPr id="284"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285"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286"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287"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288"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289"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83"/>
                                        </p:tgtEl>
                                        <p:attrNameLst>
                                          <p:attrName>style.visibility</p:attrName>
                                        </p:attrNameLst>
                                      </p:cBhvr>
                                      <p:to>
                                        <p:strVal val="visible"/>
                                      </p:to>
                                    </p:set>
                                    <p:anim calcmode="lin" valueType="num">
                                      <p:cBhvr>
                                        <p:cTn id="7" dur="2500" fill="hold"/>
                                        <p:tgtEl>
                                          <p:spTgt spid="283"/>
                                        </p:tgtEl>
                                        <p:attrNameLst>
                                          <p:attrName>ppt_w</p:attrName>
                                        </p:attrNameLst>
                                      </p:cBhvr>
                                      <p:tavLst>
                                        <p:tav tm="0">
                                          <p:val>
                                            <p:fltVal val="0"/>
                                          </p:val>
                                        </p:tav>
                                        <p:tav tm="100000">
                                          <p:val>
                                            <p:strVal val="#ppt_w"/>
                                          </p:val>
                                        </p:tav>
                                      </p:tavLst>
                                    </p:anim>
                                    <p:anim calcmode="lin" valueType="num">
                                      <p:cBhvr>
                                        <p:cTn id="8" dur="2500" fill="hold"/>
                                        <p:tgtEl>
                                          <p:spTgt spid="2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81">
                                            <p:bg/>
                                          </p:spTgt>
                                        </p:tgtEl>
                                        <p:attrNameLst>
                                          <p:attrName>style.visibility</p:attrName>
                                        </p:attrNameLst>
                                      </p:cBhvr>
                                      <p:to>
                                        <p:strVal val="visible"/>
                                      </p:to>
                                    </p:set>
                                    <p:anim calcmode="lin" valueType="num">
                                      <p:cBhvr>
                                        <p:cTn id="13" dur="2500" fill="hold"/>
                                        <p:tgtEl>
                                          <p:spTgt spid="281">
                                            <p:bg/>
                                          </p:spTgt>
                                        </p:tgtEl>
                                        <p:attrNameLst>
                                          <p:attrName>ppt_w</p:attrName>
                                        </p:attrNameLst>
                                      </p:cBhvr>
                                      <p:tavLst>
                                        <p:tav tm="0">
                                          <p:val>
                                            <p:fltVal val="0"/>
                                          </p:val>
                                        </p:tav>
                                        <p:tav tm="100000">
                                          <p:val>
                                            <p:strVal val="#ppt_w"/>
                                          </p:val>
                                        </p:tav>
                                      </p:tavLst>
                                    </p:anim>
                                    <p:anim calcmode="lin" valueType="num">
                                      <p:cBhvr>
                                        <p:cTn id="14" dur="2500" fill="hold"/>
                                        <p:tgtEl>
                                          <p:spTgt spid="281">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81">
                                            <p:txEl>
                                              <p:pRg st="0" end="0"/>
                                            </p:txEl>
                                          </p:spTgt>
                                        </p:tgtEl>
                                        <p:attrNameLst>
                                          <p:attrName>style.visibility</p:attrName>
                                        </p:attrNameLst>
                                      </p:cBhvr>
                                      <p:to>
                                        <p:strVal val="visible"/>
                                      </p:to>
                                    </p:set>
                                    <p:anim calcmode="lin" valueType="num">
                                      <p:cBhvr>
                                        <p:cTn id="17" dur="2500" fill="hold"/>
                                        <p:tgtEl>
                                          <p:spTgt spid="281">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81">
                                            <p:txEl>
                                              <p:pRg st="1" end="1"/>
                                            </p:txEl>
                                          </p:spTgt>
                                        </p:tgtEl>
                                        <p:attrNameLst>
                                          <p:attrName>style.visibility</p:attrName>
                                        </p:attrNameLst>
                                      </p:cBhvr>
                                      <p:to>
                                        <p:strVal val="visible"/>
                                      </p:to>
                                    </p:set>
                                    <p:anim calcmode="lin" valueType="num">
                                      <p:cBhvr>
                                        <p:cTn id="23" dur="2500" fill="hold"/>
                                        <p:tgtEl>
                                          <p:spTgt spid="281">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8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81">
                                            <p:txEl>
                                              <p:pRg st="2" end="2"/>
                                            </p:txEl>
                                          </p:spTgt>
                                        </p:tgtEl>
                                        <p:attrNameLst>
                                          <p:attrName>style.visibility</p:attrName>
                                        </p:attrNameLst>
                                      </p:cBhvr>
                                      <p:to>
                                        <p:strVal val="visible"/>
                                      </p:to>
                                    </p:set>
                                    <p:anim calcmode="lin" valueType="num">
                                      <p:cBhvr>
                                        <p:cTn id="29" dur="2500" fill="hold"/>
                                        <p:tgtEl>
                                          <p:spTgt spid="281">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8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281">
                                            <p:txEl>
                                              <p:pRg st="3" end="3"/>
                                            </p:txEl>
                                          </p:spTgt>
                                        </p:tgtEl>
                                        <p:attrNameLst>
                                          <p:attrName>style.visibility</p:attrName>
                                        </p:attrNameLst>
                                      </p:cBhvr>
                                      <p:to>
                                        <p:strVal val="visible"/>
                                      </p:to>
                                    </p:set>
                                    <p:anim calcmode="lin" valueType="num">
                                      <p:cBhvr>
                                        <p:cTn id="35" dur="2500" fill="hold"/>
                                        <p:tgtEl>
                                          <p:spTgt spid="281">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28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81">
                                            <p:txEl>
                                              <p:pRg st="4" end="4"/>
                                            </p:txEl>
                                          </p:spTgt>
                                        </p:tgtEl>
                                        <p:attrNameLst>
                                          <p:attrName>style.visibility</p:attrName>
                                        </p:attrNameLst>
                                      </p:cBhvr>
                                      <p:to>
                                        <p:strVal val="visible"/>
                                      </p:to>
                                    </p:set>
                                    <p:anim calcmode="lin" valueType="num">
                                      <p:cBhvr>
                                        <p:cTn id="41" dur="2500" fill="hold"/>
                                        <p:tgtEl>
                                          <p:spTgt spid="281">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28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2"/>
      <p:bldP build="whole" bldLvl="1" animBg="1" rev="0" advAuto="0" spid="28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91" name="La norma è lacunosa sul punto in quanto nulla dice per il caso in cui il notaio ritenga di non autorizzare l’operazione.…"/>
          <p:cNvSpPr txBox="1"/>
          <p:nvPr>
            <p:ph type="subTitle" sz="half" idx="1"/>
          </p:nvPr>
        </p:nvSpPr>
        <p:spPr>
          <a:xfrm>
            <a:off x="4957502" y="6159500"/>
            <a:ext cx="17170694" cy="5828114"/>
          </a:xfrm>
          <a:prstGeom prst="rect">
            <a:avLst/>
          </a:prstGeom>
        </p:spPr>
        <p:txBody>
          <a:bodyPr/>
          <a:lstStyle/>
          <a:p>
            <a:pPr algn="just" defTabSz="449580">
              <a:defRPr sz="4400">
                <a:solidFill>
                  <a:srgbClr val="53585F"/>
                </a:solidFill>
                <a:effectLst/>
                <a:uFill>
                  <a:solidFill>
                    <a:srgbClr val="000000"/>
                  </a:solidFill>
                </a:uFill>
              </a:defRPr>
            </a:pPr>
            <a:r>
              <a:t>La norma è lacunosa sul punto in quanto nulla dice per il caso in cui il notaio ritenga di non autorizzare l’operazione.</a:t>
            </a:r>
            <a:endParaRPr sz="3500"/>
          </a:p>
          <a:p>
            <a:pPr algn="just" defTabSz="449580">
              <a:defRPr sz="4400">
                <a:solidFill>
                  <a:srgbClr val="53585F"/>
                </a:solidFill>
                <a:effectLst/>
                <a:uFill>
                  <a:solidFill>
                    <a:srgbClr val="000000"/>
                  </a:solidFill>
                </a:uFill>
              </a:defRPr>
            </a:pPr>
            <a:r>
              <a:t>Si ritiene che anche questo provvedimento deve assumere la forma scritta al fine di poterlo comunicare ai richiedenti, quanto meno, per dargli la possibilità di proporre un reclamo.</a:t>
            </a:r>
            <a:endParaRPr sz="3500"/>
          </a:p>
          <a:p>
            <a:pPr algn="just" defTabSz="449580">
              <a:defRPr sz="4400">
                <a:solidFill>
                  <a:srgbClr val="53585F"/>
                </a:solidFill>
                <a:effectLst/>
                <a:uFill>
                  <a:solidFill>
                    <a:srgbClr val="000000"/>
                  </a:solidFill>
                </a:uFill>
              </a:defRPr>
            </a:pPr>
            <a:r>
              <a:t>La motivazione del diniego è imprescindibile al fine di consentire al notaio di giustificare la sua decisione e anche per consentire l’autorità giudiziaria di compiere un’istruttoria adeguata in sede di reclamo.</a:t>
            </a:r>
          </a:p>
        </p:txBody>
      </p:sp>
      <p:pic>
        <p:nvPicPr>
          <p:cNvPr id="292"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293" name="IL DINIEGO DELL’AUTORIZZAZIONE"/>
          <p:cNvSpPr txBox="1"/>
          <p:nvPr/>
        </p:nvSpPr>
        <p:spPr>
          <a:xfrm>
            <a:off x="4951614" y="5080000"/>
            <a:ext cx="14302972"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IL DINIEGO DELL’AUTORIZZAZIONE</a:t>
            </a:r>
          </a:p>
        </p:txBody>
      </p:sp>
      <p:pic>
        <p:nvPicPr>
          <p:cNvPr id="294"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295"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296"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297"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298"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299"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3"/>
                                        </p:tgtEl>
                                        <p:attrNameLst>
                                          <p:attrName>style.visibility</p:attrName>
                                        </p:attrNameLst>
                                      </p:cBhvr>
                                      <p:to>
                                        <p:strVal val="visible"/>
                                      </p:to>
                                    </p:set>
                                    <p:anim calcmode="lin" valueType="num">
                                      <p:cBhvr>
                                        <p:cTn id="7" dur="2500" fill="hold"/>
                                        <p:tgtEl>
                                          <p:spTgt spid="293"/>
                                        </p:tgtEl>
                                        <p:attrNameLst>
                                          <p:attrName>ppt_w</p:attrName>
                                        </p:attrNameLst>
                                      </p:cBhvr>
                                      <p:tavLst>
                                        <p:tav tm="0">
                                          <p:val>
                                            <p:fltVal val="0"/>
                                          </p:val>
                                        </p:tav>
                                        <p:tav tm="100000">
                                          <p:val>
                                            <p:strVal val="#ppt_w"/>
                                          </p:val>
                                        </p:tav>
                                      </p:tavLst>
                                    </p:anim>
                                    <p:anim calcmode="lin" valueType="num">
                                      <p:cBhvr>
                                        <p:cTn id="8" dur="2500" fill="hold"/>
                                        <p:tgtEl>
                                          <p:spTgt spid="29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91">
                                            <p:bg/>
                                          </p:spTgt>
                                        </p:tgtEl>
                                        <p:attrNameLst>
                                          <p:attrName>style.visibility</p:attrName>
                                        </p:attrNameLst>
                                      </p:cBhvr>
                                      <p:to>
                                        <p:strVal val="visible"/>
                                      </p:to>
                                    </p:set>
                                    <p:anim calcmode="lin" valueType="num">
                                      <p:cBhvr>
                                        <p:cTn id="13" dur="2500" fill="hold"/>
                                        <p:tgtEl>
                                          <p:spTgt spid="291">
                                            <p:bg/>
                                          </p:spTgt>
                                        </p:tgtEl>
                                        <p:attrNameLst>
                                          <p:attrName>ppt_w</p:attrName>
                                        </p:attrNameLst>
                                      </p:cBhvr>
                                      <p:tavLst>
                                        <p:tav tm="0">
                                          <p:val>
                                            <p:fltVal val="0"/>
                                          </p:val>
                                        </p:tav>
                                        <p:tav tm="100000">
                                          <p:val>
                                            <p:strVal val="#ppt_w"/>
                                          </p:val>
                                        </p:tav>
                                      </p:tavLst>
                                    </p:anim>
                                    <p:anim calcmode="lin" valueType="num">
                                      <p:cBhvr>
                                        <p:cTn id="14" dur="2500" fill="hold"/>
                                        <p:tgtEl>
                                          <p:spTgt spid="291">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291">
                                            <p:txEl>
                                              <p:pRg st="0" end="0"/>
                                            </p:txEl>
                                          </p:spTgt>
                                        </p:tgtEl>
                                        <p:attrNameLst>
                                          <p:attrName>style.visibility</p:attrName>
                                        </p:attrNameLst>
                                      </p:cBhvr>
                                      <p:to>
                                        <p:strVal val="visible"/>
                                      </p:to>
                                    </p:set>
                                    <p:anim calcmode="lin" valueType="num">
                                      <p:cBhvr>
                                        <p:cTn id="17" dur="2500" fill="hold"/>
                                        <p:tgtEl>
                                          <p:spTgt spid="291">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291">
                                            <p:txEl>
                                              <p:pRg st="1" end="1"/>
                                            </p:txEl>
                                          </p:spTgt>
                                        </p:tgtEl>
                                        <p:attrNameLst>
                                          <p:attrName>style.visibility</p:attrName>
                                        </p:attrNameLst>
                                      </p:cBhvr>
                                      <p:to>
                                        <p:strVal val="visible"/>
                                      </p:to>
                                    </p:set>
                                    <p:anim calcmode="lin" valueType="num">
                                      <p:cBhvr>
                                        <p:cTn id="23" dur="2500" fill="hold"/>
                                        <p:tgtEl>
                                          <p:spTgt spid="291">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291">
                                            <p:txEl>
                                              <p:pRg st="2" end="2"/>
                                            </p:txEl>
                                          </p:spTgt>
                                        </p:tgtEl>
                                        <p:attrNameLst>
                                          <p:attrName>style.visibility</p:attrName>
                                        </p:attrNameLst>
                                      </p:cBhvr>
                                      <p:to>
                                        <p:strVal val="visible"/>
                                      </p:to>
                                    </p:set>
                                    <p:anim calcmode="lin" valueType="num">
                                      <p:cBhvr>
                                        <p:cTn id="29" dur="2500" fill="hold"/>
                                        <p:tgtEl>
                                          <p:spTgt spid="291">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29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2"/>
      <p:bldP build="whole" bldLvl="1" animBg="1" rev="0" advAuto="0" spid="29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25" name="La relazione in oggetto si pone come obiettivo di ipotizzare una procedura organizzativa dello studio notarile nei procedimenti di Volontaria Giurisdizione.…"/>
          <p:cNvSpPr txBox="1"/>
          <p:nvPr>
            <p:ph type="subTitle" sz="quarter" idx="1"/>
          </p:nvPr>
        </p:nvSpPr>
        <p:spPr>
          <a:xfrm>
            <a:off x="5074425" y="4972060"/>
            <a:ext cx="17136783" cy="1930432"/>
          </a:xfrm>
          <a:prstGeom prst="rect">
            <a:avLst/>
          </a:prstGeom>
        </p:spPr>
        <p:txBody>
          <a:bodyPr/>
          <a:lstStyle/>
          <a:p>
            <a:pPr algn="just" defTabSz="449580">
              <a:defRPr sz="3900">
                <a:solidFill>
                  <a:srgbClr val="53585F"/>
                </a:solidFill>
                <a:effectLst/>
                <a:uFill>
                  <a:solidFill>
                    <a:srgbClr val="000000"/>
                  </a:solidFill>
                </a:uFill>
              </a:defRPr>
            </a:pPr>
            <a:r>
              <a:t>La relazione in oggetto si pone come obiettivo di ipotizzare </a:t>
            </a:r>
            <a:r>
              <a:rPr>
                <a:latin typeface="Helvetica Neue Medium"/>
                <a:ea typeface="Helvetica Neue Medium"/>
                <a:cs typeface="Helvetica Neue Medium"/>
                <a:sym typeface="Helvetica Neue Medium"/>
              </a:rPr>
              <a:t>una procedura organizzativa</a:t>
            </a:r>
            <a:r>
              <a:t> dello studio notarile nei procedimenti di </a:t>
            </a:r>
            <a:r>
              <a:rPr>
                <a:latin typeface="Helvetica Neue Medium"/>
                <a:ea typeface="Helvetica Neue Medium"/>
                <a:cs typeface="Helvetica Neue Medium"/>
                <a:sym typeface="Helvetica Neue Medium"/>
              </a:rPr>
              <a:t>Volontaria Giurisdizione</a:t>
            </a:r>
            <a:r>
              <a:t>.</a:t>
            </a:r>
          </a:p>
        </p:txBody>
      </p:sp>
      <p:sp>
        <p:nvSpPr>
          <p:cNvPr id="126" name="PREMESSA"/>
          <p:cNvSpPr txBox="1"/>
          <p:nvPr/>
        </p:nvSpPr>
        <p:spPr>
          <a:xfrm>
            <a:off x="4949316" y="3295843"/>
            <a:ext cx="4731767" cy="11553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49580">
              <a:defRPr sz="7000">
                <a:solidFill>
                  <a:srgbClr val="095BA8"/>
                </a:solidFill>
                <a:uFill>
                  <a:solidFill>
                    <a:srgbClr val="000000"/>
                  </a:solidFill>
                </a:uFill>
              </a:defRPr>
            </a:lvl1pPr>
          </a:lstStyle>
          <a:p>
            <a:pPr>
              <a:defRPr>
                <a:effectLst/>
              </a:defRPr>
            </a:pPr>
            <a:r>
              <a:t>PREMESSA</a:t>
            </a:r>
          </a:p>
        </p:txBody>
      </p:sp>
      <p:pic>
        <p:nvPicPr>
          <p:cNvPr id="127"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128" name="Linea"/>
          <p:cNvSpPr/>
          <p:nvPr/>
        </p:nvSpPr>
        <p:spPr>
          <a:xfrm flipV="1">
            <a:off x="4734703" y="5084233"/>
            <a:ext cx="1" cy="1659343"/>
          </a:xfrm>
          <a:prstGeom prst="line">
            <a:avLst/>
          </a:prstGeom>
          <a:ln w="50800">
            <a:solidFill>
              <a:srgbClr val="095BA8"/>
            </a:solidFill>
            <a:miter lim="400000"/>
          </a:ln>
        </p:spPr>
        <p:txBody>
          <a:bodyPr lIns="45718" tIns="45718" rIns="45718" bIns="45718"/>
          <a:lstStyle/>
          <a:p>
            <a:pPr>
              <a:defRPr>
                <a:solidFill>
                  <a:srgbClr val="FFFFFF"/>
                </a:solidFill>
              </a:defRPr>
            </a:pPr>
          </a:p>
        </p:txBody>
      </p:sp>
      <p:sp>
        <p:nvSpPr>
          <p:cNvPr id="129" name="Linea"/>
          <p:cNvSpPr/>
          <p:nvPr/>
        </p:nvSpPr>
        <p:spPr>
          <a:xfrm flipV="1">
            <a:off x="4734703" y="7572824"/>
            <a:ext cx="1" cy="1654322"/>
          </a:xfrm>
          <a:prstGeom prst="line">
            <a:avLst/>
          </a:prstGeom>
          <a:ln w="50800">
            <a:solidFill>
              <a:srgbClr val="095BA8"/>
            </a:solidFill>
            <a:miter lim="400000"/>
          </a:ln>
        </p:spPr>
        <p:txBody>
          <a:bodyPr lIns="45718" tIns="45718" rIns="45718" bIns="45718"/>
          <a:lstStyle/>
          <a:p>
            <a:pPr>
              <a:defRPr>
                <a:solidFill>
                  <a:srgbClr val="FFFFFF"/>
                </a:solidFill>
              </a:defRPr>
            </a:pPr>
          </a:p>
        </p:txBody>
      </p:sp>
      <p:sp>
        <p:nvSpPr>
          <p:cNvPr id="130" name="Linea"/>
          <p:cNvSpPr/>
          <p:nvPr/>
        </p:nvSpPr>
        <p:spPr>
          <a:xfrm flipV="1">
            <a:off x="4734702" y="9918416"/>
            <a:ext cx="2" cy="1659344"/>
          </a:xfrm>
          <a:prstGeom prst="line">
            <a:avLst/>
          </a:prstGeom>
          <a:ln w="50800">
            <a:solidFill>
              <a:srgbClr val="095BA8"/>
            </a:solidFill>
            <a:miter lim="400000"/>
          </a:ln>
        </p:spPr>
        <p:txBody>
          <a:bodyPr lIns="45718" tIns="45718" rIns="45718" bIns="45718"/>
          <a:lstStyle/>
          <a:p>
            <a:pPr>
              <a:defRPr>
                <a:solidFill>
                  <a:srgbClr val="FFFFFF"/>
                </a:solidFill>
              </a:defRPr>
            </a:pPr>
          </a:p>
        </p:txBody>
      </p:sp>
      <p:pic>
        <p:nvPicPr>
          <p:cNvPr id="131"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132"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133"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134" name="La relazione in oggetto si pone come obiettivo di ipotizzare una procedura organizzativa dello studio notarile nei procedimenti di Volontaria Giurisdizione.…"/>
          <p:cNvSpPr txBox="1"/>
          <p:nvPr/>
        </p:nvSpPr>
        <p:spPr>
          <a:xfrm>
            <a:off x="5074425" y="7448749"/>
            <a:ext cx="17136783" cy="1930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defRPr sz="3900">
                <a:solidFill>
                  <a:srgbClr val="53585F"/>
                </a:solidFill>
                <a:effectLst/>
                <a:uFill>
                  <a:solidFill>
                    <a:srgbClr val="000000"/>
                  </a:solidFill>
                </a:uFill>
              </a:defRPr>
            </a:pPr>
            <a:r>
              <a:t>La riforma </a:t>
            </a:r>
            <a:r>
              <a:rPr>
                <a:latin typeface="Helvetica Neue Medium"/>
                <a:ea typeface="Helvetica Neue Medium"/>
                <a:cs typeface="Helvetica Neue Medium"/>
                <a:sym typeface="Helvetica Neue Medium"/>
              </a:rPr>
              <a:t>Cartabia</a:t>
            </a:r>
            <a:r>
              <a:t>, con lo scopo di </a:t>
            </a:r>
            <a:r>
              <a:rPr>
                <a:latin typeface="Helvetica Neue Medium"/>
                <a:ea typeface="Helvetica Neue Medium"/>
                <a:cs typeface="Helvetica Neue Medium"/>
                <a:sym typeface="Helvetica Neue Medium"/>
              </a:rPr>
              <a:t>alleggerire</a:t>
            </a:r>
            <a:r>
              <a:t> e di rendere più efficiente l’</a:t>
            </a:r>
            <a:r>
              <a:rPr>
                <a:latin typeface="Helvetica Neue Medium"/>
                <a:ea typeface="Helvetica Neue Medium"/>
                <a:cs typeface="Helvetica Neue Medium"/>
                <a:sym typeface="Helvetica Neue Medium"/>
              </a:rPr>
              <a:t>attività della Pubblica Amministrazione</a:t>
            </a:r>
            <a:r>
              <a:t>, affida al notaio l’importante funzione di </a:t>
            </a:r>
            <a:r>
              <a:rPr>
                <a:latin typeface="Helvetica Neue Medium"/>
                <a:ea typeface="Helvetica Neue Medium"/>
                <a:cs typeface="Helvetica Neue Medium"/>
                <a:sym typeface="Helvetica Neue Medium"/>
              </a:rPr>
              <a:t>tutelare i patrimoni dei soggetti più deboli</a:t>
            </a:r>
            <a:r>
              <a:t> nei rapporti negoziali privatistici.</a:t>
            </a:r>
          </a:p>
        </p:txBody>
      </p:sp>
      <p:sp>
        <p:nvSpPr>
          <p:cNvPr id="135" name="La relazione in oggetto si pone come obiettivo di ipotizzare una procedura organizzativa dello studio notarile nei procedimenti di Volontaria Giurisdizione.…"/>
          <p:cNvSpPr txBox="1"/>
          <p:nvPr/>
        </p:nvSpPr>
        <p:spPr>
          <a:xfrm>
            <a:off x="5074425" y="9782872"/>
            <a:ext cx="17136783" cy="1930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defRPr sz="3900">
                <a:solidFill>
                  <a:srgbClr val="53585F"/>
                </a:solidFill>
                <a:effectLst/>
                <a:uFill>
                  <a:solidFill>
                    <a:srgbClr val="000000"/>
                  </a:solidFill>
                </a:uFill>
              </a:defRPr>
            </a:pPr>
            <a:r>
              <a:t>La realizzazione delle nostre procedure interne in questa materia deve avvenire, quindi, con la consapevolezza di svolgere </a:t>
            </a:r>
            <a:r>
              <a:rPr>
                <a:latin typeface="Helvetica Neue Medium"/>
                <a:ea typeface="Helvetica Neue Medium"/>
                <a:cs typeface="Helvetica Neue Medium"/>
                <a:sym typeface="Helvetica Neue Medium"/>
              </a:rPr>
              <a:t>una funzione a tutela dei più deboli</a:t>
            </a:r>
            <a:r>
              <a:t> e ciò impone di </a:t>
            </a:r>
            <a:r>
              <a:rPr>
                <a:latin typeface="Helvetica Neue Medium"/>
                <a:ea typeface="Helvetica Neue Medium"/>
                <a:cs typeface="Helvetica Neue Medium"/>
                <a:sym typeface="Helvetica Neue Medium"/>
              </a:rPr>
              <a:t>adottare ogni tutela utile allo scopo</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26"/>
                                        </p:tgtEl>
                                        <p:attrNameLst>
                                          <p:attrName>style.visibility</p:attrName>
                                        </p:attrNameLst>
                                      </p:cBhvr>
                                      <p:to>
                                        <p:strVal val="visible"/>
                                      </p:to>
                                    </p:set>
                                    <p:anim calcmode="lin" valueType="num">
                                      <p:cBhvr>
                                        <p:cTn id="7" dur="1000" fill="hold"/>
                                        <p:tgtEl>
                                          <p:spTgt spid="126"/>
                                        </p:tgtEl>
                                        <p:attrNameLst>
                                          <p:attrName>ppt_w</p:attrName>
                                        </p:attrNameLst>
                                      </p:cBhvr>
                                      <p:tavLst>
                                        <p:tav tm="0">
                                          <p:val>
                                            <p:fltVal val="0"/>
                                          </p:val>
                                        </p:tav>
                                        <p:tav tm="100000">
                                          <p:val>
                                            <p:strVal val="#ppt_w"/>
                                          </p:val>
                                        </p:tav>
                                      </p:tavLst>
                                    </p:anim>
                                    <p:anim calcmode="lin" valueType="num">
                                      <p:cBhvr>
                                        <p:cTn id="8" dur="1000" fill="hold"/>
                                        <p:tgtEl>
                                          <p:spTgt spid="1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25">
                                            <p:bg/>
                                          </p:spTgt>
                                        </p:tgtEl>
                                        <p:attrNameLst>
                                          <p:attrName>style.visibility</p:attrName>
                                        </p:attrNameLst>
                                      </p:cBhvr>
                                      <p:to>
                                        <p:strVal val="visible"/>
                                      </p:to>
                                    </p:set>
                                    <p:anim calcmode="lin" valueType="num">
                                      <p:cBhvr>
                                        <p:cTn id="13" dur="1000" fill="hold"/>
                                        <p:tgtEl>
                                          <p:spTgt spid="125">
                                            <p:bg/>
                                          </p:spTgt>
                                        </p:tgtEl>
                                        <p:attrNameLst>
                                          <p:attrName>ppt_w</p:attrName>
                                        </p:attrNameLst>
                                      </p:cBhvr>
                                      <p:tavLst>
                                        <p:tav tm="0">
                                          <p:val>
                                            <p:fltVal val="0"/>
                                          </p:val>
                                        </p:tav>
                                        <p:tav tm="100000">
                                          <p:val>
                                            <p:strVal val="#ppt_w"/>
                                          </p:val>
                                        </p:tav>
                                      </p:tavLst>
                                    </p:anim>
                                    <p:anim calcmode="lin" valueType="num">
                                      <p:cBhvr>
                                        <p:cTn id="14" dur="1000" fill="hold"/>
                                        <p:tgtEl>
                                          <p:spTgt spid="125">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125">
                                            <p:txEl>
                                              <p:pRg st="0" end="0"/>
                                            </p:txEl>
                                          </p:spTgt>
                                        </p:tgtEl>
                                        <p:attrNameLst>
                                          <p:attrName>style.visibility</p:attrName>
                                        </p:attrNameLst>
                                      </p:cBhvr>
                                      <p:to>
                                        <p:strVal val="visible"/>
                                      </p:to>
                                    </p:set>
                                    <p:anim calcmode="lin" valueType="num">
                                      <p:cBhvr>
                                        <p:cTn id="17" dur="1000" fill="hold"/>
                                        <p:tgtEl>
                                          <p:spTgt spid="125">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1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3" fill="hold">
                                  <p:stCondLst>
                                    <p:cond delay="0"/>
                                  </p:stCondLst>
                                  <p:iterate type="el" backwards="0">
                                    <p:tmAbs val="0"/>
                                  </p:iterate>
                                  <p:childTnLst>
                                    <p:set>
                                      <p:cBhvr>
                                        <p:cTn id="22" fill="hold"/>
                                        <p:tgtEl>
                                          <p:spTgt spid="134">
                                            <p:bg/>
                                          </p:spTgt>
                                        </p:tgtEl>
                                        <p:attrNameLst>
                                          <p:attrName>style.visibility</p:attrName>
                                        </p:attrNameLst>
                                      </p:cBhvr>
                                      <p:to>
                                        <p:strVal val="visible"/>
                                      </p:to>
                                    </p:set>
                                    <p:anim calcmode="lin" valueType="num">
                                      <p:cBhvr>
                                        <p:cTn id="23" dur="1000" fill="hold"/>
                                        <p:tgtEl>
                                          <p:spTgt spid="134">
                                            <p:bg/>
                                          </p:spTgt>
                                        </p:tgtEl>
                                        <p:attrNameLst>
                                          <p:attrName>ppt_w</p:attrName>
                                        </p:attrNameLst>
                                      </p:cBhvr>
                                      <p:tavLst>
                                        <p:tav tm="0">
                                          <p:val>
                                            <p:fltVal val="0"/>
                                          </p:val>
                                        </p:tav>
                                        <p:tav tm="100000">
                                          <p:val>
                                            <p:strVal val="#ppt_w"/>
                                          </p:val>
                                        </p:tav>
                                      </p:tavLst>
                                    </p:anim>
                                    <p:anim calcmode="lin" valueType="num">
                                      <p:cBhvr>
                                        <p:cTn id="24" dur="1000" fill="hold"/>
                                        <p:tgtEl>
                                          <p:spTgt spid="134">
                                            <p:bg/>
                                          </p:spTgt>
                                        </p:tgtEl>
                                        <p:attrNameLst>
                                          <p:attrName>ppt_h</p:attrName>
                                        </p:attrNameLst>
                                      </p:cBhvr>
                                      <p:tavLst>
                                        <p:tav tm="0">
                                          <p:val>
                                            <p:fltVal val="0"/>
                                          </p:val>
                                        </p:tav>
                                        <p:tav tm="100000">
                                          <p:val>
                                            <p:strVal val="#ppt_h"/>
                                          </p:val>
                                        </p:tav>
                                      </p:tavLst>
                                    </p:anim>
                                  </p:childTnLst>
                                </p:cTn>
                              </p:par>
                              <p:par>
                                <p:cTn id="25" presetClass="entr" nodeType="withEffect" presetSubtype="16" presetID="23" grpId="3" fill="hold">
                                  <p:stCondLst>
                                    <p:cond delay="0"/>
                                  </p:stCondLst>
                                  <p:iterate type="el" backwards="0">
                                    <p:tmAbs val="0"/>
                                  </p:iterate>
                                  <p:childTnLst>
                                    <p:set>
                                      <p:cBhvr>
                                        <p:cTn id="26" fill="hold"/>
                                        <p:tgtEl>
                                          <p:spTgt spid="134">
                                            <p:txEl>
                                              <p:pRg st="0" end="0"/>
                                            </p:txEl>
                                          </p:spTgt>
                                        </p:tgtEl>
                                        <p:attrNameLst>
                                          <p:attrName>style.visibility</p:attrName>
                                        </p:attrNameLst>
                                      </p:cBhvr>
                                      <p:to>
                                        <p:strVal val="visible"/>
                                      </p:to>
                                    </p:set>
                                    <p:anim calcmode="lin" valueType="num">
                                      <p:cBhvr>
                                        <p:cTn id="27" dur="1000" fill="hold"/>
                                        <p:tgtEl>
                                          <p:spTgt spid="13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1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4" fill="hold">
                                  <p:stCondLst>
                                    <p:cond delay="0"/>
                                  </p:stCondLst>
                                  <p:iterate type="el" backwards="0">
                                    <p:tmAbs val="0"/>
                                  </p:iterate>
                                  <p:childTnLst>
                                    <p:set>
                                      <p:cBhvr>
                                        <p:cTn id="32" fill="hold"/>
                                        <p:tgtEl>
                                          <p:spTgt spid="135">
                                            <p:bg/>
                                          </p:spTgt>
                                        </p:tgtEl>
                                        <p:attrNameLst>
                                          <p:attrName>style.visibility</p:attrName>
                                        </p:attrNameLst>
                                      </p:cBhvr>
                                      <p:to>
                                        <p:strVal val="visible"/>
                                      </p:to>
                                    </p:set>
                                    <p:anim calcmode="lin" valueType="num">
                                      <p:cBhvr>
                                        <p:cTn id="33" dur="1000" fill="hold"/>
                                        <p:tgtEl>
                                          <p:spTgt spid="135">
                                            <p:bg/>
                                          </p:spTgt>
                                        </p:tgtEl>
                                        <p:attrNameLst>
                                          <p:attrName>ppt_w</p:attrName>
                                        </p:attrNameLst>
                                      </p:cBhvr>
                                      <p:tavLst>
                                        <p:tav tm="0">
                                          <p:val>
                                            <p:fltVal val="0"/>
                                          </p:val>
                                        </p:tav>
                                        <p:tav tm="100000">
                                          <p:val>
                                            <p:strVal val="#ppt_w"/>
                                          </p:val>
                                        </p:tav>
                                      </p:tavLst>
                                    </p:anim>
                                    <p:anim calcmode="lin" valueType="num">
                                      <p:cBhvr>
                                        <p:cTn id="34" dur="1000" fill="hold"/>
                                        <p:tgtEl>
                                          <p:spTgt spid="135">
                                            <p:bg/>
                                          </p:spTgt>
                                        </p:tgtEl>
                                        <p:attrNameLst>
                                          <p:attrName>ppt_h</p:attrName>
                                        </p:attrNameLst>
                                      </p:cBhvr>
                                      <p:tavLst>
                                        <p:tav tm="0">
                                          <p:val>
                                            <p:fltVal val="0"/>
                                          </p:val>
                                        </p:tav>
                                        <p:tav tm="100000">
                                          <p:val>
                                            <p:strVal val="#ppt_h"/>
                                          </p:val>
                                        </p:tav>
                                      </p:tavLst>
                                    </p:anim>
                                  </p:childTnLst>
                                </p:cTn>
                              </p:par>
                              <p:par>
                                <p:cTn id="35" presetClass="entr" nodeType="withEffect" presetSubtype="16" presetID="23" grpId="4" fill="hold">
                                  <p:stCondLst>
                                    <p:cond delay="0"/>
                                  </p:stCondLst>
                                  <p:iterate type="el" backwards="0">
                                    <p:tmAbs val="0"/>
                                  </p:iterate>
                                  <p:childTnLst>
                                    <p:set>
                                      <p:cBhvr>
                                        <p:cTn id="36" fill="hold"/>
                                        <p:tgtEl>
                                          <p:spTgt spid="135">
                                            <p:txEl>
                                              <p:pRg st="0" end="0"/>
                                            </p:txEl>
                                          </p:spTgt>
                                        </p:tgtEl>
                                        <p:attrNameLst>
                                          <p:attrName>style.visibility</p:attrName>
                                        </p:attrNameLst>
                                      </p:cBhvr>
                                      <p:to>
                                        <p:strVal val="visible"/>
                                      </p:to>
                                    </p:set>
                                    <p:anim calcmode="lin" valueType="num">
                                      <p:cBhvr>
                                        <p:cTn id="37" dur="1000" fill="hold"/>
                                        <p:tgtEl>
                                          <p:spTgt spid="135">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3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4"/>
      <p:bldP build="p" bldLvl="5" animBg="1" rev="0" advAuto="0" spid="125" grpId="2"/>
      <p:bldP build="p" bldLvl="5" animBg="1" rev="0" advAuto="0" spid="134" grpId="3"/>
      <p:bldP build="whole" bldLvl="1" animBg="1" rev="0" advAuto="0" spid="126"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01" name="Rettangolo"/>
          <p:cNvSpPr/>
          <p:nvPr/>
        </p:nvSpPr>
        <p:spPr>
          <a:xfrm>
            <a:off x="-136542" y="4607585"/>
            <a:ext cx="24657084" cy="9322552"/>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302"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03"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04" name="Il notaio può autorizzare la richiesta o emettere provvedimento di diniego. Il notaio non può, invece, rifiutare il suo ministero (art. 27 L.N.) ed investire il Giudice Tutelare della decisione.…"/>
          <p:cNvSpPr txBox="1"/>
          <p:nvPr>
            <p:ph type="subTitle" sz="half" idx="1"/>
          </p:nvPr>
        </p:nvSpPr>
        <p:spPr>
          <a:xfrm>
            <a:off x="4948022" y="6159500"/>
            <a:ext cx="17177633" cy="5568261"/>
          </a:xfrm>
          <a:prstGeom prst="rect">
            <a:avLst/>
          </a:prstGeom>
        </p:spPr>
        <p:txBody>
          <a:bodyPr/>
          <a:lstStyle/>
          <a:p>
            <a:pPr algn="just" defTabSz="449580">
              <a:defRPr sz="4400">
                <a:solidFill>
                  <a:srgbClr val="FFFFFF"/>
                </a:solidFill>
                <a:effectLst/>
                <a:uFill>
                  <a:solidFill>
                    <a:srgbClr val="000000"/>
                  </a:solidFill>
                </a:uFill>
              </a:defRPr>
            </a:pPr>
            <a:r>
              <a:t>Il notaio può autorizzare la richiesta o emettere provvedimento di diniego. Il notaio non può, invece, rifiutare il suo ministero (art. 27 L.N.) ed investire il Giudice Tutelare della decisione.</a:t>
            </a:r>
            <a:endParaRPr sz="3500"/>
          </a:p>
          <a:p>
            <a:pPr algn="just" defTabSz="449580">
              <a:defRPr sz="4400">
                <a:solidFill>
                  <a:srgbClr val="FFFFFF"/>
                </a:solidFill>
                <a:effectLst/>
                <a:uFill>
                  <a:solidFill>
                    <a:srgbClr val="000000"/>
                  </a:solidFill>
                </a:uFill>
              </a:defRPr>
            </a:pPr>
            <a:r>
              <a:t>La parte richiedente, tuttavia, può decidere di ritirare la richiesta di autorizzazione notarile e conferire un nuovo incarico professionale al notaio avente ad oggetto la presentazione di un ricorso di volontaria giurisdizione.</a:t>
            </a:r>
          </a:p>
        </p:txBody>
      </p:sp>
      <p:sp>
        <p:nvSpPr>
          <p:cNvPr id="305" name="COSA NON PUO’ FARE IL NOTAIO"/>
          <p:cNvSpPr txBox="1"/>
          <p:nvPr/>
        </p:nvSpPr>
        <p:spPr>
          <a:xfrm>
            <a:off x="4953000" y="5080000"/>
            <a:ext cx="16458765"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COSA NON PUO’ FARE IL NOTAIO</a:t>
            </a:r>
          </a:p>
        </p:txBody>
      </p:sp>
      <p:pic>
        <p:nvPicPr>
          <p:cNvPr id="306"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pic>
        <p:nvPicPr>
          <p:cNvPr id="307"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5"/>
                                        </p:tgtEl>
                                        <p:attrNameLst>
                                          <p:attrName>style.visibility</p:attrName>
                                        </p:attrNameLst>
                                      </p:cBhvr>
                                      <p:to>
                                        <p:strVal val="visible"/>
                                      </p:to>
                                    </p:set>
                                    <p:anim calcmode="lin" valueType="num">
                                      <p:cBhvr>
                                        <p:cTn id="7" dur="2500" fill="hold"/>
                                        <p:tgtEl>
                                          <p:spTgt spid="305"/>
                                        </p:tgtEl>
                                        <p:attrNameLst>
                                          <p:attrName>ppt_w</p:attrName>
                                        </p:attrNameLst>
                                      </p:cBhvr>
                                      <p:tavLst>
                                        <p:tav tm="0">
                                          <p:val>
                                            <p:fltVal val="0"/>
                                          </p:val>
                                        </p:tav>
                                        <p:tav tm="100000">
                                          <p:val>
                                            <p:strVal val="#ppt_w"/>
                                          </p:val>
                                        </p:tav>
                                      </p:tavLst>
                                    </p:anim>
                                    <p:anim calcmode="lin" valueType="num">
                                      <p:cBhvr>
                                        <p:cTn id="8" dur="2500" fill="hold"/>
                                        <p:tgtEl>
                                          <p:spTgt spid="3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04">
                                            <p:bg/>
                                          </p:spTgt>
                                        </p:tgtEl>
                                        <p:attrNameLst>
                                          <p:attrName>style.visibility</p:attrName>
                                        </p:attrNameLst>
                                      </p:cBhvr>
                                      <p:to>
                                        <p:strVal val="visible"/>
                                      </p:to>
                                    </p:set>
                                    <p:anim calcmode="lin" valueType="num">
                                      <p:cBhvr>
                                        <p:cTn id="13" dur="2500" fill="hold"/>
                                        <p:tgtEl>
                                          <p:spTgt spid="304">
                                            <p:bg/>
                                          </p:spTgt>
                                        </p:tgtEl>
                                        <p:attrNameLst>
                                          <p:attrName>ppt_w</p:attrName>
                                        </p:attrNameLst>
                                      </p:cBhvr>
                                      <p:tavLst>
                                        <p:tav tm="0">
                                          <p:val>
                                            <p:fltVal val="0"/>
                                          </p:val>
                                        </p:tav>
                                        <p:tav tm="100000">
                                          <p:val>
                                            <p:strVal val="#ppt_w"/>
                                          </p:val>
                                        </p:tav>
                                      </p:tavLst>
                                    </p:anim>
                                    <p:anim calcmode="lin" valueType="num">
                                      <p:cBhvr>
                                        <p:cTn id="14" dur="2500" fill="hold"/>
                                        <p:tgtEl>
                                          <p:spTgt spid="304">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04">
                                            <p:txEl>
                                              <p:pRg st="0" end="0"/>
                                            </p:txEl>
                                          </p:spTgt>
                                        </p:tgtEl>
                                        <p:attrNameLst>
                                          <p:attrName>style.visibility</p:attrName>
                                        </p:attrNameLst>
                                      </p:cBhvr>
                                      <p:to>
                                        <p:strVal val="visible"/>
                                      </p:to>
                                    </p:set>
                                    <p:anim calcmode="lin" valueType="num">
                                      <p:cBhvr>
                                        <p:cTn id="17" dur="2500" fill="hold"/>
                                        <p:tgtEl>
                                          <p:spTgt spid="304">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04">
                                            <p:txEl>
                                              <p:pRg st="1" end="1"/>
                                            </p:txEl>
                                          </p:spTgt>
                                        </p:tgtEl>
                                        <p:attrNameLst>
                                          <p:attrName>style.visibility</p:attrName>
                                        </p:attrNameLst>
                                      </p:cBhvr>
                                      <p:to>
                                        <p:strVal val="visible"/>
                                      </p:to>
                                    </p:set>
                                    <p:anim calcmode="lin" valueType="num">
                                      <p:cBhvr>
                                        <p:cTn id="23" dur="2500" fill="hold"/>
                                        <p:tgtEl>
                                          <p:spTgt spid="304">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0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2"/>
      <p:bldP build="whole" bldLvl="1" animBg="1" rev="0" advAuto="0" spid="30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09" name="Rettangolo"/>
          <p:cNvSpPr/>
          <p:nvPr/>
        </p:nvSpPr>
        <p:spPr>
          <a:xfrm>
            <a:off x="240" y="4234815"/>
            <a:ext cx="24589950" cy="9731052"/>
          </a:xfrm>
          <a:prstGeom prst="rect">
            <a:avLst/>
          </a:prstGeom>
          <a:solidFill>
            <a:srgbClr val="E6E6E6"/>
          </a:solidFill>
          <a:ln w="12700">
            <a:miter lim="400000"/>
          </a:ln>
        </p:spPr>
        <p:txBody>
          <a:bodyPr lIns="50800" tIns="50800" rIns="50800" bIns="50800" anchor="ctr"/>
          <a:lstStyle/>
          <a:p>
            <a:pPr>
              <a:defRPr sz="5000">
                <a:solidFill>
                  <a:srgbClr val="E6E6E6"/>
                </a:solidFill>
              </a:defRPr>
            </a:pPr>
          </a:p>
        </p:txBody>
      </p:sp>
      <p:pic>
        <p:nvPicPr>
          <p:cNvPr id="310"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11"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12"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313" name="GLI OBBLIGHI DI COMUNICAZIONE"/>
          <p:cNvSpPr txBox="1"/>
          <p:nvPr/>
        </p:nvSpPr>
        <p:spPr>
          <a:xfrm>
            <a:off x="4947430" y="5080000"/>
            <a:ext cx="12276447"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GLI OBBLIGHI DI COMUNICAZIONE</a:t>
            </a:r>
          </a:p>
        </p:txBody>
      </p:sp>
      <p:sp>
        <p:nvSpPr>
          <p:cNvPr id="314" name="Il notaio ha un doppio obbligo di comunicazione:…"/>
          <p:cNvSpPr txBox="1"/>
          <p:nvPr/>
        </p:nvSpPr>
        <p:spPr>
          <a:xfrm>
            <a:off x="4949215" y="6159500"/>
            <a:ext cx="17202350" cy="6886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defRPr sz="4400">
                <a:solidFill>
                  <a:srgbClr val="53585F"/>
                </a:solidFill>
                <a:effectLst/>
                <a:uFill>
                  <a:solidFill>
                    <a:srgbClr val="000000"/>
                  </a:solidFill>
                </a:uFill>
              </a:defRPr>
            </a:pPr>
            <a:r>
              <a:t>Il notaio ha un doppio obbligo di comunicazione: </a:t>
            </a:r>
            <a:endParaRPr sz="3500"/>
          </a:p>
          <a:p>
            <a:pPr lvl="1" marL="990600" indent="-355600" algn="just" defTabSz="449580">
              <a:spcBef>
                <a:spcPts val="2500"/>
              </a:spcBef>
              <a:buSzPct val="75000"/>
              <a:buChar char="•"/>
              <a:defRPr sz="4400">
                <a:solidFill>
                  <a:srgbClr val="53585F"/>
                </a:solidFill>
                <a:effectLst/>
                <a:uFill>
                  <a:solidFill>
                    <a:srgbClr val="000000"/>
                  </a:solidFill>
                </a:uFill>
              </a:defRPr>
            </a:pPr>
            <a:r>
              <a:t>la comunicazione alla cancelleria del tribunale competente al rilascio dell’autorizzazione che avverrà sia a mezzo di PCT sia con l’invio di una copia cartacea del provvedimento;</a:t>
            </a:r>
            <a:endParaRPr sz="3500"/>
          </a:p>
          <a:p>
            <a:pPr lvl="1" marL="990600" indent="-355600" algn="just" defTabSz="449580">
              <a:buSzPct val="75000"/>
              <a:buChar char="•"/>
              <a:defRPr sz="4400">
                <a:solidFill>
                  <a:srgbClr val="53585F"/>
                </a:solidFill>
                <a:effectLst/>
                <a:uFill>
                  <a:solidFill>
                    <a:srgbClr val="000000"/>
                  </a:solidFill>
                </a:uFill>
              </a:defRPr>
            </a:pPr>
            <a:r>
              <a:t>la comunicazione al Pubblico Ministero, la quale è funzionale all’impugnazione dell’autorizzazione notarile per ottenerne la revoca o la modifica.</a:t>
            </a:r>
          </a:p>
        </p:txBody>
      </p:sp>
      <p:pic>
        <p:nvPicPr>
          <p:cNvPr id="315"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13"/>
                                        </p:tgtEl>
                                        <p:attrNameLst>
                                          <p:attrName>style.visibility</p:attrName>
                                        </p:attrNameLst>
                                      </p:cBhvr>
                                      <p:to>
                                        <p:strVal val="visible"/>
                                      </p:to>
                                    </p:set>
                                    <p:anim calcmode="lin" valueType="num">
                                      <p:cBhvr>
                                        <p:cTn id="7" dur="2500" fill="hold"/>
                                        <p:tgtEl>
                                          <p:spTgt spid="313"/>
                                        </p:tgtEl>
                                        <p:attrNameLst>
                                          <p:attrName>ppt_w</p:attrName>
                                        </p:attrNameLst>
                                      </p:cBhvr>
                                      <p:tavLst>
                                        <p:tav tm="0">
                                          <p:val>
                                            <p:fltVal val="0"/>
                                          </p:val>
                                        </p:tav>
                                        <p:tav tm="100000">
                                          <p:val>
                                            <p:strVal val="#ppt_w"/>
                                          </p:val>
                                        </p:tav>
                                      </p:tavLst>
                                    </p:anim>
                                    <p:anim calcmode="lin" valueType="num">
                                      <p:cBhvr>
                                        <p:cTn id="8" dur="2500" fill="hold"/>
                                        <p:tgtEl>
                                          <p:spTgt spid="3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14">
                                            <p:bg/>
                                          </p:spTgt>
                                        </p:tgtEl>
                                        <p:attrNameLst>
                                          <p:attrName>style.visibility</p:attrName>
                                        </p:attrNameLst>
                                      </p:cBhvr>
                                      <p:to>
                                        <p:strVal val="visible"/>
                                      </p:to>
                                    </p:set>
                                    <p:anim calcmode="lin" valueType="num">
                                      <p:cBhvr>
                                        <p:cTn id="13" dur="2500" fill="hold"/>
                                        <p:tgtEl>
                                          <p:spTgt spid="314">
                                            <p:bg/>
                                          </p:spTgt>
                                        </p:tgtEl>
                                        <p:attrNameLst>
                                          <p:attrName>ppt_w</p:attrName>
                                        </p:attrNameLst>
                                      </p:cBhvr>
                                      <p:tavLst>
                                        <p:tav tm="0">
                                          <p:val>
                                            <p:fltVal val="0"/>
                                          </p:val>
                                        </p:tav>
                                        <p:tav tm="100000">
                                          <p:val>
                                            <p:strVal val="#ppt_w"/>
                                          </p:val>
                                        </p:tav>
                                      </p:tavLst>
                                    </p:anim>
                                    <p:anim calcmode="lin" valueType="num">
                                      <p:cBhvr>
                                        <p:cTn id="14" dur="2500" fill="hold"/>
                                        <p:tgtEl>
                                          <p:spTgt spid="314">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14">
                                            <p:txEl>
                                              <p:pRg st="0" end="0"/>
                                            </p:txEl>
                                          </p:spTgt>
                                        </p:tgtEl>
                                        <p:attrNameLst>
                                          <p:attrName>style.visibility</p:attrName>
                                        </p:attrNameLst>
                                      </p:cBhvr>
                                      <p:to>
                                        <p:strVal val="visible"/>
                                      </p:to>
                                    </p:set>
                                    <p:anim calcmode="lin" valueType="num">
                                      <p:cBhvr>
                                        <p:cTn id="17" dur="2500" fill="hold"/>
                                        <p:tgtEl>
                                          <p:spTgt spid="314">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14">
                                            <p:txEl>
                                              <p:pRg st="1" end="1"/>
                                            </p:txEl>
                                          </p:spTgt>
                                        </p:tgtEl>
                                        <p:attrNameLst>
                                          <p:attrName>style.visibility</p:attrName>
                                        </p:attrNameLst>
                                      </p:cBhvr>
                                      <p:to>
                                        <p:strVal val="visible"/>
                                      </p:to>
                                    </p:set>
                                    <p:anim calcmode="lin" valueType="num">
                                      <p:cBhvr>
                                        <p:cTn id="23" dur="2500" fill="hold"/>
                                        <p:tgtEl>
                                          <p:spTgt spid="314">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1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14">
                                            <p:txEl>
                                              <p:pRg st="2" end="2"/>
                                            </p:txEl>
                                          </p:spTgt>
                                        </p:tgtEl>
                                        <p:attrNameLst>
                                          <p:attrName>style.visibility</p:attrName>
                                        </p:attrNameLst>
                                      </p:cBhvr>
                                      <p:to>
                                        <p:strVal val="visible"/>
                                      </p:to>
                                    </p:set>
                                    <p:anim calcmode="lin" valueType="num">
                                      <p:cBhvr>
                                        <p:cTn id="29" dur="2500" fill="hold"/>
                                        <p:tgtEl>
                                          <p:spTgt spid="314">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1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2"/>
      <p:bldP build="whole" bldLvl="1" animBg="1" rev="0" advAuto="0" spid="31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17" name="Rettangolo"/>
          <p:cNvSpPr/>
          <p:nvPr/>
        </p:nvSpPr>
        <p:spPr>
          <a:xfrm>
            <a:off x="-194470" y="4595762"/>
            <a:ext cx="24589950" cy="9731052"/>
          </a:xfrm>
          <a:prstGeom prst="rect">
            <a:avLst/>
          </a:prstGeom>
          <a:solidFill>
            <a:srgbClr val="E6E6E6"/>
          </a:solidFill>
          <a:ln w="12700">
            <a:miter lim="400000"/>
          </a:ln>
        </p:spPr>
        <p:txBody>
          <a:bodyPr lIns="50800" tIns="50800" rIns="50800" bIns="50800" anchor="ctr"/>
          <a:lstStyle/>
          <a:p>
            <a:pPr>
              <a:defRPr sz="5000">
                <a:solidFill>
                  <a:srgbClr val="E6E6E6"/>
                </a:solidFill>
              </a:defRPr>
            </a:pPr>
          </a:p>
        </p:txBody>
      </p:sp>
      <p:pic>
        <p:nvPicPr>
          <p:cNvPr id="318"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19"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20"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321" name="GLI OBBLIGHI DI COMUNICAZIONE"/>
          <p:cNvSpPr txBox="1"/>
          <p:nvPr/>
        </p:nvSpPr>
        <p:spPr>
          <a:xfrm>
            <a:off x="4953000" y="5080000"/>
            <a:ext cx="12276446"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GLI OBBLIGHI DI COMUNICAZIONE</a:t>
            </a:r>
          </a:p>
        </p:txBody>
      </p:sp>
      <p:sp>
        <p:nvSpPr>
          <p:cNvPr id="322" name="Il notaio ha un doppio obbligo di comunicazione:…"/>
          <p:cNvSpPr txBox="1"/>
          <p:nvPr/>
        </p:nvSpPr>
        <p:spPr>
          <a:xfrm>
            <a:off x="4953000" y="6159500"/>
            <a:ext cx="17202349" cy="6886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indent="457200" algn="just" defTabSz="449580">
              <a:defRPr sz="4400">
                <a:solidFill>
                  <a:srgbClr val="53585F"/>
                </a:solidFill>
                <a:effectLst/>
                <a:uFill>
                  <a:solidFill>
                    <a:srgbClr val="000000"/>
                  </a:solidFill>
                </a:uFill>
              </a:defRPr>
            </a:pPr>
            <a:r>
              <a:t>Si ritiene, poi, che:</a:t>
            </a:r>
            <a:endParaRPr sz="3500"/>
          </a:p>
          <a:p>
            <a:pPr lvl="1" marL="990600" indent="-355600" algn="just" defTabSz="449580">
              <a:spcBef>
                <a:spcPts val="2500"/>
              </a:spcBef>
              <a:buSzPct val="75000"/>
              <a:buChar char="•"/>
              <a:defRPr sz="4400">
                <a:solidFill>
                  <a:srgbClr val="53585F"/>
                </a:solidFill>
                <a:effectLst/>
                <a:uFill>
                  <a:solidFill>
                    <a:srgbClr val="000000"/>
                  </a:solidFill>
                </a:uFill>
              </a:defRPr>
            </a:pPr>
            <a:r>
              <a:t>nonostante il silenzio della norma, la comunicazione dell’autorizzazione (o del diniego) debba avvenire anche a favore della parte richiedente (al fine di permettere il suo diritto al reclamo)</a:t>
            </a:r>
            <a:endParaRPr sz="3500"/>
          </a:p>
          <a:p>
            <a:pPr lvl="1" marL="990600" indent="-355600" algn="just" defTabSz="449580">
              <a:buSzPct val="75000"/>
              <a:buChar char="•"/>
              <a:defRPr sz="4400">
                <a:solidFill>
                  <a:srgbClr val="53585F"/>
                </a:solidFill>
                <a:effectLst/>
                <a:uFill>
                  <a:solidFill>
                    <a:srgbClr val="000000"/>
                  </a:solidFill>
                </a:uFill>
              </a:defRPr>
            </a:pPr>
            <a:r>
              <a:t>il diniego non deve essere comunicato alla cancelleria del Tribunale</a:t>
            </a:r>
          </a:p>
        </p:txBody>
      </p:sp>
      <p:pic>
        <p:nvPicPr>
          <p:cNvPr id="323"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1"/>
                                        </p:tgtEl>
                                        <p:attrNameLst>
                                          <p:attrName>style.visibility</p:attrName>
                                        </p:attrNameLst>
                                      </p:cBhvr>
                                      <p:to>
                                        <p:strVal val="visible"/>
                                      </p:to>
                                    </p:set>
                                    <p:anim calcmode="lin" valueType="num">
                                      <p:cBhvr>
                                        <p:cTn id="7" dur="2500" fill="hold"/>
                                        <p:tgtEl>
                                          <p:spTgt spid="321"/>
                                        </p:tgtEl>
                                        <p:attrNameLst>
                                          <p:attrName>ppt_w</p:attrName>
                                        </p:attrNameLst>
                                      </p:cBhvr>
                                      <p:tavLst>
                                        <p:tav tm="0">
                                          <p:val>
                                            <p:fltVal val="0"/>
                                          </p:val>
                                        </p:tav>
                                        <p:tav tm="100000">
                                          <p:val>
                                            <p:strVal val="#ppt_w"/>
                                          </p:val>
                                        </p:tav>
                                      </p:tavLst>
                                    </p:anim>
                                    <p:anim calcmode="lin" valueType="num">
                                      <p:cBhvr>
                                        <p:cTn id="8" dur="2500" fill="hold"/>
                                        <p:tgtEl>
                                          <p:spTgt spid="3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22">
                                            <p:bg/>
                                          </p:spTgt>
                                        </p:tgtEl>
                                        <p:attrNameLst>
                                          <p:attrName>style.visibility</p:attrName>
                                        </p:attrNameLst>
                                      </p:cBhvr>
                                      <p:to>
                                        <p:strVal val="visible"/>
                                      </p:to>
                                    </p:set>
                                    <p:anim calcmode="lin" valueType="num">
                                      <p:cBhvr>
                                        <p:cTn id="13" dur="2500" fill="hold"/>
                                        <p:tgtEl>
                                          <p:spTgt spid="322">
                                            <p:bg/>
                                          </p:spTgt>
                                        </p:tgtEl>
                                        <p:attrNameLst>
                                          <p:attrName>ppt_w</p:attrName>
                                        </p:attrNameLst>
                                      </p:cBhvr>
                                      <p:tavLst>
                                        <p:tav tm="0">
                                          <p:val>
                                            <p:fltVal val="0"/>
                                          </p:val>
                                        </p:tav>
                                        <p:tav tm="100000">
                                          <p:val>
                                            <p:strVal val="#ppt_w"/>
                                          </p:val>
                                        </p:tav>
                                      </p:tavLst>
                                    </p:anim>
                                    <p:anim calcmode="lin" valueType="num">
                                      <p:cBhvr>
                                        <p:cTn id="14" dur="2500" fill="hold"/>
                                        <p:tgtEl>
                                          <p:spTgt spid="322">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22">
                                            <p:txEl>
                                              <p:pRg st="0" end="0"/>
                                            </p:txEl>
                                          </p:spTgt>
                                        </p:tgtEl>
                                        <p:attrNameLst>
                                          <p:attrName>style.visibility</p:attrName>
                                        </p:attrNameLst>
                                      </p:cBhvr>
                                      <p:to>
                                        <p:strVal val="visible"/>
                                      </p:to>
                                    </p:set>
                                    <p:anim calcmode="lin" valueType="num">
                                      <p:cBhvr>
                                        <p:cTn id="17" dur="2500" fill="hold"/>
                                        <p:tgtEl>
                                          <p:spTgt spid="322">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22">
                                            <p:txEl>
                                              <p:pRg st="1" end="1"/>
                                            </p:txEl>
                                          </p:spTgt>
                                        </p:tgtEl>
                                        <p:attrNameLst>
                                          <p:attrName>style.visibility</p:attrName>
                                        </p:attrNameLst>
                                      </p:cBhvr>
                                      <p:to>
                                        <p:strVal val="visible"/>
                                      </p:to>
                                    </p:set>
                                    <p:anim calcmode="lin" valueType="num">
                                      <p:cBhvr>
                                        <p:cTn id="23" dur="2500" fill="hold"/>
                                        <p:tgtEl>
                                          <p:spTgt spid="322">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22">
                                            <p:txEl>
                                              <p:pRg st="2" end="2"/>
                                            </p:txEl>
                                          </p:spTgt>
                                        </p:tgtEl>
                                        <p:attrNameLst>
                                          <p:attrName>style.visibility</p:attrName>
                                        </p:attrNameLst>
                                      </p:cBhvr>
                                      <p:to>
                                        <p:strVal val="visible"/>
                                      </p:to>
                                    </p:set>
                                    <p:anim calcmode="lin" valueType="num">
                                      <p:cBhvr>
                                        <p:cTn id="29" dur="2500" fill="hold"/>
                                        <p:tgtEl>
                                          <p:spTgt spid="322">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2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2"/>
      <p:bldP build="whole" bldLvl="1" animBg="1" rev="0" advAuto="0" spid="32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5"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pic>
        <p:nvPicPr>
          <p:cNvPr id="326"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327"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28" name="CRITICITà"/>
          <p:cNvSpPr txBox="1"/>
          <p:nvPr/>
        </p:nvSpPr>
        <p:spPr>
          <a:xfrm>
            <a:off x="4949173" y="3298020"/>
            <a:ext cx="2824925"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CRITICIT</a:t>
            </a:r>
            <a:r>
              <a:rPr cap="all"/>
              <a:t>à</a:t>
            </a:r>
          </a:p>
        </p:txBody>
      </p:sp>
      <p:pic>
        <p:nvPicPr>
          <p:cNvPr id="329"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330" name="L’assenza dell’obbligo di comunicare al Tribunale il diniego del provvedimento potrebbe comportare un c.d. forum shopping notarile. Ossia la parte richiedente potrebbe presentare la medesima richiesta a più notai al fine di trovare il professionista più "/>
          <p:cNvSpPr txBox="1"/>
          <p:nvPr/>
        </p:nvSpPr>
        <p:spPr>
          <a:xfrm>
            <a:off x="4949173" y="4450172"/>
            <a:ext cx="17158017" cy="81472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lnSpc>
                <a:spcPct val="120000"/>
              </a:lnSpc>
              <a:defRPr sz="4000">
                <a:solidFill>
                  <a:srgbClr val="53585F"/>
                </a:solidFill>
                <a:effectLst/>
                <a:uFill>
                  <a:solidFill>
                    <a:srgbClr val="000000"/>
                  </a:solidFill>
                </a:uFill>
              </a:defRPr>
            </a:pPr>
            <a:r>
              <a:t>L’assenza dell’obbligo di comunicare al Tribunale il diniego del provvedimento potrebbe comportare un c.d. </a:t>
            </a:r>
            <a:r>
              <a:rPr i="1">
                <a:latin typeface="+mj-lt"/>
                <a:ea typeface="+mj-ea"/>
                <a:cs typeface="+mj-cs"/>
                <a:sym typeface="Helvetica Neue"/>
              </a:rPr>
              <a:t>forum shopping </a:t>
            </a:r>
            <a:r>
              <a:t>notarile. Ossia la parte richiedente potrebbe presentare la medesima richiesta a più notai al fine di trovare il professionista più accondiscendente e superare così un precedente diniego.</a:t>
            </a:r>
            <a:endParaRPr sz="3500"/>
          </a:p>
          <a:p>
            <a:pPr algn="just" defTabSz="449580">
              <a:lnSpc>
                <a:spcPct val="120000"/>
              </a:lnSpc>
              <a:defRPr sz="4000">
                <a:solidFill>
                  <a:srgbClr val="53585F"/>
                </a:solidFill>
                <a:effectLst/>
                <a:uFill>
                  <a:solidFill>
                    <a:srgbClr val="000000"/>
                  </a:solidFill>
                </a:uFill>
              </a:defRPr>
            </a:pPr>
            <a:r>
              <a:t>Il notaio quindi nell’ambito della sua attività dovrà farsi dichiarare dalla parte istante se ha già presentato ad altri notai (ovvero all’autorità giudiziaria) richieste analoghe.</a:t>
            </a:r>
            <a:endParaRPr sz="3500"/>
          </a:p>
          <a:p>
            <a:pPr algn="just" defTabSz="449580">
              <a:lnSpc>
                <a:spcPct val="120000"/>
              </a:lnSpc>
              <a:defRPr i="1" sz="4000">
                <a:solidFill>
                  <a:srgbClr val="53585F"/>
                </a:solidFill>
                <a:effectLst/>
                <a:uFill>
                  <a:solidFill>
                    <a:srgbClr val="000000"/>
                  </a:solidFill>
                </a:uFill>
              </a:defRPr>
            </a:pPr>
            <a:r>
              <a:t>De iure condendo </a:t>
            </a:r>
            <a:r>
              <a:rPr i="0"/>
              <a:t>sembra auspicabile l’istituzione di un registro delle autorizzazioni ovvero del diniego di autorizzazioni, per consentire un’attività istruttoria più efficace.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2500" fill="hold"/>
                                        <p:tgtEl>
                                          <p:spTgt spid="328"/>
                                        </p:tgtEl>
                                        <p:attrNameLst>
                                          <p:attrName>ppt_w</p:attrName>
                                        </p:attrNameLst>
                                      </p:cBhvr>
                                      <p:tavLst>
                                        <p:tav tm="0">
                                          <p:val>
                                            <p:fltVal val="0"/>
                                          </p:val>
                                        </p:tav>
                                        <p:tav tm="100000">
                                          <p:val>
                                            <p:strVal val="#ppt_w"/>
                                          </p:val>
                                        </p:tav>
                                      </p:tavLst>
                                    </p:anim>
                                    <p:anim calcmode="lin" valueType="num">
                                      <p:cBhvr>
                                        <p:cTn id="8" dur="2500" fill="hold"/>
                                        <p:tgtEl>
                                          <p:spTgt spid="32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0">
                                            <p:bg/>
                                          </p:spTgt>
                                        </p:tgtEl>
                                        <p:attrNameLst>
                                          <p:attrName>style.visibility</p:attrName>
                                        </p:attrNameLst>
                                      </p:cBhvr>
                                      <p:to>
                                        <p:strVal val="visible"/>
                                      </p:to>
                                    </p:set>
                                    <p:anim calcmode="lin" valueType="num">
                                      <p:cBhvr>
                                        <p:cTn id="13" dur="2500" fill="hold"/>
                                        <p:tgtEl>
                                          <p:spTgt spid="330">
                                            <p:bg/>
                                          </p:spTgt>
                                        </p:tgtEl>
                                        <p:attrNameLst>
                                          <p:attrName>ppt_w</p:attrName>
                                        </p:attrNameLst>
                                      </p:cBhvr>
                                      <p:tavLst>
                                        <p:tav tm="0">
                                          <p:val>
                                            <p:fltVal val="0"/>
                                          </p:val>
                                        </p:tav>
                                        <p:tav tm="100000">
                                          <p:val>
                                            <p:strVal val="#ppt_w"/>
                                          </p:val>
                                        </p:tav>
                                      </p:tavLst>
                                    </p:anim>
                                    <p:anim calcmode="lin" valueType="num">
                                      <p:cBhvr>
                                        <p:cTn id="14" dur="2500" fill="hold"/>
                                        <p:tgtEl>
                                          <p:spTgt spid="330">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30">
                                            <p:txEl>
                                              <p:pRg st="0" end="0"/>
                                            </p:txEl>
                                          </p:spTgt>
                                        </p:tgtEl>
                                        <p:attrNameLst>
                                          <p:attrName>style.visibility</p:attrName>
                                        </p:attrNameLst>
                                      </p:cBhvr>
                                      <p:to>
                                        <p:strVal val="visible"/>
                                      </p:to>
                                    </p:set>
                                    <p:anim calcmode="lin" valueType="num">
                                      <p:cBhvr>
                                        <p:cTn id="17" dur="2500" fill="hold"/>
                                        <p:tgtEl>
                                          <p:spTgt spid="330">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30">
                                            <p:txEl>
                                              <p:pRg st="1" end="1"/>
                                            </p:txEl>
                                          </p:spTgt>
                                        </p:tgtEl>
                                        <p:attrNameLst>
                                          <p:attrName>style.visibility</p:attrName>
                                        </p:attrNameLst>
                                      </p:cBhvr>
                                      <p:to>
                                        <p:strVal val="visible"/>
                                      </p:to>
                                    </p:set>
                                    <p:anim calcmode="lin" valueType="num">
                                      <p:cBhvr>
                                        <p:cTn id="23" dur="2500" fill="hold"/>
                                        <p:tgtEl>
                                          <p:spTgt spid="330">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30">
                                            <p:txEl>
                                              <p:pRg st="2" end="2"/>
                                            </p:txEl>
                                          </p:spTgt>
                                        </p:tgtEl>
                                        <p:attrNameLst>
                                          <p:attrName>style.visibility</p:attrName>
                                        </p:attrNameLst>
                                      </p:cBhvr>
                                      <p:to>
                                        <p:strVal val="visible"/>
                                      </p:to>
                                    </p:set>
                                    <p:anim calcmode="lin" valueType="num">
                                      <p:cBhvr>
                                        <p:cTn id="29" dur="2500" fill="hold"/>
                                        <p:tgtEl>
                                          <p:spTgt spid="330">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3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P build="p" bldLvl="5" animBg="1" rev="0" advAuto="0" spid="330"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32" name="Rettangolo"/>
          <p:cNvSpPr/>
          <p:nvPr/>
        </p:nvSpPr>
        <p:spPr>
          <a:xfrm>
            <a:off x="-194470" y="4595762"/>
            <a:ext cx="24589950" cy="9731052"/>
          </a:xfrm>
          <a:prstGeom prst="rect">
            <a:avLst/>
          </a:prstGeom>
          <a:solidFill>
            <a:srgbClr val="E6E6E6"/>
          </a:solidFill>
          <a:ln w="12700">
            <a:miter lim="400000"/>
          </a:ln>
        </p:spPr>
        <p:txBody>
          <a:bodyPr lIns="50800" tIns="50800" rIns="50800" bIns="50800" anchor="ctr"/>
          <a:lstStyle/>
          <a:p>
            <a:pPr>
              <a:defRPr sz="5000">
                <a:solidFill>
                  <a:srgbClr val="E6E6E6"/>
                </a:solidFill>
              </a:defRPr>
            </a:pPr>
          </a:p>
        </p:txBody>
      </p:sp>
      <p:pic>
        <p:nvPicPr>
          <p:cNvPr id="333"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34"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35"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336" name="ILLECITA CONCORRENZA"/>
          <p:cNvSpPr txBox="1"/>
          <p:nvPr/>
        </p:nvSpPr>
        <p:spPr>
          <a:xfrm>
            <a:off x="4953000" y="5077883"/>
            <a:ext cx="9972093"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ILLECITA CONCORRENZA</a:t>
            </a:r>
          </a:p>
        </p:txBody>
      </p:sp>
      <p:sp>
        <p:nvSpPr>
          <p:cNvPr id="337" name="In materia di volontaria giurisdizione notarile, può determinare illecita concorrenza ai sensi dell’art. 14 del Codice Deontologico:…"/>
          <p:cNvSpPr txBox="1"/>
          <p:nvPr/>
        </p:nvSpPr>
        <p:spPr>
          <a:xfrm>
            <a:off x="4948889" y="6159500"/>
            <a:ext cx="17734099" cy="6886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7" algn="just" defTabSz="449580">
              <a:defRPr sz="4000">
                <a:solidFill>
                  <a:srgbClr val="53585F"/>
                </a:solidFill>
                <a:effectLst/>
                <a:uFill>
                  <a:solidFill>
                    <a:srgbClr val="000000"/>
                  </a:solidFill>
                </a:uFill>
              </a:defRPr>
            </a:pPr>
            <a:r>
              <a:t>In materia di volontaria giurisdizione notarile, può determinare illecita concorrenza ai sensi dell’art. 14 del Codice Deontologico</a:t>
            </a:r>
            <a:r>
              <a:t> </a:t>
            </a:r>
            <a:r>
              <a:t>l’esecuzione delle prestazioni in materia secondo sistematici comportamenti</a:t>
            </a:r>
            <a:r>
              <a:t> </a:t>
            </a:r>
            <a:r>
              <a:t>frettolosi o compiacenti quali:</a:t>
            </a:r>
          </a:p>
          <a:p>
            <a:pPr lvl="7" marL="571500" indent="-571500" algn="just" defTabSz="449580">
              <a:lnSpc>
                <a:spcPct val="120000"/>
              </a:lnSpc>
              <a:spcBef>
                <a:spcPts val="2500"/>
              </a:spcBef>
              <a:buSzPct val="100000"/>
              <a:buFont typeface="Arial"/>
              <a:buChar char="•"/>
              <a:defRPr sz="4000">
                <a:solidFill>
                  <a:srgbClr val="53585F"/>
                </a:solidFill>
                <a:effectLst/>
                <a:uFill>
                  <a:solidFill>
                    <a:srgbClr val="000000"/>
                  </a:solidFill>
                </a:uFill>
              </a:defRPr>
            </a:pPr>
            <a:r>
              <a:t>il rilascio di autorizzazioni senza un’adeguata istruttoria;</a:t>
            </a:r>
          </a:p>
          <a:p>
            <a:pPr lvl="5" marL="571500" indent="-571500" algn="just" defTabSz="449580">
              <a:lnSpc>
                <a:spcPct val="120000"/>
              </a:lnSpc>
              <a:buSzPct val="100000"/>
              <a:buFont typeface="Arial"/>
              <a:buChar char="•"/>
              <a:defRPr sz="4000">
                <a:solidFill>
                  <a:srgbClr val="53585F"/>
                </a:solidFill>
                <a:effectLst/>
                <a:uFill>
                  <a:solidFill>
                    <a:srgbClr val="000000"/>
                  </a:solidFill>
                </a:uFill>
              </a:defRPr>
            </a:pPr>
            <a:r>
              <a:t>il rilascio di autorizzazioni senza l’acquisizione di documentazione adeguata e proporzionata all’incarico;</a:t>
            </a:r>
          </a:p>
          <a:p>
            <a:pPr lvl="5" marL="571500" indent="-571500" algn="just" defTabSz="449580">
              <a:lnSpc>
                <a:spcPct val="120000"/>
              </a:lnSpc>
              <a:buSzPct val="100000"/>
              <a:buFont typeface="Arial"/>
              <a:buChar char="•"/>
              <a:defRPr sz="4000">
                <a:solidFill>
                  <a:srgbClr val="53585F"/>
                </a:solidFill>
                <a:effectLst/>
                <a:uFill>
                  <a:solidFill>
                    <a:srgbClr val="000000"/>
                  </a:solidFill>
                </a:uFill>
              </a:defRPr>
            </a:pPr>
            <a:r>
              <a:t>mancata indagine sull’effettiva utilità evidente dell’atto da compiere da parte del soggetto incapace.</a:t>
            </a:r>
          </a:p>
        </p:txBody>
      </p:sp>
      <p:pic>
        <p:nvPicPr>
          <p:cNvPr id="338"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36"/>
                                        </p:tgtEl>
                                        <p:attrNameLst>
                                          <p:attrName>style.visibility</p:attrName>
                                        </p:attrNameLst>
                                      </p:cBhvr>
                                      <p:to>
                                        <p:strVal val="visible"/>
                                      </p:to>
                                    </p:set>
                                    <p:anim calcmode="lin" valueType="num">
                                      <p:cBhvr>
                                        <p:cTn id="7" dur="2500" fill="hold"/>
                                        <p:tgtEl>
                                          <p:spTgt spid="336"/>
                                        </p:tgtEl>
                                        <p:attrNameLst>
                                          <p:attrName>ppt_w</p:attrName>
                                        </p:attrNameLst>
                                      </p:cBhvr>
                                      <p:tavLst>
                                        <p:tav tm="0">
                                          <p:val>
                                            <p:fltVal val="0"/>
                                          </p:val>
                                        </p:tav>
                                        <p:tav tm="100000">
                                          <p:val>
                                            <p:strVal val="#ppt_w"/>
                                          </p:val>
                                        </p:tav>
                                      </p:tavLst>
                                    </p:anim>
                                    <p:anim calcmode="lin" valueType="num">
                                      <p:cBhvr>
                                        <p:cTn id="8" dur="2500" fill="hold"/>
                                        <p:tgtEl>
                                          <p:spTgt spid="33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7">
                                            <p:bg/>
                                          </p:spTgt>
                                        </p:tgtEl>
                                        <p:attrNameLst>
                                          <p:attrName>style.visibility</p:attrName>
                                        </p:attrNameLst>
                                      </p:cBhvr>
                                      <p:to>
                                        <p:strVal val="visible"/>
                                      </p:to>
                                    </p:set>
                                    <p:anim calcmode="lin" valueType="num">
                                      <p:cBhvr>
                                        <p:cTn id="13" dur="2500" fill="hold"/>
                                        <p:tgtEl>
                                          <p:spTgt spid="337">
                                            <p:bg/>
                                          </p:spTgt>
                                        </p:tgtEl>
                                        <p:attrNameLst>
                                          <p:attrName>ppt_w</p:attrName>
                                        </p:attrNameLst>
                                      </p:cBhvr>
                                      <p:tavLst>
                                        <p:tav tm="0">
                                          <p:val>
                                            <p:fltVal val="0"/>
                                          </p:val>
                                        </p:tav>
                                        <p:tav tm="100000">
                                          <p:val>
                                            <p:strVal val="#ppt_w"/>
                                          </p:val>
                                        </p:tav>
                                      </p:tavLst>
                                    </p:anim>
                                    <p:anim calcmode="lin" valueType="num">
                                      <p:cBhvr>
                                        <p:cTn id="14" dur="2500" fill="hold"/>
                                        <p:tgtEl>
                                          <p:spTgt spid="337">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37">
                                            <p:txEl>
                                              <p:pRg st="0" end="0"/>
                                            </p:txEl>
                                          </p:spTgt>
                                        </p:tgtEl>
                                        <p:attrNameLst>
                                          <p:attrName>style.visibility</p:attrName>
                                        </p:attrNameLst>
                                      </p:cBhvr>
                                      <p:to>
                                        <p:strVal val="visible"/>
                                      </p:to>
                                    </p:set>
                                    <p:anim calcmode="lin" valueType="num">
                                      <p:cBhvr>
                                        <p:cTn id="17" dur="2500" fill="hold"/>
                                        <p:tgtEl>
                                          <p:spTgt spid="337">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37">
                                            <p:txEl>
                                              <p:pRg st="1" end="1"/>
                                            </p:txEl>
                                          </p:spTgt>
                                        </p:tgtEl>
                                        <p:attrNameLst>
                                          <p:attrName>style.visibility</p:attrName>
                                        </p:attrNameLst>
                                      </p:cBhvr>
                                      <p:to>
                                        <p:strVal val="visible"/>
                                      </p:to>
                                    </p:set>
                                    <p:anim calcmode="lin" valueType="num">
                                      <p:cBhvr>
                                        <p:cTn id="23" dur="2500" fill="hold"/>
                                        <p:tgtEl>
                                          <p:spTgt spid="337">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37">
                                            <p:txEl>
                                              <p:pRg st="2" end="2"/>
                                            </p:txEl>
                                          </p:spTgt>
                                        </p:tgtEl>
                                        <p:attrNameLst>
                                          <p:attrName>style.visibility</p:attrName>
                                        </p:attrNameLst>
                                      </p:cBhvr>
                                      <p:to>
                                        <p:strVal val="visible"/>
                                      </p:to>
                                    </p:set>
                                    <p:anim calcmode="lin" valueType="num">
                                      <p:cBhvr>
                                        <p:cTn id="29" dur="2500" fill="hold"/>
                                        <p:tgtEl>
                                          <p:spTgt spid="337">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3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337">
                                            <p:txEl>
                                              <p:pRg st="3" end="3"/>
                                            </p:txEl>
                                          </p:spTgt>
                                        </p:tgtEl>
                                        <p:attrNameLst>
                                          <p:attrName>style.visibility</p:attrName>
                                        </p:attrNameLst>
                                      </p:cBhvr>
                                      <p:to>
                                        <p:strVal val="visible"/>
                                      </p:to>
                                    </p:set>
                                    <p:anim calcmode="lin" valueType="num">
                                      <p:cBhvr>
                                        <p:cTn id="35" dur="2500" fill="hold"/>
                                        <p:tgtEl>
                                          <p:spTgt spid="337">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33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2"/>
      <p:bldP build="whole" bldLvl="1" animBg="1" rev="0" advAuto="0" spid="336"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40" name="L’autorizzazione notarile non può mai assumere un’efficacia immediata.…"/>
          <p:cNvSpPr txBox="1"/>
          <p:nvPr>
            <p:ph type="subTitle" sz="half" idx="1"/>
          </p:nvPr>
        </p:nvSpPr>
        <p:spPr>
          <a:xfrm>
            <a:off x="4952489" y="6159500"/>
            <a:ext cx="17262416" cy="5115889"/>
          </a:xfrm>
          <a:prstGeom prst="rect">
            <a:avLst/>
          </a:prstGeom>
        </p:spPr>
        <p:txBody>
          <a:bodyPr/>
          <a:lstStyle/>
          <a:p>
            <a:pPr algn="just" defTabSz="449580">
              <a:defRPr sz="4400">
                <a:solidFill>
                  <a:srgbClr val="53585F"/>
                </a:solidFill>
                <a:effectLst/>
                <a:uFill>
                  <a:solidFill>
                    <a:srgbClr val="000000"/>
                  </a:solidFill>
                </a:uFill>
              </a:defRPr>
            </a:pPr>
            <a:r>
              <a:t>L’autorizzazione notarile non può mai assumere un’efficacia immediata.</a:t>
            </a:r>
            <a:endParaRPr sz="3500"/>
          </a:p>
          <a:p>
            <a:pPr algn="just" defTabSz="449580">
              <a:defRPr sz="4400">
                <a:solidFill>
                  <a:srgbClr val="53585F"/>
                </a:solidFill>
                <a:effectLst/>
                <a:uFill>
                  <a:solidFill>
                    <a:srgbClr val="000000"/>
                  </a:solidFill>
                </a:uFill>
              </a:defRPr>
            </a:pPr>
            <a:r>
              <a:t>Le autorizzazioni notarili, infatti, assumono efficacia solo decorsi venti giorni dalle notificazioni e comunicazioni sopra viste e senza che sia stato proposto un reclamo.</a:t>
            </a:r>
            <a:endParaRPr sz="3500"/>
          </a:p>
          <a:p>
            <a:pPr algn="just" defTabSz="449580">
              <a:defRPr cap="all" sz="4400">
                <a:solidFill>
                  <a:srgbClr val="53585F"/>
                </a:solidFill>
                <a:effectLst/>
                <a:uFill>
                  <a:solidFill>
                    <a:srgbClr val="000000"/>
                  </a:solidFill>
                </a:uFill>
              </a:defRPr>
            </a:pPr>
            <a:r>
              <a:t>è</a:t>
            </a:r>
            <a:r>
              <a:rPr cap="none"/>
              <a:t> evidente che nel caso di impugnazione l’atto notarile non potrà essere stipulato fino alla definizione del procedimento e sempre che vi sia un esito favorevole a favore dell’autorizzazione notarile.</a:t>
            </a:r>
          </a:p>
        </p:txBody>
      </p:sp>
      <p:pic>
        <p:nvPicPr>
          <p:cNvPr id="341"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342" name="EFFICACIA DELL’AUTORIZZAZIONE"/>
          <p:cNvSpPr txBox="1"/>
          <p:nvPr/>
        </p:nvSpPr>
        <p:spPr>
          <a:xfrm>
            <a:off x="4951614" y="5080000"/>
            <a:ext cx="9717215"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EFFICACIA DELL’AUTORIZZAZIONE</a:t>
            </a:r>
          </a:p>
        </p:txBody>
      </p:sp>
      <p:pic>
        <p:nvPicPr>
          <p:cNvPr id="343"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344"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345"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346"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47"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348"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2"/>
                                        </p:tgtEl>
                                        <p:attrNameLst>
                                          <p:attrName>style.visibility</p:attrName>
                                        </p:attrNameLst>
                                      </p:cBhvr>
                                      <p:to>
                                        <p:strVal val="visible"/>
                                      </p:to>
                                    </p:set>
                                    <p:anim calcmode="lin" valueType="num">
                                      <p:cBhvr>
                                        <p:cTn id="7" dur="2500" fill="hold"/>
                                        <p:tgtEl>
                                          <p:spTgt spid="342"/>
                                        </p:tgtEl>
                                        <p:attrNameLst>
                                          <p:attrName>ppt_w</p:attrName>
                                        </p:attrNameLst>
                                      </p:cBhvr>
                                      <p:tavLst>
                                        <p:tav tm="0">
                                          <p:val>
                                            <p:fltVal val="0"/>
                                          </p:val>
                                        </p:tav>
                                        <p:tav tm="100000">
                                          <p:val>
                                            <p:strVal val="#ppt_w"/>
                                          </p:val>
                                        </p:tav>
                                      </p:tavLst>
                                    </p:anim>
                                    <p:anim calcmode="lin" valueType="num">
                                      <p:cBhvr>
                                        <p:cTn id="8" dur="2500" fill="hold"/>
                                        <p:tgtEl>
                                          <p:spTgt spid="3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40">
                                            <p:bg/>
                                          </p:spTgt>
                                        </p:tgtEl>
                                        <p:attrNameLst>
                                          <p:attrName>style.visibility</p:attrName>
                                        </p:attrNameLst>
                                      </p:cBhvr>
                                      <p:to>
                                        <p:strVal val="visible"/>
                                      </p:to>
                                    </p:set>
                                    <p:anim calcmode="lin" valueType="num">
                                      <p:cBhvr>
                                        <p:cTn id="13" dur="2500" fill="hold"/>
                                        <p:tgtEl>
                                          <p:spTgt spid="340">
                                            <p:bg/>
                                          </p:spTgt>
                                        </p:tgtEl>
                                        <p:attrNameLst>
                                          <p:attrName>ppt_w</p:attrName>
                                        </p:attrNameLst>
                                      </p:cBhvr>
                                      <p:tavLst>
                                        <p:tav tm="0">
                                          <p:val>
                                            <p:fltVal val="0"/>
                                          </p:val>
                                        </p:tav>
                                        <p:tav tm="100000">
                                          <p:val>
                                            <p:strVal val="#ppt_w"/>
                                          </p:val>
                                        </p:tav>
                                      </p:tavLst>
                                    </p:anim>
                                    <p:anim calcmode="lin" valueType="num">
                                      <p:cBhvr>
                                        <p:cTn id="14" dur="2500" fill="hold"/>
                                        <p:tgtEl>
                                          <p:spTgt spid="340">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40">
                                            <p:txEl>
                                              <p:pRg st="0" end="0"/>
                                            </p:txEl>
                                          </p:spTgt>
                                        </p:tgtEl>
                                        <p:attrNameLst>
                                          <p:attrName>style.visibility</p:attrName>
                                        </p:attrNameLst>
                                      </p:cBhvr>
                                      <p:to>
                                        <p:strVal val="visible"/>
                                      </p:to>
                                    </p:set>
                                    <p:anim calcmode="lin" valueType="num">
                                      <p:cBhvr>
                                        <p:cTn id="17" dur="2500" fill="hold"/>
                                        <p:tgtEl>
                                          <p:spTgt spid="340">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4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40">
                                            <p:txEl>
                                              <p:pRg st="1" end="1"/>
                                            </p:txEl>
                                          </p:spTgt>
                                        </p:tgtEl>
                                        <p:attrNameLst>
                                          <p:attrName>style.visibility</p:attrName>
                                        </p:attrNameLst>
                                      </p:cBhvr>
                                      <p:to>
                                        <p:strVal val="visible"/>
                                      </p:to>
                                    </p:set>
                                    <p:anim calcmode="lin" valueType="num">
                                      <p:cBhvr>
                                        <p:cTn id="23" dur="2500" fill="hold"/>
                                        <p:tgtEl>
                                          <p:spTgt spid="340">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4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40">
                                            <p:txEl>
                                              <p:pRg st="2" end="2"/>
                                            </p:txEl>
                                          </p:spTgt>
                                        </p:tgtEl>
                                        <p:attrNameLst>
                                          <p:attrName>style.visibility</p:attrName>
                                        </p:attrNameLst>
                                      </p:cBhvr>
                                      <p:to>
                                        <p:strVal val="visible"/>
                                      </p:to>
                                    </p:set>
                                    <p:anim calcmode="lin" valueType="num">
                                      <p:cBhvr>
                                        <p:cTn id="29" dur="2500" fill="hold"/>
                                        <p:tgtEl>
                                          <p:spTgt spid="340">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4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1"/>
      <p:bldP build="p" bldLvl="5" animBg="1" rev="0" advAuto="0" spid="340"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50" name="Il notaio potrà intervenire per modificare l’autorizzazione emessa al fine di correggere eventuali errori materiali (si pensi ad errori anagrafici o dei dati catastali).…"/>
          <p:cNvSpPr txBox="1"/>
          <p:nvPr>
            <p:ph type="subTitle" sz="half" idx="1"/>
          </p:nvPr>
        </p:nvSpPr>
        <p:spPr>
          <a:xfrm>
            <a:off x="4955790" y="6159500"/>
            <a:ext cx="17197806" cy="7018943"/>
          </a:xfrm>
          <a:prstGeom prst="rect">
            <a:avLst/>
          </a:prstGeom>
        </p:spPr>
        <p:txBody>
          <a:bodyPr/>
          <a:lstStyle/>
          <a:p>
            <a:pPr algn="just" defTabSz="449580">
              <a:lnSpc>
                <a:spcPct val="110000"/>
              </a:lnSpc>
              <a:defRPr sz="3800">
                <a:solidFill>
                  <a:srgbClr val="53585F"/>
                </a:solidFill>
                <a:effectLst/>
                <a:uFill>
                  <a:solidFill>
                    <a:srgbClr val="000000"/>
                  </a:solidFill>
                </a:uFill>
              </a:defRPr>
            </a:pPr>
            <a:r>
              <a:t>Il notaio potrà intervenire per modificare l’autorizzazione emessa al fine di correggere eventuali errori materiali (si pensi ad errori anagrafici o dei dati catastali).</a:t>
            </a:r>
            <a:endParaRPr sz="3500"/>
          </a:p>
          <a:p>
            <a:pPr algn="just" defTabSz="449580">
              <a:lnSpc>
                <a:spcPct val="110000"/>
              </a:lnSpc>
              <a:defRPr sz="3800">
                <a:solidFill>
                  <a:srgbClr val="53585F"/>
                </a:solidFill>
                <a:effectLst/>
                <a:uFill>
                  <a:solidFill>
                    <a:srgbClr val="000000"/>
                  </a:solidFill>
                </a:uFill>
              </a:defRPr>
            </a:pPr>
            <a:r>
              <a:t>Maggiori riflessioni vanno fatte per la modifica sostanziale del provvedimento o, addirittura, di una sua revoca stante il fatto che l’art. 21 attribuisce il potere di modifica o di revoca all’autorità giudiziaria in sede di reclamo.</a:t>
            </a:r>
            <a:endParaRPr sz="3500"/>
          </a:p>
          <a:p>
            <a:pPr algn="just" defTabSz="449580">
              <a:lnSpc>
                <a:spcPct val="110000"/>
              </a:lnSpc>
              <a:defRPr sz="3800">
                <a:solidFill>
                  <a:srgbClr val="53585F"/>
                </a:solidFill>
                <a:effectLst/>
                <a:uFill>
                  <a:solidFill>
                    <a:srgbClr val="000000"/>
                  </a:solidFill>
                </a:uFill>
              </a:defRPr>
            </a:pPr>
            <a:r>
              <a:t>In dottrina c’è chi ritiene che l’autorizzazione possa essere modificata dal notaio, rilasciando una nuova autorizzazione che va a sostituire la precedente. </a:t>
            </a:r>
            <a:endParaRPr sz="3500"/>
          </a:p>
          <a:p>
            <a:pPr algn="just" defTabSz="449580">
              <a:lnSpc>
                <a:spcPct val="110000"/>
              </a:lnSpc>
              <a:defRPr sz="3800">
                <a:solidFill>
                  <a:srgbClr val="53585F"/>
                </a:solidFill>
                <a:effectLst/>
                <a:uFill>
                  <a:solidFill>
                    <a:srgbClr val="000000"/>
                  </a:solidFill>
                </a:uFill>
              </a:defRPr>
            </a:pPr>
            <a:r>
              <a:t>In riferimento alla revoca, Santarcangelo ritiene che l’autorizzazione possa essere revocata solo dall’autorità giudiziaria.</a:t>
            </a:r>
          </a:p>
        </p:txBody>
      </p:sp>
      <p:pic>
        <p:nvPicPr>
          <p:cNvPr id="351"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352" name="MODIFICA DELL’AUTORIZZAZIONE"/>
          <p:cNvSpPr txBox="1"/>
          <p:nvPr/>
        </p:nvSpPr>
        <p:spPr>
          <a:xfrm>
            <a:off x="4955790" y="5080000"/>
            <a:ext cx="9579484"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MODIFICA DELL’AUTORIZZAZIONE</a:t>
            </a:r>
          </a:p>
        </p:txBody>
      </p:sp>
      <p:pic>
        <p:nvPicPr>
          <p:cNvPr id="353"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354"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355"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356"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57"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358"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52"/>
                                        </p:tgtEl>
                                        <p:attrNameLst>
                                          <p:attrName>style.visibility</p:attrName>
                                        </p:attrNameLst>
                                      </p:cBhvr>
                                      <p:to>
                                        <p:strVal val="visible"/>
                                      </p:to>
                                    </p:set>
                                    <p:anim calcmode="lin" valueType="num">
                                      <p:cBhvr>
                                        <p:cTn id="7" dur="2500" fill="hold"/>
                                        <p:tgtEl>
                                          <p:spTgt spid="352"/>
                                        </p:tgtEl>
                                        <p:attrNameLst>
                                          <p:attrName>ppt_w</p:attrName>
                                        </p:attrNameLst>
                                      </p:cBhvr>
                                      <p:tavLst>
                                        <p:tav tm="0">
                                          <p:val>
                                            <p:fltVal val="0"/>
                                          </p:val>
                                        </p:tav>
                                        <p:tav tm="100000">
                                          <p:val>
                                            <p:strVal val="#ppt_w"/>
                                          </p:val>
                                        </p:tav>
                                      </p:tavLst>
                                    </p:anim>
                                    <p:anim calcmode="lin" valueType="num">
                                      <p:cBhvr>
                                        <p:cTn id="8" dur="2500" fill="hold"/>
                                        <p:tgtEl>
                                          <p:spTgt spid="3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50">
                                            <p:bg/>
                                          </p:spTgt>
                                        </p:tgtEl>
                                        <p:attrNameLst>
                                          <p:attrName>style.visibility</p:attrName>
                                        </p:attrNameLst>
                                      </p:cBhvr>
                                      <p:to>
                                        <p:strVal val="visible"/>
                                      </p:to>
                                    </p:set>
                                    <p:anim calcmode="lin" valueType="num">
                                      <p:cBhvr>
                                        <p:cTn id="13" dur="2500" fill="hold"/>
                                        <p:tgtEl>
                                          <p:spTgt spid="350">
                                            <p:bg/>
                                          </p:spTgt>
                                        </p:tgtEl>
                                        <p:attrNameLst>
                                          <p:attrName>ppt_w</p:attrName>
                                        </p:attrNameLst>
                                      </p:cBhvr>
                                      <p:tavLst>
                                        <p:tav tm="0">
                                          <p:val>
                                            <p:fltVal val="0"/>
                                          </p:val>
                                        </p:tav>
                                        <p:tav tm="100000">
                                          <p:val>
                                            <p:strVal val="#ppt_w"/>
                                          </p:val>
                                        </p:tav>
                                      </p:tavLst>
                                    </p:anim>
                                    <p:anim calcmode="lin" valueType="num">
                                      <p:cBhvr>
                                        <p:cTn id="14" dur="2500" fill="hold"/>
                                        <p:tgtEl>
                                          <p:spTgt spid="350">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50">
                                            <p:txEl>
                                              <p:pRg st="0" end="0"/>
                                            </p:txEl>
                                          </p:spTgt>
                                        </p:tgtEl>
                                        <p:attrNameLst>
                                          <p:attrName>style.visibility</p:attrName>
                                        </p:attrNameLst>
                                      </p:cBhvr>
                                      <p:to>
                                        <p:strVal val="visible"/>
                                      </p:to>
                                    </p:set>
                                    <p:anim calcmode="lin" valueType="num">
                                      <p:cBhvr>
                                        <p:cTn id="17" dur="2500" fill="hold"/>
                                        <p:tgtEl>
                                          <p:spTgt spid="350">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5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50">
                                            <p:txEl>
                                              <p:pRg st="1" end="1"/>
                                            </p:txEl>
                                          </p:spTgt>
                                        </p:tgtEl>
                                        <p:attrNameLst>
                                          <p:attrName>style.visibility</p:attrName>
                                        </p:attrNameLst>
                                      </p:cBhvr>
                                      <p:to>
                                        <p:strVal val="visible"/>
                                      </p:to>
                                    </p:set>
                                    <p:anim calcmode="lin" valueType="num">
                                      <p:cBhvr>
                                        <p:cTn id="23" dur="2500" fill="hold"/>
                                        <p:tgtEl>
                                          <p:spTgt spid="350">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5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50">
                                            <p:txEl>
                                              <p:pRg st="2" end="2"/>
                                            </p:txEl>
                                          </p:spTgt>
                                        </p:tgtEl>
                                        <p:attrNameLst>
                                          <p:attrName>style.visibility</p:attrName>
                                        </p:attrNameLst>
                                      </p:cBhvr>
                                      <p:to>
                                        <p:strVal val="visible"/>
                                      </p:to>
                                    </p:set>
                                    <p:anim calcmode="lin" valueType="num">
                                      <p:cBhvr>
                                        <p:cTn id="29" dur="2500" fill="hold"/>
                                        <p:tgtEl>
                                          <p:spTgt spid="350">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5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350">
                                            <p:txEl>
                                              <p:pRg st="3" end="3"/>
                                            </p:txEl>
                                          </p:spTgt>
                                        </p:tgtEl>
                                        <p:attrNameLst>
                                          <p:attrName>style.visibility</p:attrName>
                                        </p:attrNameLst>
                                      </p:cBhvr>
                                      <p:to>
                                        <p:strVal val="visible"/>
                                      </p:to>
                                    </p:set>
                                    <p:anim calcmode="lin" valueType="num">
                                      <p:cBhvr>
                                        <p:cTn id="35" dur="2500" fill="hold"/>
                                        <p:tgtEl>
                                          <p:spTgt spid="350">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35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P build="p" bldLvl="5" animBg="1" rev="0" advAuto="0" spid="350"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60" name="Rettangolo"/>
          <p:cNvSpPr/>
          <p:nvPr/>
        </p:nvSpPr>
        <p:spPr>
          <a:xfrm>
            <a:off x="-136542" y="4597541"/>
            <a:ext cx="24657084" cy="9322552"/>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361"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62"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63" name="La norma prevede che l’autorizzazione possa essere impugnata innanzi all’autorità giudiziaria da chi abbia un interesse ad impedire il compimento dell’atto per il quale l’autorizzazione è stata richiesta al notaio.…"/>
          <p:cNvSpPr txBox="1"/>
          <p:nvPr>
            <p:ph type="subTitle" idx="1"/>
          </p:nvPr>
        </p:nvSpPr>
        <p:spPr>
          <a:xfrm>
            <a:off x="4953000" y="6159500"/>
            <a:ext cx="17208727" cy="7877358"/>
          </a:xfrm>
          <a:prstGeom prst="rect">
            <a:avLst/>
          </a:prstGeom>
        </p:spPr>
        <p:txBody>
          <a:bodyPr/>
          <a:lstStyle/>
          <a:p>
            <a:pPr algn="just" defTabSz="449580">
              <a:defRPr sz="4400">
                <a:solidFill>
                  <a:srgbClr val="FFFFFF"/>
                </a:solidFill>
                <a:effectLst/>
                <a:uFill>
                  <a:solidFill>
                    <a:srgbClr val="000000"/>
                  </a:solidFill>
                </a:uFill>
              </a:defRPr>
            </a:pPr>
            <a:r>
              <a:t>La norma prevede che l’autorizzazione possa essere impugnata innanzi all’autorità giudiziaria da chi abbia un interesse ad impedire il compimento dell’atto per il quale l’autorizzazione è stata richiesta al notaio.</a:t>
            </a:r>
            <a:endParaRPr sz="3500"/>
          </a:p>
          <a:p>
            <a:pPr algn="just" defTabSz="449580">
              <a:defRPr sz="4400">
                <a:solidFill>
                  <a:srgbClr val="FFFFFF"/>
                </a:solidFill>
                <a:effectLst/>
                <a:uFill>
                  <a:solidFill>
                    <a:srgbClr val="000000"/>
                  </a:solidFill>
                </a:uFill>
              </a:defRPr>
            </a:pPr>
            <a:r>
              <a:t>Il reclamo può avere ad oggetto la denuncia di una violazione di legge sostanziale o processuale, sia la deduzione della valutazione erronea dei motivi di opportunità e di convenienza a provvedere sull’istanza. </a:t>
            </a:r>
          </a:p>
        </p:txBody>
      </p:sp>
      <p:sp>
        <p:nvSpPr>
          <p:cNvPr id="364" name="L’IMPUGNAZIONE DELL’AUTORIZZAZIONE NOTARILE"/>
          <p:cNvSpPr txBox="1"/>
          <p:nvPr/>
        </p:nvSpPr>
        <p:spPr>
          <a:xfrm>
            <a:off x="4951648" y="5080000"/>
            <a:ext cx="16875565"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L’IMPUGNAZIONE DELL’AUTORIZZAZIONE NOTARILE</a:t>
            </a:r>
          </a:p>
        </p:txBody>
      </p:sp>
      <p:pic>
        <p:nvPicPr>
          <p:cNvPr id="365"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pic>
        <p:nvPicPr>
          <p:cNvPr id="366"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4"/>
                                        </p:tgtEl>
                                        <p:attrNameLst>
                                          <p:attrName>style.visibility</p:attrName>
                                        </p:attrNameLst>
                                      </p:cBhvr>
                                      <p:to>
                                        <p:strVal val="visible"/>
                                      </p:to>
                                    </p:set>
                                    <p:anim calcmode="lin" valueType="num">
                                      <p:cBhvr>
                                        <p:cTn id="7" dur="2500" fill="hold"/>
                                        <p:tgtEl>
                                          <p:spTgt spid="364"/>
                                        </p:tgtEl>
                                        <p:attrNameLst>
                                          <p:attrName>ppt_w</p:attrName>
                                        </p:attrNameLst>
                                      </p:cBhvr>
                                      <p:tavLst>
                                        <p:tav tm="0">
                                          <p:val>
                                            <p:fltVal val="0"/>
                                          </p:val>
                                        </p:tav>
                                        <p:tav tm="100000">
                                          <p:val>
                                            <p:strVal val="#ppt_w"/>
                                          </p:val>
                                        </p:tav>
                                      </p:tavLst>
                                    </p:anim>
                                    <p:anim calcmode="lin" valueType="num">
                                      <p:cBhvr>
                                        <p:cTn id="8" dur="2500" fill="hold"/>
                                        <p:tgtEl>
                                          <p:spTgt spid="36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63">
                                            <p:bg/>
                                          </p:spTgt>
                                        </p:tgtEl>
                                        <p:attrNameLst>
                                          <p:attrName>style.visibility</p:attrName>
                                        </p:attrNameLst>
                                      </p:cBhvr>
                                      <p:to>
                                        <p:strVal val="visible"/>
                                      </p:to>
                                    </p:set>
                                    <p:anim calcmode="lin" valueType="num">
                                      <p:cBhvr>
                                        <p:cTn id="13" dur="2500" fill="hold"/>
                                        <p:tgtEl>
                                          <p:spTgt spid="363">
                                            <p:bg/>
                                          </p:spTgt>
                                        </p:tgtEl>
                                        <p:attrNameLst>
                                          <p:attrName>ppt_w</p:attrName>
                                        </p:attrNameLst>
                                      </p:cBhvr>
                                      <p:tavLst>
                                        <p:tav tm="0">
                                          <p:val>
                                            <p:fltVal val="0"/>
                                          </p:val>
                                        </p:tav>
                                        <p:tav tm="100000">
                                          <p:val>
                                            <p:strVal val="#ppt_w"/>
                                          </p:val>
                                        </p:tav>
                                      </p:tavLst>
                                    </p:anim>
                                    <p:anim calcmode="lin" valueType="num">
                                      <p:cBhvr>
                                        <p:cTn id="14" dur="2500" fill="hold"/>
                                        <p:tgtEl>
                                          <p:spTgt spid="363">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63">
                                            <p:txEl>
                                              <p:pRg st="0" end="0"/>
                                            </p:txEl>
                                          </p:spTgt>
                                        </p:tgtEl>
                                        <p:attrNameLst>
                                          <p:attrName>style.visibility</p:attrName>
                                        </p:attrNameLst>
                                      </p:cBhvr>
                                      <p:to>
                                        <p:strVal val="visible"/>
                                      </p:to>
                                    </p:set>
                                    <p:anim calcmode="lin" valueType="num">
                                      <p:cBhvr>
                                        <p:cTn id="17" dur="2500" fill="hold"/>
                                        <p:tgtEl>
                                          <p:spTgt spid="363">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63">
                                            <p:txEl>
                                              <p:pRg st="1" end="1"/>
                                            </p:txEl>
                                          </p:spTgt>
                                        </p:tgtEl>
                                        <p:attrNameLst>
                                          <p:attrName>style.visibility</p:attrName>
                                        </p:attrNameLst>
                                      </p:cBhvr>
                                      <p:to>
                                        <p:strVal val="visible"/>
                                      </p:to>
                                    </p:set>
                                    <p:anim calcmode="lin" valueType="num">
                                      <p:cBhvr>
                                        <p:cTn id="23" dur="2500" fill="hold"/>
                                        <p:tgtEl>
                                          <p:spTgt spid="363">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6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1"/>
      <p:bldP build="p" bldLvl="5" animBg="1" rev="0" advAuto="0" spid="363"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68" name="Rettangolo"/>
          <p:cNvSpPr/>
          <p:nvPr/>
        </p:nvSpPr>
        <p:spPr>
          <a:xfrm>
            <a:off x="-136542" y="4597541"/>
            <a:ext cx="24657084" cy="9322552"/>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369"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370"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71" name="La norma prevede che l’autorizzazione possa essere impugnata innanzi all’autorità giudiziaria da chi abbia un interesse ad impedire il compimento dell’atto per il quale l’autorizzazione è stata richiesta al notaio.…"/>
          <p:cNvSpPr txBox="1"/>
          <p:nvPr>
            <p:ph type="subTitle" sz="half" idx="1"/>
          </p:nvPr>
        </p:nvSpPr>
        <p:spPr>
          <a:xfrm>
            <a:off x="4953000" y="6159500"/>
            <a:ext cx="17208727" cy="5114543"/>
          </a:xfrm>
          <a:prstGeom prst="rect">
            <a:avLst/>
          </a:prstGeom>
        </p:spPr>
        <p:txBody>
          <a:bodyPr/>
          <a:lstStyle/>
          <a:p>
            <a:pPr algn="just" defTabSz="449580">
              <a:defRPr sz="4400">
                <a:solidFill>
                  <a:srgbClr val="FFFFFF"/>
                </a:solidFill>
                <a:effectLst/>
                <a:uFill>
                  <a:solidFill>
                    <a:srgbClr val="000000"/>
                  </a:solidFill>
                </a:uFill>
              </a:defRPr>
            </a:pPr>
            <a:r>
              <a:t>In altri termini, in sede di reclamo al giudice sono devoluti tutti i poteri e potrà quindi entrare nel merito valutando, ad esempio, che l’atto ritenuto di interesse o necessità per il soggetto protetto dal notaio non sia per lui vantaggioso</a:t>
            </a:r>
          </a:p>
          <a:p>
            <a:pPr algn="just" defTabSz="449580">
              <a:defRPr sz="4400">
                <a:solidFill>
                  <a:srgbClr val="FFFFFF"/>
                </a:solidFill>
                <a:effectLst/>
                <a:uFill>
                  <a:solidFill>
                    <a:srgbClr val="000000"/>
                  </a:solidFill>
                </a:uFill>
              </a:defRPr>
            </a:pPr>
            <a:r>
              <a:t>Come si è già accennato anche il diniego all’autorizzazione può essere reclamato benché comunicato solo alla parte richiedente e non all’autorità giudiziaria.</a:t>
            </a:r>
          </a:p>
        </p:txBody>
      </p:sp>
      <p:sp>
        <p:nvSpPr>
          <p:cNvPr id="372" name="L’IMPUGNAZIONE DELL’AUTORIZZAZIONE NOTARILE"/>
          <p:cNvSpPr txBox="1"/>
          <p:nvPr/>
        </p:nvSpPr>
        <p:spPr>
          <a:xfrm>
            <a:off x="4953000" y="5080000"/>
            <a:ext cx="16875564"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L’IMPUGNAZIONE DELL’AUTORIZZAZIONE NOTARILE</a:t>
            </a:r>
          </a:p>
        </p:txBody>
      </p:sp>
      <p:pic>
        <p:nvPicPr>
          <p:cNvPr id="373"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pic>
        <p:nvPicPr>
          <p:cNvPr id="374"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72"/>
                                        </p:tgtEl>
                                        <p:attrNameLst>
                                          <p:attrName>style.visibility</p:attrName>
                                        </p:attrNameLst>
                                      </p:cBhvr>
                                      <p:to>
                                        <p:strVal val="visible"/>
                                      </p:to>
                                    </p:set>
                                    <p:anim calcmode="lin" valueType="num">
                                      <p:cBhvr>
                                        <p:cTn id="7" dur="2500" fill="hold"/>
                                        <p:tgtEl>
                                          <p:spTgt spid="372"/>
                                        </p:tgtEl>
                                        <p:attrNameLst>
                                          <p:attrName>ppt_w</p:attrName>
                                        </p:attrNameLst>
                                      </p:cBhvr>
                                      <p:tavLst>
                                        <p:tav tm="0">
                                          <p:val>
                                            <p:fltVal val="0"/>
                                          </p:val>
                                        </p:tav>
                                        <p:tav tm="100000">
                                          <p:val>
                                            <p:strVal val="#ppt_w"/>
                                          </p:val>
                                        </p:tav>
                                      </p:tavLst>
                                    </p:anim>
                                    <p:anim calcmode="lin" valueType="num">
                                      <p:cBhvr>
                                        <p:cTn id="8" dur="2500" fill="hold"/>
                                        <p:tgtEl>
                                          <p:spTgt spid="37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71">
                                            <p:bg/>
                                          </p:spTgt>
                                        </p:tgtEl>
                                        <p:attrNameLst>
                                          <p:attrName>style.visibility</p:attrName>
                                        </p:attrNameLst>
                                      </p:cBhvr>
                                      <p:to>
                                        <p:strVal val="visible"/>
                                      </p:to>
                                    </p:set>
                                    <p:anim calcmode="lin" valueType="num">
                                      <p:cBhvr>
                                        <p:cTn id="13" dur="2500" fill="hold"/>
                                        <p:tgtEl>
                                          <p:spTgt spid="371">
                                            <p:bg/>
                                          </p:spTgt>
                                        </p:tgtEl>
                                        <p:attrNameLst>
                                          <p:attrName>ppt_w</p:attrName>
                                        </p:attrNameLst>
                                      </p:cBhvr>
                                      <p:tavLst>
                                        <p:tav tm="0">
                                          <p:val>
                                            <p:fltVal val="0"/>
                                          </p:val>
                                        </p:tav>
                                        <p:tav tm="100000">
                                          <p:val>
                                            <p:strVal val="#ppt_w"/>
                                          </p:val>
                                        </p:tav>
                                      </p:tavLst>
                                    </p:anim>
                                    <p:anim calcmode="lin" valueType="num">
                                      <p:cBhvr>
                                        <p:cTn id="14" dur="2500" fill="hold"/>
                                        <p:tgtEl>
                                          <p:spTgt spid="371">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71">
                                            <p:txEl>
                                              <p:pRg st="0" end="0"/>
                                            </p:txEl>
                                          </p:spTgt>
                                        </p:tgtEl>
                                        <p:attrNameLst>
                                          <p:attrName>style.visibility</p:attrName>
                                        </p:attrNameLst>
                                      </p:cBhvr>
                                      <p:to>
                                        <p:strVal val="visible"/>
                                      </p:to>
                                    </p:set>
                                    <p:anim calcmode="lin" valueType="num">
                                      <p:cBhvr>
                                        <p:cTn id="17" dur="2500" fill="hold"/>
                                        <p:tgtEl>
                                          <p:spTgt spid="371">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71">
                                            <p:txEl>
                                              <p:pRg st="1" end="1"/>
                                            </p:txEl>
                                          </p:spTgt>
                                        </p:tgtEl>
                                        <p:attrNameLst>
                                          <p:attrName>style.visibility</p:attrName>
                                        </p:attrNameLst>
                                      </p:cBhvr>
                                      <p:to>
                                        <p:strVal val="visible"/>
                                      </p:to>
                                    </p:set>
                                    <p:anim calcmode="lin" valueType="num">
                                      <p:cBhvr>
                                        <p:cTn id="23" dur="2500" fill="hold"/>
                                        <p:tgtEl>
                                          <p:spTgt spid="371">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7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1"/>
      <p:bldP build="p" bldLvl="5" animBg="1" rev="0" advAuto="0" spid="371"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76" name="Immagine" descr="Immagine"/>
          <p:cNvPicPr>
            <a:picLocks noChangeAspect="1"/>
          </p:cNvPicPr>
          <p:nvPr/>
        </p:nvPicPr>
        <p:blipFill>
          <a:blip r:embed="rId2">
            <a:extLst/>
          </a:blip>
          <a:stretch>
            <a:fillRect/>
          </a:stretch>
        </p:blipFill>
        <p:spPr>
          <a:xfrm>
            <a:off x="12971929" y="-7626"/>
            <a:ext cx="13613125" cy="13756652"/>
          </a:xfrm>
          <a:prstGeom prst="rect">
            <a:avLst/>
          </a:prstGeom>
          <a:ln w="12700">
            <a:miter lim="400000"/>
          </a:ln>
        </p:spPr>
      </p:pic>
      <p:pic>
        <p:nvPicPr>
          <p:cNvPr id="377"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378"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79" name="CENNI SUL REIMPIEGO"/>
          <p:cNvSpPr txBox="1"/>
          <p:nvPr/>
        </p:nvSpPr>
        <p:spPr>
          <a:xfrm>
            <a:off x="1397000" y="5077728"/>
            <a:ext cx="6497384"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CENNI SUL REIMPIEGO</a:t>
            </a:r>
          </a:p>
        </p:txBody>
      </p:sp>
      <p:sp>
        <p:nvSpPr>
          <p:cNvPr id="380" name="Art. 21, comma 3: “Ove per effetto della stipula dell'atto debba essere riscosso un corrispettivo nell'interesse del minore o di un soggetto sottoposto a misura  di  protezione, il notaio, nell'atto di autorizzazione, determina le cautele necessarie per "/>
          <p:cNvSpPr txBox="1"/>
          <p:nvPr/>
        </p:nvSpPr>
        <p:spPr>
          <a:xfrm>
            <a:off x="1393145" y="5962100"/>
            <a:ext cx="13866706" cy="6910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lnSpc>
                <a:spcPct val="120000"/>
              </a:lnSpc>
              <a:defRPr sz="3800">
                <a:solidFill>
                  <a:srgbClr val="53585F"/>
                </a:solidFill>
                <a:effectLst/>
                <a:uFill>
                  <a:solidFill>
                    <a:srgbClr val="000000"/>
                  </a:solidFill>
                </a:uFill>
              </a:defRPr>
            </a:pPr>
            <a:r>
              <a:t>Art. 21, comma 3: </a:t>
            </a:r>
            <a:r>
              <a:rPr i="1">
                <a:latin typeface="+mj-lt"/>
                <a:ea typeface="+mj-ea"/>
                <a:cs typeface="+mj-cs"/>
                <a:sym typeface="Helvetica Neue"/>
              </a:rPr>
              <a:t>“Ove per effetto della stipula dell'atto debba essere riscosso un corrispettivo nell'interesse del minore o di un soggetto sottoposto a misura  di  protezione, il notaio, nell'atto di autorizzazione, determina le cautele necessarie per il reimpiego del medesimo”</a:t>
            </a:r>
            <a:r>
              <a:t>.</a:t>
            </a:r>
            <a:endParaRPr sz="3500"/>
          </a:p>
          <a:p>
            <a:pPr algn="just" defTabSz="449580">
              <a:lnSpc>
                <a:spcPct val="120000"/>
              </a:lnSpc>
              <a:defRPr sz="3800">
                <a:solidFill>
                  <a:srgbClr val="53585F"/>
                </a:solidFill>
                <a:effectLst/>
                <a:uFill>
                  <a:solidFill>
                    <a:srgbClr val="000000"/>
                  </a:solidFill>
                </a:uFill>
              </a:defRPr>
            </a:pPr>
            <a:r>
              <a:t>A fronte di questa disposizione normativa, il notaio dovrà occuparsi del reimpiego e lo potrà fare nella medesima autorizzazione ove autorizza l’atto da compiere senza che siano necessarie due autorizzazioni distinte (una per l’atto e l’altra per il reimpiego).</a:t>
            </a:r>
          </a:p>
        </p:txBody>
      </p:sp>
      <p:pic>
        <p:nvPicPr>
          <p:cNvPr id="381" name="Immagine" descr="Immagine"/>
          <p:cNvPicPr>
            <a:picLocks noChangeAspect="1"/>
          </p:cNvPicPr>
          <p:nvPr/>
        </p:nvPicPr>
        <p:blipFill>
          <a:blip r:embed="rId4">
            <a:extLst/>
          </a:blip>
          <a:stretch>
            <a:fillRect/>
          </a:stretch>
        </p:blipFill>
        <p:spPr>
          <a:xfrm>
            <a:off x="-36659" y="11803522"/>
            <a:ext cx="812351" cy="1930432"/>
          </a:xfrm>
          <a:prstGeom prst="rect">
            <a:avLst/>
          </a:prstGeom>
          <a:ln w="12700">
            <a:miter lim="400000"/>
          </a:ln>
        </p:spPr>
      </p:pic>
      <p:pic>
        <p:nvPicPr>
          <p:cNvPr id="382"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383" name="Immagine" descr="Immagine"/>
          <p:cNvPicPr>
            <a:picLocks noChangeAspect="1"/>
          </p:cNvPicPr>
          <p:nvPr/>
        </p:nvPicPr>
        <p:blipFill>
          <a:blip r:embed="rId6">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79"/>
                                        </p:tgtEl>
                                        <p:attrNameLst>
                                          <p:attrName>style.visibility</p:attrName>
                                        </p:attrNameLst>
                                      </p:cBhvr>
                                      <p:to>
                                        <p:strVal val="visible"/>
                                      </p:to>
                                    </p:set>
                                    <p:anim calcmode="lin" valueType="num">
                                      <p:cBhvr>
                                        <p:cTn id="7" dur="2500" fill="hold"/>
                                        <p:tgtEl>
                                          <p:spTgt spid="379"/>
                                        </p:tgtEl>
                                        <p:attrNameLst>
                                          <p:attrName>ppt_w</p:attrName>
                                        </p:attrNameLst>
                                      </p:cBhvr>
                                      <p:tavLst>
                                        <p:tav tm="0">
                                          <p:val>
                                            <p:fltVal val="0"/>
                                          </p:val>
                                        </p:tav>
                                        <p:tav tm="100000">
                                          <p:val>
                                            <p:strVal val="#ppt_w"/>
                                          </p:val>
                                        </p:tav>
                                      </p:tavLst>
                                    </p:anim>
                                    <p:anim calcmode="lin" valueType="num">
                                      <p:cBhvr>
                                        <p:cTn id="8" dur="2500" fill="hold"/>
                                        <p:tgtEl>
                                          <p:spTgt spid="37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80">
                                            <p:bg/>
                                          </p:spTgt>
                                        </p:tgtEl>
                                        <p:attrNameLst>
                                          <p:attrName>style.visibility</p:attrName>
                                        </p:attrNameLst>
                                      </p:cBhvr>
                                      <p:to>
                                        <p:strVal val="visible"/>
                                      </p:to>
                                    </p:set>
                                    <p:anim calcmode="lin" valueType="num">
                                      <p:cBhvr>
                                        <p:cTn id="13" dur="2500" fill="hold"/>
                                        <p:tgtEl>
                                          <p:spTgt spid="380">
                                            <p:bg/>
                                          </p:spTgt>
                                        </p:tgtEl>
                                        <p:attrNameLst>
                                          <p:attrName>ppt_w</p:attrName>
                                        </p:attrNameLst>
                                      </p:cBhvr>
                                      <p:tavLst>
                                        <p:tav tm="0">
                                          <p:val>
                                            <p:fltVal val="0"/>
                                          </p:val>
                                        </p:tav>
                                        <p:tav tm="100000">
                                          <p:val>
                                            <p:strVal val="#ppt_w"/>
                                          </p:val>
                                        </p:tav>
                                      </p:tavLst>
                                    </p:anim>
                                    <p:anim calcmode="lin" valueType="num">
                                      <p:cBhvr>
                                        <p:cTn id="14" dur="2500" fill="hold"/>
                                        <p:tgtEl>
                                          <p:spTgt spid="380">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80">
                                            <p:txEl>
                                              <p:pRg st="0" end="0"/>
                                            </p:txEl>
                                          </p:spTgt>
                                        </p:tgtEl>
                                        <p:attrNameLst>
                                          <p:attrName>style.visibility</p:attrName>
                                        </p:attrNameLst>
                                      </p:cBhvr>
                                      <p:to>
                                        <p:strVal val="visible"/>
                                      </p:to>
                                    </p:set>
                                    <p:anim calcmode="lin" valueType="num">
                                      <p:cBhvr>
                                        <p:cTn id="17" dur="2500" fill="hold"/>
                                        <p:tgtEl>
                                          <p:spTgt spid="380">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80">
                                            <p:txEl>
                                              <p:pRg st="1" end="1"/>
                                            </p:txEl>
                                          </p:spTgt>
                                        </p:tgtEl>
                                        <p:attrNameLst>
                                          <p:attrName>style.visibility</p:attrName>
                                        </p:attrNameLst>
                                      </p:cBhvr>
                                      <p:to>
                                        <p:strVal val="visible"/>
                                      </p:to>
                                    </p:set>
                                    <p:anim calcmode="lin" valueType="num">
                                      <p:cBhvr>
                                        <p:cTn id="23" dur="2500" fill="hold"/>
                                        <p:tgtEl>
                                          <p:spTgt spid="380">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8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2"/>
      <p:bldP build="whole" bldLvl="1" animBg="1" rev="0" advAuto="0" spid="37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37" name="La norma ritiene necessaria la richiesta di parte ai fini del rilascio dell’autorizzazione notarile.…"/>
          <p:cNvSpPr txBox="1"/>
          <p:nvPr>
            <p:ph type="subTitle" sz="quarter" idx="1"/>
          </p:nvPr>
        </p:nvSpPr>
        <p:spPr>
          <a:xfrm>
            <a:off x="4958286" y="5479908"/>
            <a:ext cx="17166065" cy="1710559"/>
          </a:xfrm>
          <a:prstGeom prst="rect">
            <a:avLst/>
          </a:prstGeom>
        </p:spPr>
        <p:txBody>
          <a:bodyPr/>
          <a:lstStyle>
            <a:lvl1pPr algn="just" defTabSz="449580">
              <a:defRPr sz="4200">
                <a:solidFill>
                  <a:srgbClr val="53585F"/>
                </a:solidFill>
                <a:uFill>
                  <a:solidFill>
                    <a:srgbClr val="000000"/>
                  </a:solidFill>
                </a:uFill>
              </a:defRPr>
            </a:lvl1pPr>
          </a:lstStyle>
          <a:p>
            <a:pPr>
              <a:defRPr>
                <a:effectLst/>
              </a:defRPr>
            </a:pPr>
            <a:r>
              <a:t>La norma ritiene necessaria la richiesta di parte ai fini del rilascio dell’autorizzazione notarile.</a:t>
            </a:r>
          </a:p>
        </p:txBody>
      </p:sp>
      <p:sp>
        <p:nvSpPr>
          <p:cNvPr id="138" name="PROCEDIMENTO - DALL’ISTANZA ALLA…"/>
          <p:cNvSpPr txBox="1"/>
          <p:nvPr/>
        </p:nvSpPr>
        <p:spPr>
          <a:xfrm>
            <a:off x="4958286" y="3296382"/>
            <a:ext cx="14701876"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PROCEDIMENTO - DALL’ISTANZA ALLA </a:t>
            </a:r>
          </a:p>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CONCLUSIONE - LA RICHIESTA DI PARTE</a:t>
            </a:r>
          </a:p>
        </p:txBody>
      </p:sp>
      <p:pic>
        <p:nvPicPr>
          <p:cNvPr id="139" name="Immagine" descr="Immagine"/>
          <p:cNvPicPr>
            <a:picLocks noChangeAspect="1"/>
          </p:cNvPicPr>
          <p:nvPr/>
        </p:nvPicPr>
        <p:blipFill>
          <a:blip r:embed="rId2">
            <a:extLst/>
          </a:blip>
          <a:stretch>
            <a:fillRect/>
          </a:stretch>
        </p:blipFill>
        <p:spPr>
          <a:xfrm>
            <a:off x="4365373" y="5680484"/>
            <a:ext cx="343667" cy="343667"/>
          </a:xfrm>
          <a:prstGeom prst="rect">
            <a:avLst/>
          </a:prstGeom>
          <a:ln w="12700">
            <a:miter lim="400000"/>
          </a:ln>
        </p:spPr>
      </p:pic>
      <p:pic>
        <p:nvPicPr>
          <p:cNvPr id="140" name="Immagine" descr="Immagine"/>
          <p:cNvPicPr>
            <a:picLocks noChangeAspect="1"/>
          </p:cNvPicPr>
          <p:nvPr/>
        </p:nvPicPr>
        <p:blipFill>
          <a:blip r:embed="rId2">
            <a:extLst/>
          </a:blip>
          <a:stretch>
            <a:fillRect/>
          </a:stretch>
        </p:blipFill>
        <p:spPr>
          <a:xfrm>
            <a:off x="4365373" y="7337666"/>
            <a:ext cx="343667" cy="343667"/>
          </a:xfrm>
          <a:prstGeom prst="rect">
            <a:avLst/>
          </a:prstGeom>
          <a:ln w="12700">
            <a:miter lim="400000"/>
          </a:ln>
        </p:spPr>
      </p:pic>
      <p:pic>
        <p:nvPicPr>
          <p:cNvPr id="141" name="Immagine" descr="Immagine"/>
          <p:cNvPicPr>
            <a:picLocks noChangeAspect="1"/>
          </p:cNvPicPr>
          <p:nvPr/>
        </p:nvPicPr>
        <p:blipFill>
          <a:blip r:embed="rId2">
            <a:extLst/>
          </a:blip>
          <a:stretch>
            <a:fillRect/>
          </a:stretch>
        </p:blipFill>
        <p:spPr>
          <a:xfrm>
            <a:off x="4365373" y="9242666"/>
            <a:ext cx="343667" cy="343667"/>
          </a:xfrm>
          <a:prstGeom prst="rect">
            <a:avLst/>
          </a:prstGeom>
          <a:ln w="12700">
            <a:miter lim="400000"/>
          </a:ln>
        </p:spPr>
      </p:pic>
      <p:pic>
        <p:nvPicPr>
          <p:cNvPr id="142" name="Immagine" descr="Immagine"/>
          <p:cNvPicPr>
            <a:picLocks noChangeAspect="1"/>
          </p:cNvPicPr>
          <p:nvPr/>
        </p:nvPicPr>
        <p:blipFill>
          <a:blip r:embed="rId3">
            <a:extLst/>
          </a:blip>
          <a:stretch>
            <a:fillRect/>
          </a:stretch>
        </p:blipFill>
        <p:spPr>
          <a:xfrm>
            <a:off x="-36659" y="11803522"/>
            <a:ext cx="812351" cy="1930432"/>
          </a:xfrm>
          <a:prstGeom prst="rect">
            <a:avLst/>
          </a:prstGeom>
          <a:ln w="12700">
            <a:miter lim="400000"/>
          </a:ln>
        </p:spPr>
      </p:pic>
      <p:pic>
        <p:nvPicPr>
          <p:cNvPr id="143" name="Immagine" descr="Immagine"/>
          <p:cNvPicPr>
            <a:picLocks noChangeAspect="1"/>
          </p:cNvPicPr>
          <p:nvPr/>
        </p:nvPicPr>
        <p:blipFill>
          <a:blip r:embed="rId4">
            <a:extLst/>
          </a:blip>
          <a:stretch>
            <a:fillRect/>
          </a:stretch>
        </p:blipFill>
        <p:spPr>
          <a:xfrm>
            <a:off x="23985311" y="476198"/>
            <a:ext cx="797380" cy="797381"/>
          </a:xfrm>
          <a:prstGeom prst="rect">
            <a:avLst/>
          </a:prstGeom>
          <a:ln w="12700">
            <a:miter lim="400000"/>
          </a:ln>
        </p:spPr>
      </p:pic>
      <p:sp>
        <p:nvSpPr>
          <p:cNvPr id="144"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145" name="Immagine" descr="Immagine"/>
          <p:cNvPicPr>
            <a:picLocks noChangeAspect="1"/>
          </p:cNvPicPr>
          <p:nvPr/>
        </p:nvPicPr>
        <p:blipFill>
          <a:blip r:embed="rId5">
            <a:extLst/>
          </a:blip>
          <a:stretch>
            <a:fillRect/>
          </a:stretch>
        </p:blipFill>
        <p:spPr>
          <a:xfrm>
            <a:off x="1156452" y="870189"/>
            <a:ext cx="2191592" cy="1366756"/>
          </a:xfrm>
          <a:prstGeom prst="rect">
            <a:avLst/>
          </a:prstGeom>
          <a:ln w="12700">
            <a:miter lim="400000"/>
          </a:ln>
        </p:spPr>
      </p:pic>
      <p:sp>
        <p:nvSpPr>
          <p:cNvPr id="146" name="La norma ritiene necessaria la richiesta di parte ai fini del rilascio dell’autorizzazione notarile.…"/>
          <p:cNvSpPr txBox="1"/>
          <p:nvPr/>
        </p:nvSpPr>
        <p:spPr>
          <a:xfrm>
            <a:off x="4958286" y="7141298"/>
            <a:ext cx="17166065" cy="14820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449580">
              <a:defRPr sz="4200">
                <a:solidFill>
                  <a:srgbClr val="53585F"/>
                </a:solidFill>
                <a:uFill>
                  <a:solidFill>
                    <a:srgbClr val="000000"/>
                  </a:solidFill>
                </a:uFill>
              </a:defRPr>
            </a:lvl1pPr>
          </a:lstStyle>
          <a:p>
            <a:pPr>
              <a:defRPr>
                <a:effectLst/>
              </a:defRPr>
            </a:pPr>
            <a:r>
              <a:t>La richiesta può essere sottoscritta dalla parte interessata ovvero da un avvocato all’uopo nominato.</a:t>
            </a:r>
          </a:p>
        </p:txBody>
      </p:sp>
      <p:sp>
        <p:nvSpPr>
          <p:cNvPr id="147" name="La norma ritiene necessaria la richiesta di parte ai fini del rilascio dell’autorizzazione notarile.…"/>
          <p:cNvSpPr txBox="1"/>
          <p:nvPr/>
        </p:nvSpPr>
        <p:spPr>
          <a:xfrm>
            <a:off x="4958286" y="9056839"/>
            <a:ext cx="17166065" cy="23311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449580">
              <a:defRPr sz="4200">
                <a:solidFill>
                  <a:srgbClr val="53585F"/>
                </a:solidFill>
                <a:uFill>
                  <a:solidFill>
                    <a:srgbClr val="000000"/>
                  </a:solidFill>
                </a:uFill>
              </a:defRPr>
            </a:lvl1pPr>
          </a:lstStyle>
          <a:p>
            <a:pPr>
              <a:defRPr>
                <a:effectLst/>
              </a:defRPr>
            </a:pPr>
            <a:r>
              <a:t>Il notaio, se richiesto, potrà dare anche una consulenza per la redazione della richiesta scritta e, in assenza di un avvocato nominato, è probabile che il notaio dia un contributo effettivo nella preparazione dell’istanza.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37"/>
                                        </p:tgtEl>
                                        <p:attrNameLst>
                                          <p:attrName>style.visibility</p:attrName>
                                        </p:attrNameLst>
                                      </p:cBhvr>
                                      <p:to>
                                        <p:strVal val="visible"/>
                                      </p:to>
                                    </p:set>
                                    <p:anim calcmode="lin" valueType="num">
                                      <p:cBhvr>
                                        <p:cTn id="13" dur="2500" fill="hold"/>
                                        <p:tgtEl>
                                          <p:spTgt spid="137"/>
                                        </p:tgtEl>
                                        <p:attrNameLst>
                                          <p:attrName>ppt_w</p:attrName>
                                        </p:attrNameLst>
                                      </p:cBhvr>
                                      <p:tavLst>
                                        <p:tav tm="0">
                                          <p:val>
                                            <p:fltVal val="0"/>
                                          </p:val>
                                        </p:tav>
                                        <p:tav tm="100000">
                                          <p:val>
                                            <p:strVal val="#ppt_w"/>
                                          </p:val>
                                        </p:tav>
                                      </p:tavLst>
                                    </p:anim>
                                    <p:anim calcmode="lin" valueType="num">
                                      <p:cBhvr>
                                        <p:cTn id="14" dur="2500" fill="hold"/>
                                        <p:tgtEl>
                                          <p:spTgt spid="13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46"/>
                                        </p:tgtEl>
                                        <p:attrNameLst>
                                          <p:attrName>style.visibility</p:attrName>
                                        </p:attrNameLst>
                                      </p:cBhvr>
                                      <p:to>
                                        <p:strVal val="visible"/>
                                      </p:to>
                                    </p:set>
                                    <p:anim calcmode="lin" valueType="num">
                                      <p:cBhvr>
                                        <p:cTn id="19" dur="2500" fill="hold"/>
                                        <p:tgtEl>
                                          <p:spTgt spid="146"/>
                                        </p:tgtEl>
                                        <p:attrNameLst>
                                          <p:attrName>ppt_w</p:attrName>
                                        </p:attrNameLst>
                                      </p:cBhvr>
                                      <p:tavLst>
                                        <p:tav tm="0">
                                          <p:val>
                                            <p:fltVal val="0"/>
                                          </p:val>
                                        </p:tav>
                                        <p:tav tm="100000">
                                          <p:val>
                                            <p:strVal val="#ppt_w"/>
                                          </p:val>
                                        </p:tav>
                                      </p:tavLst>
                                    </p:anim>
                                    <p:anim calcmode="lin" valueType="num">
                                      <p:cBhvr>
                                        <p:cTn id="20" dur="2500" fill="hold"/>
                                        <p:tgtEl>
                                          <p:spTgt spid="14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147"/>
                                        </p:tgtEl>
                                        <p:attrNameLst>
                                          <p:attrName>style.visibility</p:attrName>
                                        </p:attrNameLst>
                                      </p:cBhvr>
                                      <p:to>
                                        <p:strVal val="visible"/>
                                      </p:to>
                                    </p:set>
                                    <p:anim calcmode="lin" valueType="num">
                                      <p:cBhvr>
                                        <p:cTn id="25" dur="2500" fill="hold"/>
                                        <p:tgtEl>
                                          <p:spTgt spid="147"/>
                                        </p:tgtEl>
                                        <p:attrNameLst>
                                          <p:attrName>ppt_w</p:attrName>
                                        </p:attrNameLst>
                                      </p:cBhvr>
                                      <p:tavLst>
                                        <p:tav tm="0">
                                          <p:val>
                                            <p:fltVal val="0"/>
                                          </p:val>
                                        </p:tav>
                                        <p:tav tm="100000">
                                          <p:val>
                                            <p:strVal val="#ppt_w"/>
                                          </p:val>
                                        </p:tav>
                                      </p:tavLst>
                                    </p:anim>
                                    <p:anim calcmode="lin" valueType="num">
                                      <p:cBhvr>
                                        <p:cTn id="26" dur="2500" fill="hold"/>
                                        <p:tgtEl>
                                          <p:spTgt spid="1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 grpId="4"/>
      <p:bldP build="whole" bldLvl="1" animBg="1" rev="0" advAuto="0" spid="138" grpId="1"/>
      <p:bldP build="whole" bldLvl="1" animBg="1" rev="0" advAuto="0" spid="137" grpId="2"/>
      <p:bldP build="whole" bldLvl="1" animBg="1" rev="0" advAuto="0" spid="146" grpId="3"/>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85"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pic>
        <p:nvPicPr>
          <p:cNvPr id="386"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387"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388" name="CASI SPECIFICI DEL REIMPIEGO"/>
          <p:cNvSpPr txBox="1"/>
          <p:nvPr/>
        </p:nvSpPr>
        <p:spPr>
          <a:xfrm>
            <a:off x="4951613" y="3301999"/>
            <a:ext cx="8964550"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CASI SPECIFICI DEL REIMPIEGO</a:t>
            </a:r>
          </a:p>
        </p:txBody>
      </p:sp>
      <p:pic>
        <p:nvPicPr>
          <p:cNvPr id="389"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390" name="A titolo esemplificato e non tassativo possiamo annoverare:…"/>
          <p:cNvSpPr txBox="1"/>
          <p:nvPr/>
        </p:nvSpPr>
        <p:spPr>
          <a:xfrm>
            <a:off x="4951612" y="4445000"/>
            <a:ext cx="17437915" cy="7133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sz="4400">
                <a:solidFill>
                  <a:srgbClr val="53585F"/>
                </a:solidFill>
                <a:effectLst/>
                <a:uFill>
                  <a:solidFill>
                    <a:srgbClr val="000000"/>
                  </a:solidFill>
                </a:uFill>
              </a:defRPr>
            </a:pPr>
            <a:r>
              <a:t>A titolo esemplificato e non tassativo possiamo annoverare:</a:t>
            </a:r>
            <a:endParaRPr sz="3500"/>
          </a:p>
          <a:p>
            <a:pPr algn="just" defTabSz="449580">
              <a:defRPr sz="4400">
                <a:solidFill>
                  <a:srgbClr val="53585F"/>
                </a:solidFill>
                <a:effectLst/>
                <a:uFill>
                  <a:solidFill>
                    <a:srgbClr val="000000"/>
                  </a:solidFill>
                </a:uFill>
              </a:defRPr>
            </a:pPr>
            <a:r>
              <a:t>* il reimpiego del corrispettivo a fronte della vendita di un bene immobile;</a:t>
            </a:r>
            <a:endParaRPr sz="3500"/>
          </a:p>
          <a:p>
            <a:pPr marL="381000" indent="-381000" algn="just" defTabSz="449580">
              <a:buSzPct val="75000"/>
              <a:buChar char="*"/>
              <a:defRPr sz="4400">
                <a:solidFill>
                  <a:srgbClr val="53585F"/>
                </a:solidFill>
                <a:effectLst/>
                <a:uFill>
                  <a:solidFill>
                    <a:srgbClr val="000000"/>
                  </a:solidFill>
                </a:uFill>
              </a:defRPr>
            </a:pPr>
            <a:r>
              <a:t>in genere l’utilizzo di capitali del minore quando questi conseguano ad un atto notarile.</a:t>
            </a:r>
            <a:endParaRPr sz="3500"/>
          </a:p>
          <a:p>
            <a:pPr algn="just" defTabSz="449580">
              <a:spcBef>
                <a:spcPts val="2500"/>
              </a:spcBef>
              <a:defRPr sz="4400">
                <a:solidFill>
                  <a:srgbClr val="53585F"/>
                </a:solidFill>
                <a:effectLst/>
                <a:uFill>
                  <a:solidFill>
                    <a:srgbClr val="000000"/>
                  </a:solidFill>
                </a:uFill>
              </a:defRPr>
            </a:pPr>
            <a:r>
              <a:t>Il vero tema è come reimpiegare i denari:</a:t>
            </a:r>
            <a:endParaRPr sz="3500"/>
          </a:p>
          <a:p>
            <a:pPr lvl="1" marL="1016000" indent="-381000" algn="just" defTabSz="449580">
              <a:buSzPct val="75000"/>
              <a:buChar char="•"/>
              <a:defRPr sz="4400">
                <a:solidFill>
                  <a:srgbClr val="53585F"/>
                </a:solidFill>
                <a:effectLst/>
                <a:uFill>
                  <a:solidFill>
                    <a:srgbClr val="000000"/>
                  </a:solidFill>
                </a:uFill>
              </a:defRPr>
            </a:pPr>
            <a:r>
              <a:t>titoli di Stato</a:t>
            </a:r>
          </a:p>
          <a:p>
            <a:pPr lvl="1" marL="1016000" indent="-381000" algn="just" defTabSz="449580">
              <a:buSzPct val="75000"/>
              <a:buChar char="•"/>
              <a:defRPr sz="4400">
                <a:solidFill>
                  <a:srgbClr val="53585F"/>
                </a:solidFill>
                <a:effectLst/>
                <a:uFill>
                  <a:solidFill>
                    <a:srgbClr val="000000"/>
                  </a:solidFill>
                </a:uFill>
              </a:defRPr>
            </a:pPr>
            <a:r>
              <a:t>fondi obbligazionari anche di natura assicurativa</a:t>
            </a:r>
          </a:p>
          <a:p>
            <a:pPr lvl="1" marL="1016000" indent="-381000" algn="just" defTabSz="449580">
              <a:buSzPct val="75000"/>
              <a:buChar char="•"/>
              <a:defRPr sz="4400">
                <a:solidFill>
                  <a:srgbClr val="53585F"/>
                </a:solidFill>
                <a:effectLst/>
                <a:uFill>
                  <a:solidFill>
                    <a:srgbClr val="000000"/>
                  </a:solidFill>
                </a:uFill>
              </a:defRPr>
            </a:pPr>
            <a:r>
              <a:t>in genere ogni investimento a basso rischio</a:t>
            </a:r>
          </a:p>
          <a:p>
            <a:pPr lvl="1" marL="1016000" indent="-381000" algn="just" defTabSz="449580">
              <a:buSzPct val="75000"/>
              <a:buChar char="•"/>
              <a:defRPr sz="4400">
                <a:solidFill>
                  <a:srgbClr val="53585F"/>
                </a:solidFill>
                <a:effectLst/>
                <a:uFill>
                  <a:solidFill>
                    <a:srgbClr val="000000"/>
                  </a:solidFill>
                </a:uFill>
              </a:defRPr>
            </a:pPr>
            <a:r>
              <a:t>immobili se per necessità del soggetto tutelato</a:t>
            </a:r>
          </a:p>
          <a:p>
            <a:pPr lvl="1" marL="1016000" indent="-381000" algn="just" defTabSz="449580">
              <a:buSzPct val="75000"/>
              <a:buChar char="•"/>
              <a:defRPr sz="4400">
                <a:solidFill>
                  <a:srgbClr val="53585F"/>
                </a:solidFill>
                <a:effectLst/>
                <a:uFill>
                  <a:solidFill>
                    <a:srgbClr val="000000"/>
                  </a:solidFill>
                </a:uFill>
              </a:defRPr>
            </a:pPr>
            <a:r>
              <a:t>oro fisico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88"/>
                                        </p:tgtEl>
                                        <p:attrNameLst>
                                          <p:attrName>style.visibility</p:attrName>
                                        </p:attrNameLst>
                                      </p:cBhvr>
                                      <p:to>
                                        <p:strVal val="visible"/>
                                      </p:to>
                                    </p:set>
                                    <p:anim calcmode="lin" valueType="num">
                                      <p:cBhvr>
                                        <p:cTn id="7" dur="2500" fill="hold"/>
                                        <p:tgtEl>
                                          <p:spTgt spid="388"/>
                                        </p:tgtEl>
                                        <p:attrNameLst>
                                          <p:attrName>ppt_w</p:attrName>
                                        </p:attrNameLst>
                                      </p:cBhvr>
                                      <p:tavLst>
                                        <p:tav tm="0">
                                          <p:val>
                                            <p:fltVal val="0"/>
                                          </p:val>
                                        </p:tav>
                                        <p:tav tm="100000">
                                          <p:val>
                                            <p:strVal val="#ppt_w"/>
                                          </p:val>
                                        </p:tav>
                                      </p:tavLst>
                                    </p:anim>
                                    <p:anim calcmode="lin" valueType="num">
                                      <p:cBhvr>
                                        <p:cTn id="8" dur="25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90">
                                            <p:bg/>
                                          </p:spTgt>
                                        </p:tgtEl>
                                        <p:attrNameLst>
                                          <p:attrName>style.visibility</p:attrName>
                                        </p:attrNameLst>
                                      </p:cBhvr>
                                      <p:to>
                                        <p:strVal val="visible"/>
                                      </p:to>
                                    </p:set>
                                    <p:anim calcmode="lin" valueType="num">
                                      <p:cBhvr>
                                        <p:cTn id="13" dur="2500" fill="hold"/>
                                        <p:tgtEl>
                                          <p:spTgt spid="390">
                                            <p:bg/>
                                          </p:spTgt>
                                        </p:tgtEl>
                                        <p:attrNameLst>
                                          <p:attrName>ppt_w</p:attrName>
                                        </p:attrNameLst>
                                      </p:cBhvr>
                                      <p:tavLst>
                                        <p:tav tm="0">
                                          <p:val>
                                            <p:fltVal val="0"/>
                                          </p:val>
                                        </p:tav>
                                        <p:tav tm="100000">
                                          <p:val>
                                            <p:strVal val="#ppt_w"/>
                                          </p:val>
                                        </p:tav>
                                      </p:tavLst>
                                    </p:anim>
                                    <p:anim calcmode="lin" valueType="num">
                                      <p:cBhvr>
                                        <p:cTn id="14" dur="2500" fill="hold"/>
                                        <p:tgtEl>
                                          <p:spTgt spid="390">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390">
                                            <p:txEl>
                                              <p:pRg st="0" end="0"/>
                                            </p:txEl>
                                          </p:spTgt>
                                        </p:tgtEl>
                                        <p:attrNameLst>
                                          <p:attrName>style.visibility</p:attrName>
                                        </p:attrNameLst>
                                      </p:cBhvr>
                                      <p:to>
                                        <p:strVal val="visible"/>
                                      </p:to>
                                    </p:set>
                                    <p:anim calcmode="lin" valueType="num">
                                      <p:cBhvr>
                                        <p:cTn id="17" dur="2500" fill="hold"/>
                                        <p:tgtEl>
                                          <p:spTgt spid="390">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39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90">
                                            <p:txEl>
                                              <p:pRg st="1" end="1"/>
                                            </p:txEl>
                                          </p:spTgt>
                                        </p:tgtEl>
                                        <p:attrNameLst>
                                          <p:attrName>style.visibility</p:attrName>
                                        </p:attrNameLst>
                                      </p:cBhvr>
                                      <p:to>
                                        <p:strVal val="visible"/>
                                      </p:to>
                                    </p:set>
                                    <p:anim calcmode="lin" valueType="num">
                                      <p:cBhvr>
                                        <p:cTn id="23" dur="2500" fill="hold"/>
                                        <p:tgtEl>
                                          <p:spTgt spid="390">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39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390">
                                            <p:txEl>
                                              <p:pRg st="2" end="2"/>
                                            </p:txEl>
                                          </p:spTgt>
                                        </p:tgtEl>
                                        <p:attrNameLst>
                                          <p:attrName>style.visibility</p:attrName>
                                        </p:attrNameLst>
                                      </p:cBhvr>
                                      <p:to>
                                        <p:strVal val="visible"/>
                                      </p:to>
                                    </p:set>
                                    <p:anim calcmode="lin" valueType="num">
                                      <p:cBhvr>
                                        <p:cTn id="29" dur="2500" fill="hold"/>
                                        <p:tgtEl>
                                          <p:spTgt spid="390">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39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390">
                                            <p:txEl>
                                              <p:pRg st="3" end="3"/>
                                            </p:txEl>
                                          </p:spTgt>
                                        </p:tgtEl>
                                        <p:attrNameLst>
                                          <p:attrName>style.visibility</p:attrName>
                                        </p:attrNameLst>
                                      </p:cBhvr>
                                      <p:to>
                                        <p:strVal val="visible"/>
                                      </p:to>
                                    </p:set>
                                    <p:anim calcmode="lin" valueType="num">
                                      <p:cBhvr>
                                        <p:cTn id="35" dur="2500" fill="hold"/>
                                        <p:tgtEl>
                                          <p:spTgt spid="390">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39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390">
                                            <p:txEl>
                                              <p:pRg st="4" end="4"/>
                                            </p:txEl>
                                          </p:spTgt>
                                        </p:tgtEl>
                                        <p:attrNameLst>
                                          <p:attrName>style.visibility</p:attrName>
                                        </p:attrNameLst>
                                      </p:cBhvr>
                                      <p:to>
                                        <p:strVal val="visible"/>
                                      </p:to>
                                    </p:set>
                                    <p:anim calcmode="lin" valueType="num">
                                      <p:cBhvr>
                                        <p:cTn id="41" dur="2500" fill="hold"/>
                                        <p:tgtEl>
                                          <p:spTgt spid="390">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39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390">
                                            <p:txEl>
                                              <p:pRg st="5" end="5"/>
                                            </p:txEl>
                                          </p:spTgt>
                                        </p:tgtEl>
                                        <p:attrNameLst>
                                          <p:attrName>style.visibility</p:attrName>
                                        </p:attrNameLst>
                                      </p:cBhvr>
                                      <p:to>
                                        <p:strVal val="visible"/>
                                      </p:to>
                                    </p:set>
                                    <p:anim calcmode="lin" valueType="num">
                                      <p:cBhvr>
                                        <p:cTn id="47" dur="2500" fill="hold"/>
                                        <p:tgtEl>
                                          <p:spTgt spid="390">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39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2" fill="hold">
                                  <p:stCondLst>
                                    <p:cond delay="0"/>
                                  </p:stCondLst>
                                  <p:iterate type="el" backwards="0">
                                    <p:tmAbs val="0"/>
                                  </p:iterate>
                                  <p:childTnLst>
                                    <p:set>
                                      <p:cBhvr>
                                        <p:cTn id="52" fill="hold"/>
                                        <p:tgtEl>
                                          <p:spTgt spid="390">
                                            <p:txEl>
                                              <p:pRg st="6" end="6"/>
                                            </p:txEl>
                                          </p:spTgt>
                                        </p:tgtEl>
                                        <p:attrNameLst>
                                          <p:attrName>style.visibility</p:attrName>
                                        </p:attrNameLst>
                                      </p:cBhvr>
                                      <p:to>
                                        <p:strVal val="visible"/>
                                      </p:to>
                                    </p:set>
                                    <p:anim calcmode="lin" valueType="num">
                                      <p:cBhvr>
                                        <p:cTn id="53" dur="2500" fill="hold"/>
                                        <p:tgtEl>
                                          <p:spTgt spid="390">
                                            <p:txEl>
                                              <p:pRg st="6" end="6"/>
                                            </p:txEl>
                                          </p:spTgt>
                                        </p:tgtEl>
                                        <p:attrNameLst>
                                          <p:attrName>ppt_w</p:attrName>
                                        </p:attrNameLst>
                                      </p:cBhvr>
                                      <p:tavLst>
                                        <p:tav tm="0">
                                          <p:val>
                                            <p:fltVal val="0"/>
                                          </p:val>
                                        </p:tav>
                                        <p:tav tm="100000">
                                          <p:val>
                                            <p:strVal val="#ppt_w"/>
                                          </p:val>
                                        </p:tav>
                                      </p:tavLst>
                                    </p:anim>
                                    <p:anim calcmode="lin" valueType="num">
                                      <p:cBhvr>
                                        <p:cTn id="54" dur="2500" fill="hold"/>
                                        <p:tgtEl>
                                          <p:spTgt spid="39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2" fill="hold">
                                  <p:stCondLst>
                                    <p:cond delay="0"/>
                                  </p:stCondLst>
                                  <p:iterate type="el" backwards="0">
                                    <p:tmAbs val="0"/>
                                  </p:iterate>
                                  <p:childTnLst>
                                    <p:set>
                                      <p:cBhvr>
                                        <p:cTn id="58" fill="hold"/>
                                        <p:tgtEl>
                                          <p:spTgt spid="390">
                                            <p:txEl>
                                              <p:pRg st="7" end="7"/>
                                            </p:txEl>
                                          </p:spTgt>
                                        </p:tgtEl>
                                        <p:attrNameLst>
                                          <p:attrName>style.visibility</p:attrName>
                                        </p:attrNameLst>
                                      </p:cBhvr>
                                      <p:to>
                                        <p:strVal val="visible"/>
                                      </p:to>
                                    </p:set>
                                    <p:anim calcmode="lin" valueType="num">
                                      <p:cBhvr>
                                        <p:cTn id="59" dur="2500" fill="hold"/>
                                        <p:tgtEl>
                                          <p:spTgt spid="390">
                                            <p:txEl>
                                              <p:pRg st="7" end="7"/>
                                            </p:txEl>
                                          </p:spTgt>
                                        </p:tgtEl>
                                        <p:attrNameLst>
                                          <p:attrName>ppt_w</p:attrName>
                                        </p:attrNameLst>
                                      </p:cBhvr>
                                      <p:tavLst>
                                        <p:tav tm="0">
                                          <p:val>
                                            <p:fltVal val="0"/>
                                          </p:val>
                                        </p:tav>
                                        <p:tav tm="100000">
                                          <p:val>
                                            <p:strVal val="#ppt_w"/>
                                          </p:val>
                                        </p:tav>
                                      </p:tavLst>
                                    </p:anim>
                                    <p:anim calcmode="lin" valueType="num">
                                      <p:cBhvr>
                                        <p:cTn id="60" dur="2500" fill="hold"/>
                                        <p:tgtEl>
                                          <p:spTgt spid="390">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16" presetID="23" grpId="2" fill="hold">
                                  <p:stCondLst>
                                    <p:cond delay="0"/>
                                  </p:stCondLst>
                                  <p:iterate type="el" backwards="0">
                                    <p:tmAbs val="0"/>
                                  </p:iterate>
                                  <p:childTnLst>
                                    <p:set>
                                      <p:cBhvr>
                                        <p:cTn id="64" fill="hold"/>
                                        <p:tgtEl>
                                          <p:spTgt spid="390">
                                            <p:txEl>
                                              <p:pRg st="8" end="8"/>
                                            </p:txEl>
                                          </p:spTgt>
                                        </p:tgtEl>
                                        <p:attrNameLst>
                                          <p:attrName>style.visibility</p:attrName>
                                        </p:attrNameLst>
                                      </p:cBhvr>
                                      <p:to>
                                        <p:strVal val="visible"/>
                                      </p:to>
                                    </p:set>
                                    <p:anim calcmode="lin" valueType="num">
                                      <p:cBhvr>
                                        <p:cTn id="65" dur="2500" fill="hold"/>
                                        <p:tgtEl>
                                          <p:spTgt spid="390">
                                            <p:txEl>
                                              <p:pRg st="8" end="8"/>
                                            </p:txEl>
                                          </p:spTgt>
                                        </p:tgtEl>
                                        <p:attrNameLst>
                                          <p:attrName>ppt_w</p:attrName>
                                        </p:attrNameLst>
                                      </p:cBhvr>
                                      <p:tavLst>
                                        <p:tav tm="0">
                                          <p:val>
                                            <p:fltVal val="0"/>
                                          </p:val>
                                        </p:tav>
                                        <p:tav tm="100000">
                                          <p:val>
                                            <p:strVal val="#ppt_w"/>
                                          </p:val>
                                        </p:tav>
                                      </p:tavLst>
                                    </p:anim>
                                    <p:anim calcmode="lin" valueType="num">
                                      <p:cBhvr>
                                        <p:cTn id="66" dur="2500" fill="hold"/>
                                        <p:tgtEl>
                                          <p:spTgt spid="390">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0" grpId="2"/>
      <p:bldP build="whole" bldLvl="1" animBg="1" rev="0" advAuto="0" spid="38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92" name="La norma nulla dice con riguardo alla competenza a determinare cautele per il reimpiego in materia di beni ereditari, tuttavia, in aderenza allo studio del CNN si deve ritenere che il notaio possa prevedere il reimpiego anche in questi casi, applicando i"/>
          <p:cNvSpPr txBox="1"/>
          <p:nvPr>
            <p:ph type="subTitle" sz="half" idx="1"/>
          </p:nvPr>
        </p:nvSpPr>
        <p:spPr>
          <a:xfrm>
            <a:off x="4954091" y="6796158"/>
            <a:ext cx="17233248" cy="5458787"/>
          </a:xfrm>
          <a:prstGeom prst="rect">
            <a:avLst/>
          </a:prstGeom>
        </p:spPr>
        <p:txBody>
          <a:bodyPr/>
          <a:lstStyle/>
          <a:p>
            <a:pPr algn="just" defTabSz="449580">
              <a:lnSpc>
                <a:spcPct val="120000"/>
              </a:lnSpc>
              <a:defRPr sz="4200">
                <a:solidFill>
                  <a:srgbClr val="53585F"/>
                </a:solidFill>
                <a:effectLst/>
                <a:uFill>
                  <a:solidFill>
                    <a:srgbClr val="000000"/>
                  </a:solidFill>
                </a:uFill>
              </a:defRPr>
            </a:pPr>
            <a:r>
              <a:t>La norma nulla dice con riguardo alla competenza a determinare cautele per il reimpiego in materia di beni ereditari, tuttavia, in aderenza allo studio del CNN si deve ritenere che il notaio possa prevedere il reimpiego anche in questi casi, applicando in via diretta l’art. 748 c.p.c. il quale dispone: </a:t>
            </a:r>
            <a:r>
              <a:rPr i="1">
                <a:latin typeface="+mj-lt"/>
                <a:ea typeface="+mj-ea"/>
                <a:cs typeface="+mj-cs"/>
                <a:sym typeface="Helvetica Neue"/>
              </a:rPr>
              <a:t>“1. La vendita dei beni ereditari deve compiersi nelle forme previste per la vendita dei beni dei minori. 2. Il giudice, quando occorre, fissa le modalità per la conservazione e il reimpiego del prezzo ricavato”.</a:t>
            </a:r>
          </a:p>
        </p:txBody>
      </p:sp>
      <p:pic>
        <p:nvPicPr>
          <p:cNvPr id="393"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394" name="REIMPIEGO NEL CASO DI ATTI AVENTI…"/>
          <p:cNvSpPr txBox="1"/>
          <p:nvPr/>
        </p:nvSpPr>
        <p:spPr>
          <a:xfrm>
            <a:off x="4947380" y="5080000"/>
            <a:ext cx="1723324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REIMPIEGO NEL CASO DI ATTI AVENTI </a:t>
            </a:r>
          </a:p>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AD OGGETTO BENI EREDITARI</a:t>
            </a:r>
          </a:p>
        </p:txBody>
      </p:sp>
      <p:pic>
        <p:nvPicPr>
          <p:cNvPr id="395" name="AdobeStock_398220793.jpeg" descr="AdobeStock_398220793.jpeg"/>
          <p:cNvPicPr>
            <a:picLocks noChangeAspect="1"/>
          </p:cNvPicPr>
          <p:nvPr/>
        </p:nvPicPr>
        <p:blipFill>
          <a:blip r:embed="rId3">
            <a:extLst/>
          </a:blip>
          <a:srcRect l="169" t="33552" r="169" b="39236"/>
          <a:stretch>
            <a:fillRect/>
          </a:stretch>
        </p:blipFill>
        <p:spPr>
          <a:xfrm>
            <a:off x="26174" y="-9700"/>
            <a:ext cx="24331730" cy="4429363"/>
          </a:xfrm>
          <a:prstGeom prst="rect">
            <a:avLst/>
          </a:prstGeom>
          <a:ln w="12700">
            <a:miter lim="400000"/>
          </a:ln>
        </p:spPr>
      </p:pic>
      <p:sp>
        <p:nvSpPr>
          <p:cNvPr id="396" name="Rettangolo"/>
          <p:cNvSpPr/>
          <p:nvPr/>
        </p:nvSpPr>
        <p:spPr>
          <a:xfrm>
            <a:off x="-7054" y="-8806"/>
            <a:ext cx="24398108" cy="4428566"/>
          </a:xfrm>
          <a:prstGeom prst="rect">
            <a:avLst/>
          </a:prstGeom>
          <a:solidFill>
            <a:srgbClr val="000000">
              <a:alpha val="67888"/>
            </a:srgbClr>
          </a:solidFill>
          <a:ln w="12700">
            <a:miter lim="400000"/>
          </a:ln>
        </p:spPr>
        <p:txBody>
          <a:bodyPr lIns="50800" tIns="50800" rIns="50800" bIns="50800" anchor="ctr"/>
          <a:lstStyle/>
          <a:p>
            <a:pPr>
              <a:defRPr sz="5000">
                <a:solidFill>
                  <a:srgbClr val="FFFFFF"/>
                </a:solidFill>
              </a:defRPr>
            </a:pPr>
          </a:p>
        </p:txBody>
      </p:sp>
      <p:pic>
        <p:nvPicPr>
          <p:cNvPr id="397" name="Immagine" descr="Immagine"/>
          <p:cNvPicPr>
            <a:picLocks noChangeAspect="1"/>
          </p:cNvPicPr>
          <p:nvPr/>
        </p:nvPicPr>
        <p:blipFill>
          <a:blip r:embed="rId4">
            <a:extLst/>
          </a:blip>
          <a:stretch>
            <a:fillRect/>
          </a:stretch>
        </p:blipFill>
        <p:spPr>
          <a:xfrm>
            <a:off x="1220067" y="909862"/>
            <a:ext cx="2064362" cy="1287410"/>
          </a:xfrm>
          <a:prstGeom prst="rect">
            <a:avLst/>
          </a:prstGeom>
          <a:ln w="12700">
            <a:miter lim="400000"/>
          </a:ln>
        </p:spPr>
      </p:pic>
      <p:sp>
        <p:nvSpPr>
          <p:cNvPr id="398"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399"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400" name="Immagine" descr="Immagine"/>
          <p:cNvPicPr>
            <a:picLocks noChangeAspect="1"/>
          </p:cNvPicPr>
          <p:nvPr/>
        </p:nvPicPr>
        <p:blipFill>
          <a:blip r:embed="rId6">
            <a:extLst/>
          </a:blip>
          <a:stretch>
            <a:fillRect/>
          </a:stretch>
        </p:blipFill>
        <p:spPr>
          <a:xfrm>
            <a:off x="17042606" y="-16191"/>
            <a:ext cx="2625767" cy="44425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94"/>
                                        </p:tgtEl>
                                        <p:attrNameLst>
                                          <p:attrName>style.visibility</p:attrName>
                                        </p:attrNameLst>
                                      </p:cBhvr>
                                      <p:to>
                                        <p:strVal val="visible"/>
                                      </p:to>
                                    </p:set>
                                    <p:anim calcmode="lin" valueType="num">
                                      <p:cBhvr>
                                        <p:cTn id="7" dur="2500" fill="hold"/>
                                        <p:tgtEl>
                                          <p:spTgt spid="394"/>
                                        </p:tgtEl>
                                        <p:attrNameLst>
                                          <p:attrName>ppt_w</p:attrName>
                                        </p:attrNameLst>
                                      </p:cBhvr>
                                      <p:tavLst>
                                        <p:tav tm="0">
                                          <p:val>
                                            <p:fltVal val="0"/>
                                          </p:val>
                                        </p:tav>
                                        <p:tav tm="100000">
                                          <p:val>
                                            <p:strVal val="#ppt_w"/>
                                          </p:val>
                                        </p:tav>
                                      </p:tavLst>
                                    </p:anim>
                                    <p:anim calcmode="lin" valueType="num">
                                      <p:cBhvr>
                                        <p:cTn id="8" dur="2500" fill="hold"/>
                                        <p:tgtEl>
                                          <p:spTgt spid="3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92"/>
                                        </p:tgtEl>
                                        <p:attrNameLst>
                                          <p:attrName>style.visibility</p:attrName>
                                        </p:attrNameLst>
                                      </p:cBhvr>
                                      <p:to>
                                        <p:strVal val="visible"/>
                                      </p:to>
                                    </p:set>
                                    <p:anim calcmode="lin" valueType="num">
                                      <p:cBhvr>
                                        <p:cTn id="13" dur="2500" fill="hold"/>
                                        <p:tgtEl>
                                          <p:spTgt spid="392"/>
                                        </p:tgtEl>
                                        <p:attrNameLst>
                                          <p:attrName>ppt_w</p:attrName>
                                        </p:attrNameLst>
                                      </p:cBhvr>
                                      <p:tavLst>
                                        <p:tav tm="0">
                                          <p:val>
                                            <p:fltVal val="0"/>
                                          </p:val>
                                        </p:tav>
                                        <p:tav tm="100000">
                                          <p:val>
                                            <p:strVal val="#ppt_w"/>
                                          </p:val>
                                        </p:tav>
                                      </p:tavLst>
                                    </p:anim>
                                    <p:anim calcmode="lin" valueType="num">
                                      <p:cBhvr>
                                        <p:cTn id="14" dur="2500" fill="hold"/>
                                        <p:tgtEl>
                                          <p:spTgt spid="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1"/>
      <p:bldP build="whole" bldLvl="1" animBg="1" rev="0" advAuto="0" spid="392"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02" name="La norma non prevede espressamente la possibilità per il notaio di nominare un curatore speciale in caso di conflitto di interessi e quindi si discute se esso posso o meno gestire il conflitto di interessi.…"/>
          <p:cNvSpPr txBox="1"/>
          <p:nvPr>
            <p:ph type="subTitle" sz="half" idx="1"/>
          </p:nvPr>
        </p:nvSpPr>
        <p:spPr>
          <a:xfrm>
            <a:off x="5081830" y="4445000"/>
            <a:ext cx="17143732" cy="6412446"/>
          </a:xfrm>
          <a:prstGeom prst="rect">
            <a:avLst/>
          </a:prstGeom>
        </p:spPr>
        <p:txBody>
          <a:bodyPr/>
          <a:lstStyle/>
          <a:p>
            <a:pPr algn="just" defTabSz="449580">
              <a:defRPr sz="4400">
                <a:solidFill>
                  <a:srgbClr val="53585F"/>
                </a:solidFill>
                <a:effectLst/>
                <a:uFill>
                  <a:solidFill>
                    <a:srgbClr val="000000"/>
                  </a:solidFill>
                </a:uFill>
              </a:defRPr>
            </a:pPr>
            <a:r>
              <a:t>La norma non prevede espressamente la possibilità per il notaio di nominare un curatore speciale in caso di conflitto di interessi e quindi si discute se esso posso o meno gestire il conflitto di interessi.</a:t>
            </a:r>
            <a:endParaRPr sz="3500"/>
          </a:p>
          <a:p>
            <a:pPr algn="just" defTabSz="449580">
              <a:spcBef>
                <a:spcPts val="2500"/>
              </a:spcBef>
              <a:defRPr sz="4400">
                <a:solidFill>
                  <a:srgbClr val="53585F"/>
                </a:solidFill>
                <a:effectLst/>
                <a:uFill>
                  <a:solidFill>
                    <a:srgbClr val="000000"/>
                  </a:solidFill>
                </a:uFill>
              </a:defRPr>
            </a:pPr>
            <a:r>
              <a:t>Se si segue la tesi più restrittiva di Mazzacane di fronte ad un conflitto di interessi, anche solo potenziale, sono necessari due provvedimenti:</a:t>
            </a:r>
            <a:endParaRPr sz="3500"/>
          </a:p>
          <a:p>
            <a:pPr lvl="1" marL="990600" indent="-355600" algn="just" defTabSz="449580">
              <a:buSzPct val="75000"/>
              <a:buChar char="•"/>
              <a:defRPr sz="4400">
                <a:solidFill>
                  <a:srgbClr val="53585F"/>
                </a:solidFill>
                <a:effectLst/>
                <a:uFill>
                  <a:solidFill>
                    <a:srgbClr val="000000"/>
                  </a:solidFill>
                </a:uFill>
              </a:defRPr>
            </a:pPr>
            <a:r>
              <a:t>il primo ha ad oggetto la nomina di un curatore speciale;</a:t>
            </a:r>
            <a:endParaRPr sz="3500"/>
          </a:p>
          <a:p>
            <a:pPr lvl="1" marL="990600" indent="-355600" algn="just" defTabSz="449580">
              <a:buSzPct val="75000"/>
              <a:buChar char="•"/>
              <a:defRPr sz="4400">
                <a:solidFill>
                  <a:srgbClr val="53585F"/>
                </a:solidFill>
                <a:effectLst/>
                <a:uFill>
                  <a:solidFill>
                    <a:srgbClr val="000000"/>
                  </a:solidFill>
                </a:uFill>
              </a:defRPr>
            </a:pPr>
            <a:r>
              <a:t>il secondo, previa richiesta e valutazione del curatore speciale, ha ad oggetto il compimento dell’atto da parte del curatore speciale.</a:t>
            </a:r>
          </a:p>
        </p:txBody>
      </p:sp>
      <p:pic>
        <p:nvPicPr>
          <p:cNvPr id="403"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404" name="IL CONFLITTO DI INTERESSI"/>
          <p:cNvSpPr txBox="1"/>
          <p:nvPr/>
        </p:nvSpPr>
        <p:spPr>
          <a:xfrm>
            <a:off x="5074380" y="3302000"/>
            <a:ext cx="7779259"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IL CONFLITTO DI INTERESSI</a:t>
            </a:r>
          </a:p>
        </p:txBody>
      </p:sp>
      <p:sp>
        <p:nvSpPr>
          <p:cNvPr id="405" name="6 “In tutti i casi in cui i genitori congiuntamente, o quello di essi che esercita in via esclusiva la responsabilità genitoriale, non possono o non vogliono compiere uno o più atti di interesse del figlio, eccedente l'ordinaria amministrazione, il giudi"/>
          <p:cNvSpPr txBox="1"/>
          <p:nvPr/>
        </p:nvSpPr>
        <p:spPr>
          <a:xfrm>
            <a:off x="4957537" y="11788815"/>
            <a:ext cx="17143122" cy="1341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baseline="57142" sz="1400">
                <a:solidFill>
                  <a:srgbClr val="53585F"/>
                </a:solidFill>
                <a:effectLst/>
                <a:uFill>
                  <a:solidFill>
                    <a:srgbClr val="000000"/>
                  </a:solidFill>
                </a:uFill>
                <a:latin typeface="Century"/>
                <a:ea typeface="Century"/>
                <a:cs typeface="Century"/>
                <a:sym typeface="Century"/>
              </a:defRPr>
            </a:pPr>
            <a:r>
              <a:t>6</a:t>
            </a:r>
            <a:r>
              <a:rPr baseline="40000" sz="2000"/>
              <a:t> </a:t>
            </a:r>
            <a:r>
              <a:rPr baseline="0" sz="2000"/>
              <a:t>“In tutti i casi in cui i genitori congiuntamente, o quello di essi che esercita in via esclusiva la responsabilità genitoriale, non possono o non vogliono compiere uno o più atti di interesse del figlio, eccedente l'ordinaria amministrazione, il giudice, su richiesta del figlio stesso, del pubblico ministero o di uno dei parenti che vi abbia interesse, e sentiti i genitori, può nominare al figlio un curatore speciale autorizzandolo al compimento di tali atti”.</a:t>
            </a:r>
          </a:p>
        </p:txBody>
      </p:sp>
      <p:pic>
        <p:nvPicPr>
          <p:cNvPr id="406"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407" name="Guido Brotto notaio in Lecco"/>
          <p:cNvSpPr txBox="1"/>
          <p:nvPr/>
        </p:nvSpPr>
        <p:spPr>
          <a:xfrm>
            <a:off x="20189245" y="613714"/>
            <a:ext cx="483641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3000">
                <a:solidFill>
                  <a:srgbClr val="53585F"/>
                </a:solidFill>
                <a:uFill>
                  <a:solidFill>
                    <a:srgbClr val="000000"/>
                  </a:solidFill>
                </a:uFill>
              </a:defRPr>
            </a:lvl1pPr>
          </a:lstStyle>
          <a:p>
            <a:pPr>
              <a:defRPr>
                <a:effectLst/>
              </a:defRPr>
            </a:pPr>
            <a:r>
              <a:t>Guido Brotto notaio in Lecco</a:t>
            </a:r>
          </a:p>
        </p:txBody>
      </p:sp>
      <p:pic>
        <p:nvPicPr>
          <p:cNvPr id="408"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409" name="Linea"/>
          <p:cNvSpPr/>
          <p:nvPr/>
        </p:nvSpPr>
        <p:spPr>
          <a:xfrm>
            <a:off x="4957233" y="11641666"/>
            <a:ext cx="17258030" cy="1"/>
          </a:xfrm>
          <a:prstGeom prst="line">
            <a:avLst/>
          </a:prstGeom>
          <a:ln w="12700">
            <a:solidFill>
              <a:srgbClr val="A6AAA9"/>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04"/>
                                        </p:tgtEl>
                                        <p:attrNameLst>
                                          <p:attrName>style.visibility</p:attrName>
                                        </p:attrNameLst>
                                      </p:cBhvr>
                                      <p:to>
                                        <p:strVal val="visible"/>
                                      </p:to>
                                    </p:set>
                                    <p:anim calcmode="lin" valueType="num">
                                      <p:cBhvr>
                                        <p:cTn id="7" dur="2500" fill="hold"/>
                                        <p:tgtEl>
                                          <p:spTgt spid="404"/>
                                        </p:tgtEl>
                                        <p:attrNameLst>
                                          <p:attrName>ppt_w</p:attrName>
                                        </p:attrNameLst>
                                      </p:cBhvr>
                                      <p:tavLst>
                                        <p:tav tm="0">
                                          <p:val>
                                            <p:fltVal val="0"/>
                                          </p:val>
                                        </p:tav>
                                        <p:tav tm="100000">
                                          <p:val>
                                            <p:strVal val="#ppt_w"/>
                                          </p:val>
                                        </p:tav>
                                      </p:tavLst>
                                    </p:anim>
                                    <p:anim calcmode="lin" valueType="num">
                                      <p:cBhvr>
                                        <p:cTn id="8" dur="2500" fill="hold"/>
                                        <p:tgtEl>
                                          <p:spTgt spid="40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02">
                                            <p:bg/>
                                          </p:spTgt>
                                        </p:tgtEl>
                                        <p:attrNameLst>
                                          <p:attrName>style.visibility</p:attrName>
                                        </p:attrNameLst>
                                      </p:cBhvr>
                                      <p:to>
                                        <p:strVal val="visible"/>
                                      </p:to>
                                    </p:set>
                                    <p:anim calcmode="lin" valueType="num">
                                      <p:cBhvr>
                                        <p:cTn id="13" dur="2500" fill="hold"/>
                                        <p:tgtEl>
                                          <p:spTgt spid="402">
                                            <p:bg/>
                                          </p:spTgt>
                                        </p:tgtEl>
                                        <p:attrNameLst>
                                          <p:attrName>ppt_w</p:attrName>
                                        </p:attrNameLst>
                                      </p:cBhvr>
                                      <p:tavLst>
                                        <p:tav tm="0">
                                          <p:val>
                                            <p:fltVal val="0"/>
                                          </p:val>
                                        </p:tav>
                                        <p:tav tm="100000">
                                          <p:val>
                                            <p:strVal val="#ppt_w"/>
                                          </p:val>
                                        </p:tav>
                                      </p:tavLst>
                                    </p:anim>
                                    <p:anim calcmode="lin" valueType="num">
                                      <p:cBhvr>
                                        <p:cTn id="14" dur="2500" fill="hold"/>
                                        <p:tgtEl>
                                          <p:spTgt spid="402">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402">
                                            <p:txEl>
                                              <p:pRg st="0" end="0"/>
                                            </p:txEl>
                                          </p:spTgt>
                                        </p:tgtEl>
                                        <p:attrNameLst>
                                          <p:attrName>style.visibility</p:attrName>
                                        </p:attrNameLst>
                                      </p:cBhvr>
                                      <p:to>
                                        <p:strVal val="visible"/>
                                      </p:to>
                                    </p:set>
                                    <p:anim calcmode="lin" valueType="num">
                                      <p:cBhvr>
                                        <p:cTn id="17" dur="2500" fill="hold"/>
                                        <p:tgtEl>
                                          <p:spTgt spid="402">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40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402">
                                            <p:txEl>
                                              <p:pRg st="1" end="1"/>
                                            </p:txEl>
                                          </p:spTgt>
                                        </p:tgtEl>
                                        <p:attrNameLst>
                                          <p:attrName>style.visibility</p:attrName>
                                        </p:attrNameLst>
                                      </p:cBhvr>
                                      <p:to>
                                        <p:strVal val="visible"/>
                                      </p:to>
                                    </p:set>
                                    <p:anim calcmode="lin" valueType="num">
                                      <p:cBhvr>
                                        <p:cTn id="23" dur="2500" fill="hold"/>
                                        <p:tgtEl>
                                          <p:spTgt spid="402">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40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402">
                                            <p:txEl>
                                              <p:pRg st="2" end="2"/>
                                            </p:txEl>
                                          </p:spTgt>
                                        </p:tgtEl>
                                        <p:attrNameLst>
                                          <p:attrName>style.visibility</p:attrName>
                                        </p:attrNameLst>
                                      </p:cBhvr>
                                      <p:to>
                                        <p:strVal val="visible"/>
                                      </p:to>
                                    </p:set>
                                    <p:anim calcmode="lin" valueType="num">
                                      <p:cBhvr>
                                        <p:cTn id="29" dur="2500" fill="hold"/>
                                        <p:tgtEl>
                                          <p:spTgt spid="402">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40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402">
                                            <p:txEl>
                                              <p:pRg st="3" end="3"/>
                                            </p:txEl>
                                          </p:spTgt>
                                        </p:tgtEl>
                                        <p:attrNameLst>
                                          <p:attrName>style.visibility</p:attrName>
                                        </p:attrNameLst>
                                      </p:cBhvr>
                                      <p:to>
                                        <p:strVal val="visible"/>
                                      </p:to>
                                    </p:set>
                                    <p:anim calcmode="lin" valueType="num">
                                      <p:cBhvr>
                                        <p:cTn id="35" dur="2500" fill="hold"/>
                                        <p:tgtEl>
                                          <p:spTgt spid="402">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40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3" fill="hold">
                                  <p:stCondLst>
                                    <p:cond delay="0"/>
                                  </p:stCondLst>
                                  <p:iterate type="el" backwards="0">
                                    <p:tmAbs val="0"/>
                                  </p:iterate>
                                  <p:childTnLst>
                                    <p:set>
                                      <p:cBhvr>
                                        <p:cTn id="40" fill="hold"/>
                                        <p:tgtEl>
                                          <p:spTgt spid="405"/>
                                        </p:tgtEl>
                                        <p:attrNameLst>
                                          <p:attrName>style.visibility</p:attrName>
                                        </p:attrNameLst>
                                      </p:cBhvr>
                                      <p:to>
                                        <p:strVal val="visible"/>
                                      </p:to>
                                    </p:set>
                                    <p:anim calcmode="lin" valueType="num">
                                      <p:cBhvr>
                                        <p:cTn id="41" dur="2500" fill="hold"/>
                                        <p:tgtEl>
                                          <p:spTgt spid="405"/>
                                        </p:tgtEl>
                                        <p:attrNameLst>
                                          <p:attrName>ppt_w</p:attrName>
                                        </p:attrNameLst>
                                      </p:cBhvr>
                                      <p:tavLst>
                                        <p:tav tm="0">
                                          <p:val>
                                            <p:fltVal val="0"/>
                                          </p:val>
                                        </p:tav>
                                        <p:tav tm="100000">
                                          <p:val>
                                            <p:strVal val="#ppt_w"/>
                                          </p:val>
                                        </p:tav>
                                      </p:tavLst>
                                    </p:anim>
                                    <p:anim calcmode="lin" valueType="num">
                                      <p:cBhvr>
                                        <p:cTn id="42" dur="2500" fill="hold"/>
                                        <p:tgtEl>
                                          <p:spTgt spid="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1"/>
      <p:bldP build="p" bldLvl="5" animBg="1" rev="0" advAuto="0" spid="402" grpId="2"/>
      <p:bldP build="whole" bldLvl="1" animBg="1" rev="0" advAuto="0" spid="405"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11" name="La norma non prevede espressamente la possibilità per il notaio di nominare un curatore speciale in caso di conflitto di interessi e quindi si discute se esso posso o meno gestire il conflitto di interessi.…"/>
          <p:cNvSpPr txBox="1"/>
          <p:nvPr>
            <p:ph type="subTitle" sz="half" idx="1"/>
          </p:nvPr>
        </p:nvSpPr>
        <p:spPr>
          <a:xfrm>
            <a:off x="5084232" y="4445000"/>
            <a:ext cx="17143731" cy="5280762"/>
          </a:xfrm>
          <a:prstGeom prst="rect">
            <a:avLst/>
          </a:prstGeom>
        </p:spPr>
        <p:txBody>
          <a:bodyPr/>
          <a:lstStyle/>
          <a:p>
            <a:pPr algn="just" defTabSz="449580">
              <a:defRPr sz="4400">
                <a:solidFill>
                  <a:srgbClr val="53585F"/>
                </a:solidFill>
                <a:effectLst/>
                <a:uFill>
                  <a:solidFill>
                    <a:srgbClr val="000000"/>
                  </a:solidFill>
                </a:uFill>
              </a:defRPr>
            </a:pPr>
            <a:r>
              <a:t>Se si dovesse seguire questa tesi l’art. 321 c.c.</a:t>
            </a:r>
            <a:r>
              <a:rPr baseline="62500"/>
              <a:t>6</a:t>
            </a:r>
            <a:r>
              <a:t> che prevede che il tutto debba essere fatto in una unità di contesto rappresenterebbe un’eccezione al suddetto principio generale e si dovrebbe escludere la competenza del notaio a pronunciarsi nella nomina del curatore speciale.</a:t>
            </a:r>
            <a:endParaRPr sz="2800"/>
          </a:p>
          <a:p>
            <a:pPr algn="just" defTabSz="449580">
              <a:defRPr sz="4400">
                <a:solidFill>
                  <a:srgbClr val="53585F"/>
                </a:solidFill>
                <a:effectLst/>
                <a:uFill>
                  <a:solidFill>
                    <a:srgbClr val="000000"/>
                  </a:solidFill>
                </a:uFill>
              </a:defRPr>
            </a:pPr>
            <a:r>
              <a:t>Tale lettura, tuttavia, è frustrante e vanifica in parte la scelta del legislatore nel creare il doppio binario (notarile / giudiziale).</a:t>
            </a:r>
          </a:p>
        </p:txBody>
      </p:sp>
      <p:pic>
        <p:nvPicPr>
          <p:cNvPr id="412"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sp>
        <p:nvSpPr>
          <p:cNvPr id="413" name="IL CONFLITTO DI INTERESSI"/>
          <p:cNvSpPr txBox="1"/>
          <p:nvPr/>
        </p:nvSpPr>
        <p:spPr>
          <a:xfrm>
            <a:off x="5074380" y="3302000"/>
            <a:ext cx="7779259"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IL CONFLITTO DI INTERESSI</a:t>
            </a:r>
          </a:p>
        </p:txBody>
      </p:sp>
      <p:sp>
        <p:nvSpPr>
          <p:cNvPr id="414" name="6 “In tutti i casi in cui i genitori congiuntamente, o quello di essi che esercita in via esclusiva la responsabilità genitoriale, non possono o non vogliono compiere uno o più atti di interesse del figlio, eccedente l'ordinaria amministrazione, il giudi"/>
          <p:cNvSpPr txBox="1"/>
          <p:nvPr/>
        </p:nvSpPr>
        <p:spPr>
          <a:xfrm>
            <a:off x="4957537" y="11788815"/>
            <a:ext cx="17143122" cy="1341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baseline="57142" sz="1400">
                <a:solidFill>
                  <a:srgbClr val="53585F"/>
                </a:solidFill>
                <a:effectLst/>
                <a:uFill>
                  <a:solidFill>
                    <a:srgbClr val="000000"/>
                  </a:solidFill>
                </a:uFill>
                <a:latin typeface="Century"/>
                <a:ea typeface="Century"/>
                <a:cs typeface="Century"/>
                <a:sym typeface="Century"/>
              </a:defRPr>
            </a:pPr>
            <a:r>
              <a:t>6</a:t>
            </a:r>
            <a:r>
              <a:rPr baseline="40000" sz="2000"/>
              <a:t> </a:t>
            </a:r>
            <a:r>
              <a:rPr baseline="0" sz="2000"/>
              <a:t>“In tutti i casi in cui i genitori congiuntamente, o quello di essi che esercita in via esclusiva la responsabilità genitoriale, non possono o non vogliono compiere uno o più atti di interesse del figlio, eccedente l'ordinaria amministrazione, il giudice, su richiesta del figlio stesso, del pubblico ministero o di uno dei parenti che vi abbia interesse, e sentiti i genitori, può nominare al figlio un curatore speciale autorizzandolo al compimento di tali atti”.</a:t>
            </a:r>
          </a:p>
        </p:txBody>
      </p:sp>
      <p:pic>
        <p:nvPicPr>
          <p:cNvPr id="415"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416" name="Guido Brotto notaio in Lecco"/>
          <p:cNvSpPr txBox="1"/>
          <p:nvPr/>
        </p:nvSpPr>
        <p:spPr>
          <a:xfrm>
            <a:off x="20189245" y="613714"/>
            <a:ext cx="483641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3000">
                <a:solidFill>
                  <a:srgbClr val="53585F"/>
                </a:solidFill>
                <a:uFill>
                  <a:solidFill>
                    <a:srgbClr val="000000"/>
                  </a:solidFill>
                </a:uFill>
              </a:defRPr>
            </a:lvl1pPr>
          </a:lstStyle>
          <a:p>
            <a:pPr>
              <a:defRPr>
                <a:effectLst/>
              </a:defRPr>
            </a:pPr>
            <a:r>
              <a:t>Guido Brotto notaio in Lecco</a:t>
            </a:r>
          </a:p>
        </p:txBody>
      </p:sp>
      <p:pic>
        <p:nvPicPr>
          <p:cNvPr id="417"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418" name="Linea"/>
          <p:cNvSpPr/>
          <p:nvPr/>
        </p:nvSpPr>
        <p:spPr>
          <a:xfrm>
            <a:off x="4957233" y="11641666"/>
            <a:ext cx="17258030" cy="1"/>
          </a:xfrm>
          <a:prstGeom prst="line">
            <a:avLst/>
          </a:prstGeom>
          <a:ln w="12700">
            <a:solidFill>
              <a:srgbClr val="A6AAA9"/>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13"/>
                                        </p:tgtEl>
                                        <p:attrNameLst>
                                          <p:attrName>style.visibility</p:attrName>
                                        </p:attrNameLst>
                                      </p:cBhvr>
                                      <p:to>
                                        <p:strVal val="visible"/>
                                      </p:to>
                                    </p:set>
                                    <p:anim calcmode="lin" valueType="num">
                                      <p:cBhvr>
                                        <p:cTn id="7" dur="2500" fill="hold"/>
                                        <p:tgtEl>
                                          <p:spTgt spid="413"/>
                                        </p:tgtEl>
                                        <p:attrNameLst>
                                          <p:attrName>ppt_w</p:attrName>
                                        </p:attrNameLst>
                                      </p:cBhvr>
                                      <p:tavLst>
                                        <p:tav tm="0">
                                          <p:val>
                                            <p:fltVal val="0"/>
                                          </p:val>
                                        </p:tav>
                                        <p:tav tm="100000">
                                          <p:val>
                                            <p:strVal val="#ppt_w"/>
                                          </p:val>
                                        </p:tav>
                                      </p:tavLst>
                                    </p:anim>
                                    <p:anim calcmode="lin" valueType="num">
                                      <p:cBhvr>
                                        <p:cTn id="8" dur="2500" fill="hold"/>
                                        <p:tgtEl>
                                          <p:spTgt spid="4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11">
                                            <p:bg/>
                                          </p:spTgt>
                                        </p:tgtEl>
                                        <p:attrNameLst>
                                          <p:attrName>style.visibility</p:attrName>
                                        </p:attrNameLst>
                                      </p:cBhvr>
                                      <p:to>
                                        <p:strVal val="visible"/>
                                      </p:to>
                                    </p:set>
                                    <p:anim calcmode="lin" valueType="num">
                                      <p:cBhvr>
                                        <p:cTn id="13" dur="2500" fill="hold"/>
                                        <p:tgtEl>
                                          <p:spTgt spid="411">
                                            <p:bg/>
                                          </p:spTgt>
                                        </p:tgtEl>
                                        <p:attrNameLst>
                                          <p:attrName>ppt_w</p:attrName>
                                        </p:attrNameLst>
                                      </p:cBhvr>
                                      <p:tavLst>
                                        <p:tav tm="0">
                                          <p:val>
                                            <p:fltVal val="0"/>
                                          </p:val>
                                        </p:tav>
                                        <p:tav tm="100000">
                                          <p:val>
                                            <p:strVal val="#ppt_w"/>
                                          </p:val>
                                        </p:tav>
                                      </p:tavLst>
                                    </p:anim>
                                    <p:anim calcmode="lin" valueType="num">
                                      <p:cBhvr>
                                        <p:cTn id="14" dur="2500" fill="hold"/>
                                        <p:tgtEl>
                                          <p:spTgt spid="411">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411">
                                            <p:txEl>
                                              <p:pRg st="0" end="0"/>
                                            </p:txEl>
                                          </p:spTgt>
                                        </p:tgtEl>
                                        <p:attrNameLst>
                                          <p:attrName>style.visibility</p:attrName>
                                        </p:attrNameLst>
                                      </p:cBhvr>
                                      <p:to>
                                        <p:strVal val="visible"/>
                                      </p:to>
                                    </p:set>
                                    <p:anim calcmode="lin" valueType="num">
                                      <p:cBhvr>
                                        <p:cTn id="17" dur="2500" fill="hold"/>
                                        <p:tgtEl>
                                          <p:spTgt spid="411">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411">
                                            <p:txEl>
                                              <p:pRg st="1" end="1"/>
                                            </p:txEl>
                                          </p:spTgt>
                                        </p:tgtEl>
                                        <p:attrNameLst>
                                          <p:attrName>style.visibility</p:attrName>
                                        </p:attrNameLst>
                                      </p:cBhvr>
                                      <p:to>
                                        <p:strVal val="visible"/>
                                      </p:to>
                                    </p:set>
                                    <p:anim calcmode="lin" valueType="num">
                                      <p:cBhvr>
                                        <p:cTn id="23" dur="2500" fill="hold"/>
                                        <p:tgtEl>
                                          <p:spTgt spid="411">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4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3" fill="hold">
                                  <p:stCondLst>
                                    <p:cond delay="0"/>
                                  </p:stCondLst>
                                  <p:iterate type="el" backwards="0">
                                    <p:tmAbs val="0"/>
                                  </p:iterate>
                                  <p:childTnLst>
                                    <p:set>
                                      <p:cBhvr>
                                        <p:cTn id="28" fill="hold"/>
                                        <p:tgtEl>
                                          <p:spTgt spid="414"/>
                                        </p:tgtEl>
                                        <p:attrNameLst>
                                          <p:attrName>style.visibility</p:attrName>
                                        </p:attrNameLst>
                                      </p:cBhvr>
                                      <p:to>
                                        <p:strVal val="visible"/>
                                      </p:to>
                                    </p:set>
                                    <p:anim calcmode="lin" valueType="num">
                                      <p:cBhvr>
                                        <p:cTn id="29" dur="2500" fill="hold"/>
                                        <p:tgtEl>
                                          <p:spTgt spid="414"/>
                                        </p:tgtEl>
                                        <p:attrNameLst>
                                          <p:attrName>ppt_w</p:attrName>
                                        </p:attrNameLst>
                                      </p:cBhvr>
                                      <p:tavLst>
                                        <p:tav tm="0">
                                          <p:val>
                                            <p:fltVal val="0"/>
                                          </p:val>
                                        </p:tav>
                                        <p:tav tm="100000">
                                          <p:val>
                                            <p:strVal val="#ppt_w"/>
                                          </p:val>
                                        </p:tav>
                                      </p:tavLst>
                                    </p:anim>
                                    <p:anim calcmode="lin" valueType="num">
                                      <p:cBhvr>
                                        <p:cTn id="30" dur="2500" fill="hold"/>
                                        <p:tgtEl>
                                          <p:spTgt spid="4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3"/>
      <p:bldP build="whole" bldLvl="1" animBg="1" rev="0" advAuto="0" spid="413" grpId="1"/>
      <p:bldP build="p" bldLvl="5" animBg="1" rev="0" advAuto="0" spid="411"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20" name="Rettangolo"/>
          <p:cNvSpPr/>
          <p:nvPr/>
        </p:nvSpPr>
        <p:spPr>
          <a:xfrm>
            <a:off x="-136542" y="4607585"/>
            <a:ext cx="24657084" cy="9322552"/>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421"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422"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423" name="Secondo diverso e più recente orientamento (Jannuzzi e Santarcangelo) il provvedimento può sempre essere unico. Detto provvedimento porterà quindi la richiesta a nominare un curatore speciale nonché l’autorizzazione contestuale a compiere l’atto.…"/>
          <p:cNvSpPr txBox="1"/>
          <p:nvPr>
            <p:ph type="subTitle" sz="half" idx="1"/>
          </p:nvPr>
        </p:nvSpPr>
        <p:spPr>
          <a:xfrm>
            <a:off x="4954211" y="6159500"/>
            <a:ext cx="17145880" cy="5152725"/>
          </a:xfrm>
          <a:prstGeom prst="rect">
            <a:avLst/>
          </a:prstGeom>
        </p:spPr>
        <p:txBody>
          <a:bodyPr/>
          <a:lstStyle/>
          <a:p>
            <a:pPr algn="just" defTabSz="449580">
              <a:lnSpc>
                <a:spcPct val="110000"/>
              </a:lnSpc>
              <a:defRPr sz="3600">
                <a:solidFill>
                  <a:srgbClr val="FFFFFF"/>
                </a:solidFill>
                <a:effectLst/>
                <a:uFill>
                  <a:solidFill>
                    <a:srgbClr val="000000"/>
                  </a:solidFill>
                </a:uFill>
              </a:defRPr>
            </a:pPr>
            <a:r>
              <a:t>Secondo diverso e più recente orientamento (Jannuzzi e Santarcangelo) il provvedimento può sempre essere unico. Detto provvedimento porterà quindi la richiesta a nominare un curatore speciale nonché l’autorizzazione contestuale a compiere l’atto.</a:t>
            </a:r>
            <a:endParaRPr sz="3500"/>
          </a:p>
          <a:p>
            <a:pPr algn="just" defTabSz="449580">
              <a:lnSpc>
                <a:spcPct val="110000"/>
              </a:lnSpc>
              <a:defRPr sz="3600">
                <a:solidFill>
                  <a:srgbClr val="FFFFFF"/>
                </a:solidFill>
                <a:effectLst/>
                <a:uFill>
                  <a:solidFill>
                    <a:srgbClr val="000000"/>
                  </a:solidFill>
                </a:uFill>
              </a:defRPr>
            </a:pPr>
            <a:r>
              <a:t>Aderendo a questa tesi diventa sostenibile la possibilità per il notaio di autorizzare il compimento dell’atto nominando e costituendo in atto il curatore speciale.</a:t>
            </a:r>
            <a:endParaRPr sz="3500"/>
          </a:p>
          <a:p>
            <a:pPr algn="just" defTabSz="449580">
              <a:lnSpc>
                <a:spcPct val="110000"/>
              </a:lnSpc>
              <a:defRPr sz="3600">
                <a:solidFill>
                  <a:srgbClr val="FFFFFF"/>
                </a:solidFill>
                <a:effectLst/>
                <a:uFill>
                  <a:solidFill>
                    <a:srgbClr val="000000"/>
                  </a:solidFill>
                </a:uFill>
              </a:defRPr>
            </a:pPr>
            <a:r>
              <a:t>In altri termini il legislatore, benché silente sul punto, ha inteso includere nella disciplina tutta l’attività necessaria e funzionale per la stipulazione dell’atto richiesto al notaio</a:t>
            </a:r>
            <a:r>
              <a:rPr baseline="66666"/>
              <a:t>7</a:t>
            </a:r>
            <a:r>
              <a:t>.</a:t>
            </a:r>
          </a:p>
        </p:txBody>
      </p:sp>
      <p:sp>
        <p:nvSpPr>
          <p:cNvPr id="424" name="LA TESI DELLA CONTESTUALITà DEI PROVVEDIMENTI"/>
          <p:cNvSpPr txBox="1"/>
          <p:nvPr/>
        </p:nvSpPr>
        <p:spPr>
          <a:xfrm>
            <a:off x="4952525" y="5080000"/>
            <a:ext cx="16458767"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49580">
              <a:defRPr sz="4500">
                <a:solidFill>
                  <a:srgbClr val="FFFFFF"/>
                </a:solidFill>
                <a:effectLst/>
                <a:uFill>
                  <a:solidFill>
                    <a:srgbClr val="000000"/>
                  </a:solidFill>
                </a:uFill>
                <a:latin typeface="Helvetica Neue Medium"/>
                <a:ea typeface="Helvetica Neue Medium"/>
                <a:cs typeface="Helvetica Neue Medium"/>
                <a:sym typeface="Helvetica Neue Medium"/>
              </a:defRPr>
            </a:pPr>
            <a:r>
              <a:t>LA TESI DELLA CONTESTUALIT</a:t>
            </a:r>
            <a:r>
              <a:rPr cap="all"/>
              <a:t>à</a:t>
            </a:r>
            <a:r>
              <a:t> DEI PROVVEDIMENTI</a:t>
            </a:r>
          </a:p>
        </p:txBody>
      </p:sp>
      <p:pic>
        <p:nvPicPr>
          <p:cNvPr id="425"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pic>
        <p:nvPicPr>
          <p:cNvPr id="426"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427" name="7 Si devono, tuttavia, escludere i curatori che svolgano una funzione ulteriore rispetto al mero compimento dell’atto come ad esempio: 1) il curatore della scomparso (art. 48 c.c.); 2) il curatore dell’inabilitato (art. 424 c.c.); 3) il curatore dell’ere"/>
          <p:cNvSpPr txBox="1"/>
          <p:nvPr/>
        </p:nvSpPr>
        <p:spPr>
          <a:xfrm>
            <a:off x="4947724" y="12103887"/>
            <a:ext cx="1714588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baseline="72727" sz="1100">
                <a:solidFill>
                  <a:srgbClr val="FFFFFF"/>
                </a:solidFill>
                <a:effectLst/>
                <a:uFill>
                  <a:solidFill>
                    <a:srgbClr val="000000"/>
                  </a:solidFill>
                </a:uFill>
                <a:latin typeface="Century"/>
                <a:ea typeface="Century"/>
                <a:cs typeface="Century"/>
                <a:sym typeface="Century"/>
              </a:defRPr>
            </a:pPr>
            <a:r>
              <a:t>7 </a:t>
            </a:r>
            <a:r>
              <a:rPr baseline="0" sz="2000"/>
              <a:t>Si devono, tuttavia, escludere i curatori che svolgano una funzione ulteriore rispetto al mero compimento dell’atto come ad esempio: 1) il curatore della scomparso (art. 48 c.c.); 2) il curatore dell’inabilitato (art. 424 c.c.); 3) il curatore dell’eredità giacente (art. 528 c.c.).</a:t>
            </a:r>
          </a:p>
        </p:txBody>
      </p:sp>
      <p:sp>
        <p:nvSpPr>
          <p:cNvPr id="428" name="Linea"/>
          <p:cNvSpPr/>
          <p:nvPr/>
        </p:nvSpPr>
        <p:spPr>
          <a:xfrm>
            <a:off x="4957233" y="11920349"/>
            <a:ext cx="17368162" cy="1"/>
          </a:xfrm>
          <a:prstGeom prst="line">
            <a:avLst/>
          </a:prstGeom>
          <a:ln w="12700">
            <a:solidFill>
              <a:srgbClr val="FFFFFF"/>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24"/>
                                        </p:tgtEl>
                                        <p:attrNameLst>
                                          <p:attrName>style.visibility</p:attrName>
                                        </p:attrNameLst>
                                      </p:cBhvr>
                                      <p:to>
                                        <p:strVal val="visible"/>
                                      </p:to>
                                    </p:set>
                                    <p:anim calcmode="lin" valueType="num">
                                      <p:cBhvr>
                                        <p:cTn id="7" dur="2500" fill="hold"/>
                                        <p:tgtEl>
                                          <p:spTgt spid="424"/>
                                        </p:tgtEl>
                                        <p:attrNameLst>
                                          <p:attrName>ppt_w</p:attrName>
                                        </p:attrNameLst>
                                      </p:cBhvr>
                                      <p:tavLst>
                                        <p:tav tm="0">
                                          <p:val>
                                            <p:fltVal val="0"/>
                                          </p:val>
                                        </p:tav>
                                        <p:tav tm="100000">
                                          <p:val>
                                            <p:strVal val="#ppt_w"/>
                                          </p:val>
                                        </p:tav>
                                      </p:tavLst>
                                    </p:anim>
                                    <p:anim calcmode="lin" valueType="num">
                                      <p:cBhvr>
                                        <p:cTn id="8" dur="2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23">
                                            <p:bg/>
                                          </p:spTgt>
                                        </p:tgtEl>
                                        <p:attrNameLst>
                                          <p:attrName>style.visibility</p:attrName>
                                        </p:attrNameLst>
                                      </p:cBhvr>
                                      <p:to>
                                        <p:strVal val="visible"/>
                                      </p:to>
                                    </p:set>
                                    <p:anim calcmode="lin" valueType="num">
                                      <p:cBhvr>
                                        <p:cTn id="13" dur="2500" fill="hold"/>
                                        <p:tgtEl>
                                          <p:spTgt spid="423">
                                            <p:bg/>
                                          </p:spTgt>
                                        </p:tgtEl>
                                        <p:attrNameLst>
                                          <p:attrName>ppt_w</p:attrName>
                                        </p:attrNameLst>
                                      </p:cBhvr>
                                      <p:tavLst>
                                        <p:tav tm="0">
                                          <p:val>
                                            <p:fltVal val="0"/>
                                          </p:val>
                                        </p:tav>
                                        <p:tav tm="100000">
                                          <p:val>
                                            <p:strVal val="#ppt_w"/>
                                          </p:val>
                                        </p:tav>
                                      </p:tavLst>
                                    </p:anim>
                                    <p:anim calcmode="lin" valueType="num">
                                      <p:cBhvr>
                                        <p:cTn id="14" dur="2500" fill="hold"/>
                                        <p:tgtEl>
                                          <p:spTgt spid="423">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423">
                                            <p:txEl>
                                              <p:pRg st="0" end="0"/>
                                            </p:txEl>
                                          </p:spTgt>
                                        </p:tgtEl>
                                        <p:attrNameLst>
                                          <p:attrName>style.visibility</p:attrName>
                                        </p:attrNameLst>
                                      </p:cBhvr>
                                      <p:to>
                                        <p:strVal val="visible"/>
                                      </p:to>
                                    </p:set>
                                    <p:anim calcmode="lin" valueType="num">
                                      <p:cBhvr>
                                        <p:cTn id="17" dur="2500" fill="hold"/>
                                        <p:tgtEl>
                                          <p:spTgt spid="423">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4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423">
                                            <p:txEl>
                                              <p:pRg st="1" end="1"/>
                                            </p:txEl>
                                          </p:spTgt>
                                        </p:tgtEl>
                                        <p:attrNameLst>
                                          <p:attrName>style.visibility</p:attrName>
                                        </p:attrNameLst>
                                      </p:cBhvr>
                                      <p:to>
                                        <p:strVal val="visible"/>
                                      </p:to>
                                    </p:set>
                                    <p:anim calcmode="lin" valueType="num">
                                      <p:cBhvr>
                                        <p:cTn id="23" dur="2500" fill="hold"/>
                                        <p:tgtEl>
                                          <p:spTgt spid="423">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4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423">
                                            <p:txEl>
                                              <p:pRg st="2" end="2"/>
                                            </p:txEl>
                                          </p:spTgt>
                                        </p:tgtEl>
                                        <p:attrNameLst>
                                          <p:attrName>style.visibility</p:attrName>
                                        </p:attrNameLst>
                                      </p:cBhvr>
                                      <p:to>
                                        <p:strVal val="visible"/>
                                      </p:to>
                                    </p:set>
                                    <p:anim calcmode="lin" valueType="num">
                                      <p:cBhvr>
                                        <p:cTn id="29" dur="2500" fill="hold"/>
                                        <p:tgtEl>
                                          <p:spTgt spid="423">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42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3" fill="hold">
                                  <p:stCondLst>
                                    <p:cond delay="0"/>
                                  </p:stCondLst>
                                  <p:iterate type="el" backwards="0">
                                    <p:tmAbs val="0"/>
                                  </p:iterate>
                                  <p:childTnLst>
                                    <p:set>
                                      <p:cBhvr>
                                        <p:cTn id="34" fill="hold"/>
                                        <p:tgtEl>
                                          <p:spTgt spid="427"/>
                                        </p:tgtEl>
                                        <p:attrNameLst>
                                          <p:attrName>style.visibility</p:attrName>
                                        </p:attrNameLst>
                                      </p:cBhvr>
                                      <p:to>
                                        <p:strVal val="visible"/>
                                      </p:to>
                                    </p:set>
                                    <p:anim calcmode="lin" valueType="num">
                                      <p:cBhvr>
                                        <p:cTn id="35" dur="2500" fill="hold"/>
                                        <p:tgtEl>
                                          <p:spTgt spid="427"/>
                                        </p:tgtEl>
                                        <p:attrNameLst>
                                          <p:attrName>ppt_w</p:attrName>
                                        </p:attrNameLst>
                                      </p:cBhvr>
                                      <p:tavLst>
                                        <p:tav tm="0">
                                          <p:val>
                                            <p:fltVal val="0"/>
                                          </p:val>
                                        </p:tav>
                                        <p:tav tm="100000">
                                          <p:val>
                                            <p:strVal val="#ppt_w"/>
                                          </p:val>
                                        </p:tav>
                                      </p:tavLst>
                                    </p:anim>
                                    <p:anim calcmode="lin" valueType="num">
                                      <p:cBhvr>
                                        <p:cTn id="36" dur="2500" fill="hold"/>
                                        <p:tgtEl>
                                          <p:spTgt spid="4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2"/>
      <p:bldP build="whole" bldLvl="1" animBg="1" rev="0" advAuto="0" spid="424" grpId="1"/>
      <p:bldP build="whole" bldLvl="1" animBg="1" rev="0" advAuto="0" spid="427"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30" name="Immagine" descr="Immagine"/>
          <p:cNvPicPr>
            <a:picLocks noChangeAspect="1"/>
          </p:cNvPicPr>
          <p:nvPr/>
        </p:nvPicPr>
        <p:blipFill>
          <a:blip r:embed="rId2">
            <a:extLst/>
          </a:blip>
          <a:stretch>
            <a:fillRect/>
          </a:stretch>
        </p:blipFill>
        <p:spPr>
          <a:xfrm>
            <a:off x="13009249" y="-7626"/>
            <a:ext cx="13613125" cy="13756652"/>
          </a:xfrm>
          <a:prstGeom prst="rect">
            <a:avLst/>
          </a:prstGeom>
          <a:ln w="12700">
            <a:miter lim="400000"/>
          </a:ln>
        </p:spPr>
      </p:pic>
      <p:pic>
        <p:nvPicPr>
          <p:cNvPr id="431"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432"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433" name="CENNI FISCALI"/>
          <p:cNvSpPr txBox="1"/>
          <p:nvPr/>
        </p:nvSpPr>
        <p:spPr>
          <a:xfrm>
            <a:off x="1398184" y="4894020"/>
            <a:ext cx="4178809"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CENNI FISCALI</a:t>
            </a:r>
          </a:p>
        </p:txBody>
      </p:sp>
      <p:sp>
        <p:nvSpPr>
          <p:cNvPr id="434" name="I principi fiscali applicati nel regime di Volontaria Giurisdizione di natura giudiziaria sono applicabili anche al nuovo regime di Volontaria Giurisdizione notarile, pertanto le autorizzazione notarili sono:…"/>
          <p:cNvSpPr txBox="1"/>
          <p:nvPr/>
        </p:nvSpPr>
        <p:spPr>
          <a:xfrm>
            <a:off x="1402287" y="6002164"/>
            <a:ext cx="15505676" cy="66596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49580">
              <a:lnSpc>
                <a:spcPct val="120000"/>
              </a:lnSpc>
              <a:defRPr sz="4000">
                <a:solidFill>
                  <a:srgbClr val="53585F"/>
                </a:solidFill>
                <a:effectLst/>
                <a:uFill>
                  <a:solidFill>
                    <a:srgbClr val="000000"/>
                  </a:solidFill>
                </a:uFill>
              </a:defRPr>
            </a:pPr>
            <a:r>
              <a:t>I principi fiscali applicati nel regime di Volontaria Giurisdizione di natura giudiziaria sono applicabili anche al nuovo regime di Volontaria Giurisdizione notarile, pertanto le autorizzazione notarili sono:</a:t>
            </a:r>
            <a:endParaRPr sz="3500"/>
          </a:p>
          <a:p>
            <a:pPr lvl="1" marL="990600" indent="-355600" algn="just" defTabSz="449580">
              <a:lnSpc>
                <a:spcPct val="120000"/>
              </a:lnSpc>
              <a:buSzPct val="75000"/>
              <a:buChar char="•"/>
              <a:defRPr sz="4000">
                <a:solidFill>
                  <a:srgbClr val="53585F"/>
                </a:solidFill>
                <a:effectLst/>
                <a:uFill>
                  <a:solidFill>
                    <a:srgbClr val="000000"/>
                  </a:solidFill>
                </a:uFill>
              </a:defRPr>
            </a:pPr>
            <a:r>
              <a:t>esenti da bollo;</a:t>
            </a:r>
            <a:endParaRPr sz="3500"/>
          </a:p>
          <a:p>
            <a:pPr lvl="1" marL="990600" indent="-355600" algn="just" defTabSz="449580">
              <a:lnSpc>
                <a:spcPct val="120000"/>
              </a:lnSpc>
              <a:buSzPct val="75000"/>
              <a:buChar char="•"/>
              <a:defRPr sz="4000">
                <a:solidFill>
                  <a:srgbClr val="53585F"/>
                </a:solidFill>
                <a:effectLst/>
                <a:uFill>
                  <a:solidFill>
                    <a:srgbClr val="000000"/>
                  </a:solidFill>
                </a:uFill>
              </a:defRPr>
            </a:pPr>
            <a:r>
              <a:t>esenti da registrazione;</a:t>
            </a:r>
            <a:endParaRPr sz="3500"/>
          </a:p>
          <a:p>
            <a:pPr lvl="1" marL="990600" indent="-355600" algn="just" defTabSz="449580">
              <a:lnSpc>
                <a:spcPct val="120000"/>
              </a:lnSpc>
              <a:buSzPct val="75000"/>
              <a:buChar char="•"/>
              <a:defRPr sz="4000">
                <a:solidFill>
                  <a:srgbClr val="53585F"/>
                </a:solidFill>
                <a:effectLst/>
                <a:uFill>
                  <a:solidFill>
                    <a:srgbClr val="000000"/>
                  </a:solidFill>
                </a:uFill>
              </a:defRPr>
            </a:pPr>
            <a:r>
              <a:t>esenti da contributo unificato.</a:t>
            </a:r>
            <a:endParaRPr sz="3500"/>
          </a:p>
          <a:p>
            <a:pPr algn="just" defTabSz="449580">
              <a:lnSpc>
                <a:spcPct val="120000"/>
              </a:lnSpc>
              <a:defRPr sz="4000">
                <a:solidFill>
                  <a:srgbClr val="53585F"/>
                </a:solidFill>
                <a:effectLst/>
                <a:uFill>
                  <a:solidFill>
                    <a:srgbClr val="000000"/>
                  </a:solidFill>
                </a:uFill>
              </a:defRPr>
            </a:pPr>
            <a:r>
              <a:t>Art. 13, Tab, TUB</a:t>
            </a:r>
            <a:endParaRPr sz="3500"/>
          </a:p>
          <a:p>
            <a:pPr algn="just" defTabSz="449580">
              <a:lnSpc>
                <a:spcPct val="120000"/>
              </a:lnSpc>
              <a:defRPr sz="4000">
                <a:solidFill>
                  <a:srgbClr val="53585F"/>
                </a:solidFill>
                <a:effectLst/>
                <a:uFill>
                  <a:solidFill>
                    <a:srgbClr val="000000"/>
                  </a:solidFill>
                </a:uFill>
              </a:defRPr>
            </a:pPr>
            <a:r>
              <a:t>Art. 46-bis, disp.att. c.c.</a:t>
            </a:r>
            <a:endParaRPr sz="3500"/>
          </a:p>
          <a:p>
            <a:pPr algn="just" defTabSz="449580">
              <a:lnSpc>
                <a:spcPct val="120000"/>
              </a:lnSpc>
              <a:defRPr sz="4000">
                <a:solidFill>
                  <a:srgbClr val="53585F"/>
                </a:solidFill>
                <a:effectLst/>
                <a:uFill>
                  <a:solidFill>
                    <a:srgbClr val="000000"/>
                  </a:solidFill>
                </a:uFill>
              </a:defRPr>
            </a:pPr>
            <a:r>
              <a:t>Art. 10, D.P.R. 115/2002</a:t>
            </a:r>
          </a:p>
        </p:txBody>
      </p:sp>
      <p:pic>
        <p:nvPicPr>
          <p:cNvPr id="435" name="Immagine" descr="Immagine"/>
          <p:cNvPicPr>
            <a:picLocks noChangeAspect="1"/>
          </p:cNvPicPr>
          <p:nvPr/>
        </p:nvPicPr>
        <p:blipFill>
          <a:blip r:embed="rId4">
            <a:extLst/>
          </a:blip>
          <a:stretch>
            <a:fillRect/>
          </a:stretch>
        </p:blipFill>
        <p:spPr>
          <a:xfrm>
            <a:off x="-36659" y="11803522"/>
            <a:ext cx="812351" cy="1930432"/>
          </a:xfrm>
          <a:prstGeom prst="rect">
            <a:avLst/>
          </a:prstGeom>
          <a:ln w="12700">
            <a:miter lim="400000"/>
          </a:ln>
        </p:spPr>
      </p:pic>
      <p:pic>
        <p:nvPicPr>
          <p:cNvPr id="436"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437" name="Immagine" descr="Immagine"/>
          <p:cNvPicPr>
            <a:picLocks noChangeAspect="1"/>
          </p:cNvPicPr>
          <p:nvPr/>
        </p:nvPicPr>
        <p:blipFill>
          <a:blip r:embed="rId6">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3"/>
                                        </p:tgtEl>
                                        <p:attrNameLst>
                                          <p:attrName>style.visibility</p:attrName>
                                        </p:attrNameLst>
                                      </p:cBhvr>
                                      <p:to>
                                        <p:strVal val="visible"/>
                                      </p:to>
                                    </p:set>
                                    <p:anim calcmode="lin" valueType="num">
                                      <p:cBhvr>
                                        <p:cTn id="7" dur="2500" fill="hold"/>
                                        <p:tgtEl>
                                          <p:spTgt spid="433"/>
                                        </p:tgtEl>
                                        <p:attrNameLst>
                                          <p:attrName>ppt_w</p:attrName>
                                        </p:attrNameLst>
                                      </p:cBhvr>
                                      <p:tavLst>
                                        <p:tav tm="0">
                                          <p:val>
                                            <p:fltVal val="0"/>
                                          </p:val>
                                        </p:tav>
                                        <p:tav tm="100000">
                                          <p:val>
                                            <p:strVal val="#ppt_w"/>
                                          </p:val>
                                        </p:tav>
                                      </p:tavLst>
                                    </p:anim>
                                    <p:anim calcmode="lin" valueType="num">
                                      <p:cBhvr>
                                        <p:cTn id="8" dur="2500" fill="hold"/>
                                        <p:tgtEl>
                                          <p:spTgt spid="4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34">
                                            <p:bg/>
                                          </p:spTgt>
                                        </p:tgtEl>
                                        <p:attrNameLst>
                                          <p:attrName>style.visibility</p:attrName>
                                        </p:attrNameLst>
                                      </p:cBhvr>
                                      <p:to>
                                        <p:strVal val="visible"/>
                                      </p:to>
                                    </p:set>
                                    <p:anim calcmode="lin" valueType="num">
                                      <p:cBhvr>
                                        <p:cTn id="13" dur="2500" fill="hold"/>
                                        <p:tgtEl>
                                          <p:spTgt spid="434">
                                            <p:bg/>
                                          </p:spTgt>
                                        </p:tgtEl>
                                        <p:attrNameLst>
                                          <p:attrName>ppt_w</p:attrName>
                                        </p:attrNameLst>
                                      </p:cBhvr>
                                      <p:tavLst>
                                        <p:tav tm="0">
                                          <p:val>
                                            <p:fltVal val="0"/>
                                          </p:val>
                                        </p:tav>
                                        <p:tav tm="100000">
                                          <p:val>
                                            <p:strVal val="#ppt_w"/>
                                          </p:val>
                                        </p:tav>
                                      </p:tavLst>
                                    </p:anim>
                                    <p:anim calcmode="lin" valueType="num">
                                      <p:cBhvr>
                                        <p:cTn id="14" dur="2500" fill="hold"/>
                                        <p:tgtEl>
                                          <p:spTgt spid="434">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434">
                                            <p:txEl>
                                              <p:pRg st="0" end="0"/>
                                            </p:txEl>
                                          </p:spTgt>
                                        </p:tgtEl>
                                        <p:attrNameLst>
                                          <p:attrName>style.visibility</p:attrName>
                                        </p:attrNameLst>
                                      </p:cBhvr>
                                      <p:to>
                                        <p:strVal val="visible"/>
                                      </p:to>
                                    </p:set>
                                    <p:anim calcmode="lin" valueType="num">
                                      <p:cBhvr>
                                        <p:cTn id="17" dur="2500" fill="hold"/>
                                        <p:tgtEl>
                                          <p:spTgt spid="434">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4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434">
                                            <p:txEl>
                                              <p:pRg st="1" end="1"/>
                                            </p:txEl>
                                          </p:spTgt>
                                        </p:tgtEl>
                                        <p:attrNameLst>
                                          <p:attrName>style.visibility</p:attrName>
                                        </p:attrNameLst>
                                      </p:cBhvr>
                                      <p:to>
                                        <p:strVal val="visible"/>
                                      </p:to>
                                    </p:set>
                                    <p:anim calcmode="lin" valueType="num">
                                      <p:cBhvr>
                                        <p:cTn id="23" dur="2500" fill="hold"/>
                                        <p:tgtEl>
                                          <p:spTgt spid="434">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4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434">
                                            <p:txEl>
                                              <p:pRg st="2" end="2"/>
                                            </p:txEl>
                                          </p:spTgt>
                                        </p:tgtEl>
                                        <p:attrNameLst>
                                          <p:attrName>style.visibility</p:attrName>
                                        </p:attrNameLst>
                                      </p:cBhvr>
                                      <p:to>
                                        <p:strVal val="visible"/>
                                      </p:to>
                                    </p:set>
                                    <p:anim calcmode="lin" valueType="num">
                                      <p:cBhvr>
                                        <p:cTn id="29" dur="2500" fill="hold"/>
                                        <p:tgtEl>
                                          <p:spTgt spid="434">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43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434">
                                            <p:txEl>
                                              <p:pRg st="3" end="3"/>
                                            </p:txEl>
                                          </p:spTgt>
                                        </p:tgtEl>
                                        <p:attrNameLst>
                                          <p:attrName>style.visibility</p:attrName>
                                        </p:attrNameLst>
                                      </p:cBhvr>
                                      <p:to>
                                        <p:strVal val="visible"/>
                                      </p:to>
                                    </p:set>
                                    <p:anim calcmode="lin" valueType="num">
                                      <p:cBhvr>
                                        <p:cTn id="35" dur="2500" fill="hold"/>
                                        <p:tgtEl>
                                          <p:spTgt spid="434">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43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434">
                                            <p:txEl>
                                              <p:pRg st="4" end="4"/>
                                            </p:txEl>
                                          </p:spTgt>
                                        </p:tgtEl>
                                        <p:attrNameLst>
                                          <p:attrName>style.visibility</p:attrName>
                                        </p:attrNameLst>
                                      </p:cBhvr>
                                      <p:to>
                                        <p:strVal val="visible"/>
                                      </p:to>
                                    </p:set>
                                    <p:anim calcmode="lin" valueType="num">
                                      <p:cBhvr>
                                        <p:cTn id="41" dur="2500" fill="hold"/>
                                        <p:tgtEl>
                                          <p:spTgt spid="434">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43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434">
                                            <p:txEl>
                                              <p:pRg st="5" end="5"/>
                                            </p:txEl>
                                          </p:spTgt>
                                        </p:tgtEl>
                                        <p:attrNameLst>
                                          <p:attrName>style.visibility</p:attrName>
                                        </p:attrNameLst>
                                      </p:cBhvr>
                                      <p:to>
                                        <p:strVal val="visible"/>
                                      </p:to>
                                    </p:set>
                                    <p:anim calcmode="lin" valueType="num">
                                      <p:cBhvr>
                                        <p:cTn id="47" dur="2500" fill="hold"/>
                                        <p:tgtEl>
                                          <p:spTgt spid="434">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43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2" fill="hold">
                                  <p:stCondLst>
                                    <p:cond delay="0"/>
                                  </p:stCondLst>
                                  <p:iterate type="el" backwards="0">
                                    <p:tmAbs val="0"/>
                                  </p:iterate>
                                  <p:childTnLst>
                                    <p:set>
                                      <p:cBhvr>
                                        <p:cTn id="52" fill="hold"/>
                                        <p:tgtEl>
                                          <p:spTgt spid="434">
                                            <p:txEl>
                                              <p:pRg st="6" end="6"/>
                                            </p:txEl>
                                          </p:spTgt>
                                        </p:tgtEl>
                                        <p:attrNameLst>
                                          <p:attrName>style.visibility</p:attrName>
                                        </p:attrNameLst>
                                      </p:cBhvr>
                                      <p:to>
                                        <p:strVal val="visible"/>
                                      </p:to>
                                    </p:set>
                                    <p:anim calcmode="lin" valueType="num">
                                      <p:cBhvr>
                                        <p:cTn id="53" dur="2500" fill="hold"/>
                                        <p:tgtEl>
                                          <p:spTgt spid="434">
                                            <p:txEl>
                                              <p:pRg st="6" end="6"/>
                                            </p:txEl>
                                          </p:spTgt>
                                        </p:tgtEl>
                                        <p:attrNameLst>
                                          <p:attrName>ppt_w</p:attrName>
                                        </p:attrNameLst>
                                      </p:cBhvr>
                                      <p:tavLst>
                                        <p:tav tm="0">
                                          <p:val>
                                            <p:fltVal val="0"/>
                                          </p:val>
                                        </p:tav>
                                        <p:tav tm="100000">
                                          <p:val>
                                            <p:strVal val="#ppt_w"/>
                                          </p:val>
                                        </p:tav>
                                      </p:tavLst>
                                    </p:anim>
                                    <p:anim calcmode="lin" valueType="num">
                                      <p:cBhvr>
                                        <p:cTn id="54" dur="2500" fill="hold"/>
                                        <p:tgtEl>
                                          <p:spTgt spid="43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4" grpId="2"/>
      <p:bldP build="whole" bldLvl="1" animBg="1" rev="0" advAuto="0" spid="433"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39" name="Immagine" descr="Immagine"/>
          <p:cNvPicPr>
            <a:picLocks noChangeAspect="1"/>
          </p:cNvPicPr>
          <p:nvPr/>
        </p:nvPicPr>
        <p:blipFill>
          <a:blip r:embed="rId2">
            <a:extLst/>
          </a:blip>
          <a:stretch>
            <a:fillRect/>
          </a:stretch>
        </p:blipFill>
        <p:spPr>
          <a:xfrm>
            <a:off x="-36659" y="11803522"/>
            <a:ext cx="812351" cy="1930432"/>
          </a:xfrm>
          <a:prstGeom prst="rect">
            <a:avLst/>
          </a:prstGeom>
          <a:ln w="12700">
            <a:miter lim="400000"/>
          </a:ln>
        </p:spPr>
      </p:pic>
      <p:pic>
        <p:nvPicPr>
          <p:cNvPr id="440"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441"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442" name="TARIFFA"/>
          <p:cNvSpPr txBox="1"/>
          <p:nvPr/>
        </p:nvSpPr>
        <p:spPr>
          <a:xfrm>
            <a:off x="4953000" y="3301999"/>
            <a:ext cx="2370582"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TARIFFA</a:t>
            </a:r>
          </a:p>
        </p:txBody>
      </p:sp>
      <p:pic>
        <p:nvPicPr>
          <p:cNvPr id="443"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444" name="Considerata la connotazione pubblica dell’autorizzazione notarile di Volontaria Giurisdizione, crea un certo imbarazzo individuare il giusto prezzo della prestazione professionale.…"/>
          <p:cNvSpPr txBox="1"/>
          <p:nvPr/>
        </p:nvSpPr>
        <p:spPr>
          <a:xfrm>
            <a:off x="4953000" y="4444999"/>
            <a:ext cx="18472183" cy="47970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sz="4400">
                <a:solidFill>
                  <a:srgbClr val="53585F"/>
                </a:solidFill>
                <a:effectLst/>
                <a:uFill>
                  <a:solidFill>
                    <a:srgbClr val="000000"/>
                  </a:solidFill>
                </a:uFill>
              </a:defRPr>
            </a:pPr>
            <a:r>
              <a:t>Considerata la connotazione pubblica dell’autorizzazione notarile di Volontaria Giurisdizione, crea un certo imbarazzo individuare il giusto prezzo della prestazione professionale.</a:t>
            </a:r>
            <a:endParaRPr sz="3500"/>
          </a:p>
          <a:p>
            <a:pPr algn="just" defTabSz="449580">
              <a:defRPr sz="4400">
                <a:solidFill>
                  <a:srgbClr val="53585F"/>
                </a:solidFill>
                <a:effectLst/>
                <a:uFill>
                  <a:solidFill>
                    <a:srgbClr val="000000"/>
                  </a:solidFill>
                </a:uFill>
              </a:defRPr>
            </a:pPr>
            <a:r>
              <a:t>Si auspica, quindi, che i nostri organi istituzionali possano dialogare con le istituzioni politiche per individuare, quanto meno, nella Volontaria Giurisdizione una tariffa della prestazione unica, nazionale e rispettosa degli interessi della collettività e della nostra categoria.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44">
                                            <p:bg/>
                                          </p:spTgt>
                                        </p:tgtEl>
                                        <p:attrNameLst>
                                          <p:attrName>style.visibility</p:attrName>
                                        </p:attrNameLst>
                                      </p:cBhvr>
                                      <p:to>
                                        <p:strVal val="visible"/>
                                      </p:to>
                                    </p:set>
                                    <p:anim calcmode="lin" valueType="num">
                                      <p:cBhvr>
                                        <p:cTn id="7" dur="2500" fill="hold"/>
                                        <p:tgtEl>
                                          <p:spTgt spid="444">
                                            <p:bg/>
                                          </p:spTgt>
                                        </p:tgtEl>
                                        <p:attrNameLst>
                                          <p:attrName>ppt_w</p:attrName>
                                        </p:attrNameLst>
                                      </p:cBhvr>
                                      <p:tavLst>
                                        <p:tav tm="0">
                                          <p:val>
                                            <p:fltVal val="0"/>
                                          </p:val>
                                        </p:tav>
                                        <p:tav tm="100000">
                                          <p:val>
                                            <p:strVal val="#ppt_w"/>
                                          </p:val>
                                        </p:tav>
                                      </p:tavLst>
                                    </p:anim>
                                    <p:anim calcmode="lin" valueType="num">
                                      <p:cBhvr>
                                        <p:cTn id="8" dur="2500" fill="hold"/>
                                        <p:tgtEl>
                                          <p:spTgt spid="44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444">
                                            <p:txEl>
                                              <p:pRg st="0" end="0"/>
                                            </p:txEl>
                                          </p:spTgt>
                                        </p:tgtEl>
                                        <p:attrNameLst>
                                          <p:attrName>style.visibility</p:attrName>
                                        </p:attrNameLst>
                                      </p:cBhvr>
                                      <p:to>
                                        <p:strVal val="visible"/>
                                      </p:to>
                                    </p:set>
                                    <p:anim calcmode="lin" valueType="num">
                                      <p:cBhvr>
                                        <p:cTn id="11" dur="2500" fill="hold"/>
                                        <p:tgtEl>
                                          <p:spTgt spid="444">
                                            <p:txEl>
                                              <p:pRg st="0" end="0"/>
                                            </p:txEl>
                                          </p:spTgt>
                                        </p:tgtEl>
                                        <p:attrNameLst>
                                          <p:attrName>ppt_w</p:attrName>
                                        </p:attrNameLst>
                                      </p:cBhvr>
                                      <p:tavLst>
                                        <p:tav tm="0">
                                          <p:val>
                                            <p:fltVal val="0"/>
                                          </p:val>
                                        </p:tav>
                                        <p:tav tm="100000">
                                          <p:val>
                                            <p:strVal val="#ppt_w"/>
                                          </p:val>
                                        </p:tav>
                                      </p:tavLst>
                                    </p:anim>
                                    <p:anim calcmode="lin" valueType="num">
                                      <p:cBhvr>
                                        <p:cTn id="12" dur="2500" fill="hold"/>
                                        <p:tgtEl>
                                          <p:spTgt spid="44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444">
                                            <p:txEl>
                                              <p:pRg st="1" end="1"/>
                                            </p:txEl>
                                          </p:spTgt>
                                        </p:tgtEl>
                                        <p:attrNameLst>
                                          <p:attrName>style.visibility</p:attrName>
                                        </p:attrNameLst>
                                      </p:cBhvr>
                                      <p:to>
                                        <p:strVal val="visible"/>
                                      </p:to>
                                    </p:set>
                                    <p:anim calcmode="lin" valueType="num">
                                      <p:cBhvr>
                                        <p:cTn id="17" dur="2500" fill="hold"/>
                                        <p:tgtEl>
                                          <p:spTgt spid="444">
                                            <p:txEl>
                                              <p:pRg st="1" end="1"/>
                                            </p:txEl>
                                          </p:spTgt>
                                        </p:tgtEl>
                                        <p:attrNameLst>
                                          <p:attrName>ppt_w</p:attrName>
                                        </p:attrNameLst>
                                      </p:cBhvr>
                                      <p:tavLst>
                                        <p:tav tm="0">
                                          <p:val>
                                            <p:fltVal val="0"/>
                                          </p:val>
                                        </p:tav>
                                        <p:tav tm="100000">
                                          <p:val>
                                            <p:strVal val="#ppt_w"/>
                                          </p:val>
                                        </p:tav>
                                      </p:tavLst>
                                    </p:anim>
                                    <p:anim calcmode="lin" valueType="num">
                                      <p:cBhvr>
                                        <p:cTn id="18" dur="2500" fill="hold"/>
                                        <p:tgtEl>
                                          <p:spTgt spid="44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4"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46" name="Rettangolo"/>
          <p:cNvSpPr/>
          <p:nvPr/>
        </p:nvSpPr>
        <p:spPr>
          <a:xfrm>
            <a:off x="-136542" y="-83437"/>
            <a:ext cx="24657084" cy="14013573"/>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sp>
        <p:nvSpPr>
          <p:cNvPr id="447"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448" name="Immagine" descr="Immagine"/>
          <p:cNvPicPr>
            <a:picLocks noChangeAspect="1"/>
          </p:cNvPicPr>
          <p:nvPr/>
        </p:nvPicPr>
        <p:blipFill>
          <a:blip r:embed="rId2">
            <a:extLst/>
          </a:blip>
          <a:stretch>
            <a:fillRect/>
          </a:stretch>
        </p:blipFill>
        <p:spPr>
          <a:xfrm>
            <a:off x="240" y="11785600"/>
            <a:ext cx="812320" cy="1930400"/>
          </a:xfrm>
          <a:prstGeom prst="rect">
            <a:avLst/>
          </a:prstGeom>
          <a:ln w="12700">
            <a:miter lim="400000"/>
          </a:ln>
        </p:spPr>
      </p:pic>
      <p:pic>
        <p:nvPicPr>
          <p:cNvPr id="449" name="Immagine" descr="Immagine"/>
          <p:cNvPicPr>
            <a:picLocks noChangeAspect="1"/>
          </p:cNvPicPr>
          <p:nvPr/>
        </p:nvPicPr>
        <p:blipFill>
          <a:blip r:embed="rId3">
            <a:extLst/>
          </a:blip>
          <a:stretch>
            <a:fillRect/>
          </a:stretch>
        </p:blipFill>
        <p:spPr>
          <a:xfrm>
            <a:off x="1220067" y="909862"/>
            <a:ext cx="2064362" cy="1287410"/>
          </a:xfrm>
          <a:prstGeom prst="rect">
            <a:avLst/>
          </a:prstGeom>
          <a:ln w="12700">
            <a:miter lim="400000"/>
          </a:ln>
        </p:spPr>
      </p:pic>
      <p:pic>
        <p:nvPicPr>
          <p:cNvPr id="450" name="Immagine" descr="Immagine"/>
          <p:cNvPicPr>
            <a:picLocks noChangeAspect="1"/>
          </p:cNvPicPr>
          <p:nvPr/>
        </p:nvPicPr>
        <p:blipFill>
          <a:blip r:embed="rId4">
            <a:extLst/>
          </a:blip>
          <a:stretch>
            <a:fillRect/>
          </a:stretch>
        </p:blipFill>
        <p:spPr>
          <a:xfrm>
            <a:off x="23985311" y="476198"/>
            <a:ext cx="797380" cy="797381"/>
          </a:xfrm>
          <a:prstGeom prst="rect">
            <a:avLst/>
          </a:prstGeom>
          <a:ln w="12700">
            <a:miter lim="400000"/>
          </a:ln>
        </p:spPr>
      </p:pic>
      <p:sp>
        <p:nvSpPr>
          <p:cNvPr id="451" name="GRAZIE PER L’ATTENZIONE…"/>
          <p:cNvSpPr txBox="1"/>
          <p:nvPr>
            <p:ph type="subTitle" sz="half" idx="1"/>
          </p:nvPr>
        </p:nvSpPr>
        <p:spPr>
          <a:xfrm>
            <a:off x="-59742" y="5015073"/>
            <a:ext cx="24503484" cy="4686168"/>
          </a:xfrm>
          <a:prstGeom prst="rect">
            <a:avLst/>
          </a:prstGeom>
        </p:spPr>
        <p:txBody>
          <a:bodyPr/>
          <a:lstStyle/>
          <a:p>
            <a:pPr algn="ctr" defTabSz="449580">
              <a:defRPr sz="6600">
                <a:solidFill>
                  <a:srgbClr val="FFFFFF"/>
                </a:solidFill>
                <a:effectLst/>
                <a:uFill>
                  <a:solidFill>
                    <a:srgbClr val="000000"/>
                  </a:solidFill>
                </a:uFill>
              </a:defRPr>
            </a:pPr>
            <a:r>
              <a:t>GRAZIE PER L’ATTENZIONE</a:t>
            </a:r>
            <a:endParaRPr sz="4500"/>
          </a:p>
          <a:p>
            <a:pPr algn="ctr" defTabSz="449580">
              <a:defRPr sz="6600">
                <a:solidFill>
                  <a:srgbClr val="FFFFFF"/>
                </a:solidFill>
                <a:effectLst/>
                <a:uFill>
                  <a:solidFill>
                    <a:srgbClr val="000000"/>
                  </a:solidFill>
                </a:uFill>
              </a:defRPr>
            </a:pPr>
            <a:r>
              <a:t>Guido Brotto notaio in Lecco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51"/>
                                        </p:tgtEl>
                                        <p:attrNameLst>
                                          <p:attrName>style.visibility</p:attrName>
                                        </p:attrNameLst>
                                      </p:cBhvr>
                                      <p:to>
                                        <p:strVal val="visible"/>
                                      </p:to>
                                    </p:set>
                                    <p:anim calcmode="lin" valueType="num">
                                      <p:cBhvr>
                                        <p:cTn id="7" dur="2500" fill="hold"/>
                                        <p:tgtEl>
                                          <p:spTgt spid="451"/>
                                        </p:tgtEl>
                                        <p:attrNameLst>
                                          <p:attrName>ppt_w</p:attrName>
                                        </p:attrNameLst>
                                      </p:cBhvr>
                                      <p:tavLst>
                                        <p:tav tm="0">
                                          <p:val>
                                            <p:fltVal val="0"/>
                                          </p:val>
                                        </p:tav>
                                        <p:tav tm="100000">
                                          <p:val>
                                            <p:strVal val="#ppt_w"/>
                                          </p:val>
                                        </p:tav>
                                      </p:tavLst>
                                    </p:anim>
                                    <p:anim calcmode="lin" valueType="num">
                                      <p:cBhvr>
                                        <p:cTn id="8" dur="2500" fill="hold"/>
                                        <p:tgtEl>
                                          <p:spTgt spid="4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49" name="Ci si deve interrogare sui requisiti minimi che la richiesta di parte deve avere.…"/>
          <p:cNvSpPr txBox="1"/>
          <p:nvPr>
            <p:ph type="subTitle" sz="quarter" idx="1"/>
          </p:nvPr>
        </p:nvSpPr>
        <p:spPr>
          <a:xfrm>
            <a:off x="5046917" y="5041809"/>
            <a:ext cx="17251795" cy="783524"/>
          </a:xfrm>
          <a:prstGeom prst="rect">
            <a:avLst/>
          </a:prstGeom>
        </p:spPr>
        <p:txBody>
          <a:bodyPr/>
          <a:lstStyle>
            <a:lvl1pPr algn="just" defTabSz="449580">
              <a:defRPr sz="3800">
                <a:solidFill>
                  <a:srgbClr val="53585F"/>
                </a:solidFill>
                <a:uFill>
                  <a:solidFill>
                    <a:srgbClr val="000000"/>
                  </a:solidFill>
                </a:uFill>
              </a:defRPr>
            </a:lvl1pPr>
          </a:lstStyle>
          <a:p>
            <a:pPr>
              <a:defRPr>
                <a:effectLst/>
              </a:defRPr>
            </a:pPr>
            <a:r>
              <a:t>Ci si deve interrogare sui requisiti minimi che la richiesta di parte deve avere.</a:t>
            </a:r>
          </a:p>
        </p:txBody>
      </p:sp>
      <p:sp>
        <p:nvSpPr>
          <p:cNvPr id="150" name="CONTENUTO DELLA RICHIESTA"/>
          <p:cNvSpPr txBox="1"/>
          <p:nvPr/>
        </p:nvSpPr>
        <p:spPr>
          <a:xfrm>
            <a:off x="4987921" y="3301999"/>
            <a:ext cx="8742236"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CONTENUTO DELLA RICHIESTA</a:t>
            </a:r>
          </a:p>
        </p:txBody>
      </p:sp>
      <p:pic>
        <p:nvPicPr>
          <p:cNvPr id="151" name="Immagine" descr="Immagine"/>
          <p:cNvPicPr>
            <a:picLocks noChangeAspect="1"/>
          </p:cNvPicPr>
          <p:nvPr/>
        </p:nvPicPr>
        <p:blipFill>
          <a:blip r:embed="rId2">
            <a:extLst/>
          </a:blip>
          <a:stretch>
            <a:fillRect/>
          </a:stretch>
        </p:blipFill>
        <p:spPr>
          <a:xfrm>
            <a:off x="4314573" y="5215913"/>
            <a:ext cx="343667" cy="343666"/>
          </a:xfrm>
          <a:prstGeom prst="rect">
            <a:avLst/>
          </a:prstGeom>
          <a:ln w="12700">
            <a:miter lim="400000"/>
          </a:ln>
        </p:spPr>
      </p:pic>
      <p:pic>
        <p:nvPicPr>
          <p:cNvPr id="152" name="Immagine" descr="Immagine"/>
          <p:cNvPicPr>
            <a:picLocks noChangeAspect="1"/>
          </p:cNvPicPr>
          <p:nvPr/>
        </p:nvPicPr>
        <p:blipFill>
          <a:blip r:embed="rId2">
            <a:extLst/>
          </a:blip>
          <a:stretch>
            <a:fillRect/>
          </a:stretch>
        </p:blipFill>
        <p:spPr>
          <a:xfrm>
            <a:off x="4314573" y="6307773"/>
            <a:ext cx="343667" cy="343667"/>
          </a:xfrm>
          <a:prstGeom prst="rect">
            <a:avLst/>
          </a:prstGeom>
          <a:ln w="12700">
            <a:miter lim="400000"/>
          </a:ln>
        </p:spPr>
      </p:pic>
      <p:pic>
        <p:nvPicPr>
          <p:cNvPr id="153" name="Immagine" descr="Immagine"/>
          <p:cNvPicPr>
            <a:picLocks noChangeAspect="1"/>
          </p:cNvPicPr>
          <p:nvPr/>
        </p:nvPicPr>
        <p:blipFill>
          <a:blip r:embed="rId2">
            <a:extLst/>
          </a:blip>
          <a:stretch>
            <a:fillRect/>
          </a:stretch>
        </p:blipFill>
        <p:spPr>
          <a:xfrm>
            <a:off x="4314573" y="7990315"/>
            <a:ext cx="343667" cy="343667"/>
          </a:xfrm>
          <a:prstGeom prst="rect">
            <a:avLst/>
          </a:prstGeom>
          <a:ln w="12700">
            <a:miter lim="400000"/>
          </a:ln>
        </p:spPr>
      </p:pic>
      <p:pic>
        <p:nvPicPr>
          <p:cNvPr id="154" name="Immagine" descr="Immagine"/>
          <p:cNvPicPr>
            <a:picLocks noChangeAspect="1"/>
          </p:cNvPicPr>
          <p:nvPr/>
        </p:nvPicPr>
        <p:blipFill>
          <a:blip r:embed="rId3">
            <a:extLst/>
          </a:blip>
          <a:stretch>
            <a:fillRect/>
          </a:stretch>
        </p:blipFill>
        <p:spPr>
          <a:xfrm>
            <a:off x="-36659" y="11803522"/>
            <a:ext cx="812351" cy="1930432"/>
          </a:xfrm>
          <a:prstGeom prst="rect">
            <a:avLst/>
          </a:prstGeom>
          <a:ln w="12700">
            <a:miter lim="400000"/>
          </a:ln>
        </p:spPr>
      </p:pic>
      <p:pic>
        <p:nvPicPr>
          <p:cNvPr id="155" name="Immagine" descr="Immagine"/>
          <p:cNvPicPr>
            <a:picLocks noChangeAspect="1"/>
          </p:cNvPicPr>
          <p:nvPr/>
        </p:nvPicPr>
        <p:blipFill>
          <a:blip r:embed="rId4">
            <a:extLst/>
          </a:blip>
          <a:stretch>
            <a:fillRect/>
          </a:stretch>
        </p:blipFill>
        <p:spPr>
          <a:xfrm>
            <a:off x="23985311" y="476198"/>
            <a:ext cx="797380" cy="797381"/>
          </a:xfrm>
          <a:prstGeom prst="rect">
            <a:avLst/>
          </a:prstGeom>
          <a:ln w="12700">
            <a:miter lim="400000"/>
          </a:ln>
        </p:spPr>
      </p:pic>
      <p:sp>
        <p:nvSpPr>
          <p:cNvPr id="156"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157" name="1 Art. 125 c.p.c.: “Salvo che la legge disponga altrimenti, la citazione, il ricorso, la comparsa, il controricorso, il precetto debbono indicare l'ufficio giudiziario, le parti, l'oggetto, le ragioni della domanda e le conclusioni o l'istanza, e, tanto "/>
          <p:cNvSpPr txBox="1"/>
          <p:nvPr/>
        </p:nvSpPr>
        <p:spPr>
          <a:xfrm>
            <a:off x="5037366" y="11575196"/>
            <a:ext cx="1717968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baseline="57142" sz="1400">
                <a:solidFill>
                  <a:srgbClr val="53585F"/>
                </a:solidFill>
                <a:effectLst/>
                <a:uFill>
                  <a:solidFill>
                    <a:srgbClr val="000000"/>
                  </a:solidFill>
                </a:uFill>
                <a:latin typeface="Century"/>
                <a:ea typeface="Century"/>
                <a:cs typeface="Century"/>
                <a:sym typeface="Century"/>
              </a:defRPr>
            </a:pPr>
            <a:r>
              <a:t>1 </a:t>
            </a:r>
            <a:r>
              <a:rPr baseline="0" sz="2200"/>
              <a:t>Art. 125 c.p.c.: “Salvo che la legge disponga altrimenti, la citazione, il ricorso, la comparsa, il controricorso, il precetto debbono indicare l'ufficio giudiziario, le parti, l'oggetto, le ragioni della domanda e le conclusioni o l'istanza, e, tanto nell'originale quanto nelle copie da notificare, debbono essere sottoscritti dalla parte, se essa sta in giudizio personalmente, oppure dal difensore che indica il proprio codice fiscale”.</a:t>
            </a:r>
          </a:p>
        </p:txBody>
      </p:sp>
      <p:pic>
        <p:nvPicPr>
          <p:cNvPr id="158" name="Immagine" descr="Immagine"/>
          <p:cNvPicPr>
            <a:picLocks noChangeAspect="1"/>
          </p:cNvPicPr>
          <p:nvPr/>
        </p:nvPicPr>
        <p:blipFill>
          <a:blip r:embed="rId5">
            <a:extLst/>
          </a:blip>
          <a:stretch>
            <a:fillRect/>
          </a:stretch>
        </p:blipFill>
        <p:spPr>
          <a:xfrm>
            <a:off x="1156452" y="870189"/>
            <a:ext cx="2191592" cy="1366756"/>
          </a:xfrm>
          <a:prstGeom prst="rect">
            <a:avLst/>
          </a:prstGeom>
          <a:ln w="12700">
            <a:miter lim="400000"/>
          </a:ln>
        </p:spPr>
      </p:pic>
      <p:sp>
        <p:nvSpPr>
          <p:cNvPr id="159" name="Linea"/>
          <p:cNvSpPr/>
          <p:nvPr/>
        </p:nvSpPr>
        <p:spPr>
          <a:xfrm>
            <a:off x="5054600" y="11337741"/>
            <a:ext cx="17145224" cy="1"/>
          </a:xfrm>
          <a:prstGeom prst="line">
            <a:avLst/>
          </a:prstGeom>
          <a:ln w="12700">
            <a:solidFill>
              <a:srgbClr val="A6AAA9"/>
            </a:solidFill>
            <a:miter lim="400000"/>
          </a:ln>
        </p:spPr>
        <p:txBody>
          <a:bodyPr lIns="45718" tIns="45718" rIns="45718" bIns="45718"/>
          <a:lstStyle/>
          <a:p>
            <a:pPr>
              <a:defRPr>
                <a:solidFill>
                  <a:srgbClr val="FFFFFF"/>
                </a:solidFill>
              </a:defRPr>
            </a:pPr>
          </a:p>
        </p:txBody>
      </p:sp>
      <p:sp>
        <p:nvSpPr>
          <p:cNvPr id="160" name="Ci si deve interrogare sui requisiti minimi che la richiesta di parte deve avere.…"/>
          <p:cNvSpPr txBox="1"/>
          <p:nvPr/>
        </p:nvSpPr>
        <p:spPr>
          <a:xfrm>
            <a:off x="5046917" y="6130931"/>
            <a:ext cx="17160586" cy="1366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449580">
              <a:defRPr sz="3800">
                <a:solidFill>
                  <a:srgbClr val="53585F"/>
                </a:solidFill>
                <a:uFill>
                  <a:solidFill>
                    <a:srgbClr val="000000"/>
                  </a:solidFill>
                </a:uFill>
              </a:defRPr>
            </a:lvl1pPr>
          </a:lstStyle>
          <a:p>
            <a:pPr>
              <a:defRPr>
                <a:effectLst/>
              </a:defRPr>
            </a:pPr>
            <a:r>
              <a:t>La norma si limita a disporre che la richiesta deve avere una forma scritta, non richiedendo altre formalità.</a:t>
            </a:r>
          </a:p>
        </p:txBody>
      </p:sp>
      <p:sp>
        <p:nvSpPr>
          <p:cNvPr id="161" name="Ci si deve interrogare sui requisiti minimi che la richiesta di parte deve avere.…"/>
          <p:cNvSpPr txBox="1"/>
          <p:nvPr/>
        </p:nvSpPr>
        <p:spPr>
          <a:xfrm>
            <a:off x="5046917" y="7803284"/>
            <a:ext cx="17251795" cy="2571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defRPr sz="3800">
                <a:solidFill>
                  <a:srgbClr val="53585F"/>
                </a:solidFill>
                <a:effectLst/>
                <a:uFill>
                  <a:solidFill>
                    <a:srgbClr val="000000"/>
                  </a:solidFill>
                </a:uFill>
              </a:defRPr>
            </a:pPr>
            <a:r>
              <a:t>La dottrina ritiene che, nonostante il documento non abbia natura giurisdizionale, esso debba avere un contenuto essenziale degli atti processuali di parte e come parametro di riferimenti possiamo indicare l’art. 125 c.p.c. che è una norma di carattere generale</a:t>
            </a:r>
            <a:r>
              <a:rPr baseline="50000"/>
              <a:t>1</a:t>
            </a:r>
            <a:r>
              <a:rPr sz="3600"/>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49"/>
                                        </p:tgtEl>
                                        <p:attrNameLst>
                                          <p:attrName>style.visibility</p:attrName>
                                        </p:attrNameLst>
                                      </p:cBhvr>
                                      <p:to>
                                        <p:strVal val="visible"/>
                                      </p:to>
                                    </p:set>
                                    <p:anim calcmode="lin" valueType="num">
                                      <p:cBhvr>
                                        <p:cTn id="13" dur="2500" fill="hold"/>
                                        <p:tgtEl>
                                          <p:spTgt spid="149"/>
                                        </p:tgtEl>
                                        <p:attrNameLst>
                                          <p:attrName>ppt_w</p:attrName>
                                        </p:attrNameLst>
                                      </p:cBhvr>
                                      <p:tavLst>
                                        <p:tav tm="0">
                                          <p:val>
                                            <p:fltVal val="0"/>
                                          </p:val>
                                        </p:tav>
                                        <p:tav tm="100000">
                                          <p:val>
                                            <p:strVal val="#ppt_w"/>
                                          </p:val>
                                        </p:tav>
                                      </p:tavLst>
                                    </p:anim>
                                    <p:anim calcmode="lin" valueType="num">
                                      <p:cBhvr>
                                        <p:cTn id="14" dur="2500" fill="hold"/>
                                        <p:tgtEl>
                                          <p:spTgt spid="14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60"/>
                                        </p:tgtEl>
                                        <p:attrNameLst>
                                          <p:attrName>style.visibility</p:attrName>
                                        </p:attrNameLst>
                                      </p:cBhvr>
                                      <p:to>
                                        <p:strVal val="visible"/>
                                      </p:to>
                                    </p:set>
                                    <p:anim calcmode="lin" valueType="num">
                                      <p:cBhvr>
                                        <p:cTn id="19" dur="2500" fill="hold"/>
                                        <p:tgtEl>
                                          <p:spTgt spid="160"/>
                                        </p:tgtEl>
                                        <p:attrNameLst>
                                          <p:attrName>ppt_w</p:attrName>
                                        </p:attrNameLst>
                                      </p:cBhvr>
                                      <p:tavLst>
                                        <p:tav tm="0">
                                          <p:val>
                                            <p:fltVal val="0"/>
                                          </p:val>
                                        </p:tav>
                                        <p:tav tm="100000">
                                          <p:val>
                                            <p:strVal val="#ppt_w"/>
                                          </p:val>
                                        </p:tav>
                                      </p:tavLst>
                                    </p:anim>
                                    <p:anim calcmode="lin" valueType="num">
                                      <p:cBhvr>
                                        <p:cTn id="20" dur="2500" fill="hold"/>
                                        <p:tgtEl>
                                          <p:spTgt spid="16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161"/>
                                        </p:tgtEl>
                                        <p:attrNameLst>
                                          <p:attrName>style.visibility</p:attrName>
                                        </p:attrNameLst>
                                      </p:cBhvr>
                                      <p:to>
                                        <p:strVal val="visible"/>
                                      </p:to>
                                    </p:set>
                                    <p:anim calcmode="lin" valueType="num">
                                      <p:cBhvr>
                                        <p:cTn id="25" dur="2500" fill="hold"/>
                                        <p:tgtEl>
                                          <p:spTgt spid="161"/>
                                        </p:tgtEl>
                                        <p:attrNameLst>
                                          <p:attrName>ppt_w</p:attrName>
                                        </p:attrNameLst>
                                      </p:cBhvr>
                                      <p:tavLst>
                                        <p:tav tm="0">
                                          <p:val>
                                            <p:fltVal val="0"/>
                                          </p:val>
                                        </p:tav>
                                        <p:tav tm="100000">
                                          <p:val>
                                            <p:strVal val="#ppt_w"/>
                                          </p:val>
                                        </p:tav>
                                      </p:tavLst>
                                    </p:anim>
                                    <p:anim calcmode="lin" valueType="num">
                                      <p:cBhvr>
                                        <p:cTn id="26" dur="2500" fill="hold"/>
                                        <p:tgtEl>
                                          <p:spTgt spid="16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157"/>
                                        </p:tgtEl>
                                        <p:attrNameLst>
                                          <p:attrName>style.visibility</p:attrName>
                                        </p:attrNameLst>
                                      </p:cBhvr>
                                      <p:to>
                                        <p:strVal val="visible"/>
                                      </p:to>
                                    </p:set>
                                    <p:anim calcmode="lin" valueType="num">
                                      <p:cBhvr>
                                        <p:cTn id="31" dur="1000" fill="hold"/>
                                        <p:tgtEl>
                                          <p:spTgt spid="157"/>
                                        </p:tgtEl>
                                        <p:attrNameLst>
                                          <p:attrName>ppt_w</p:attrName>
                                        </p:attrNameLst>
                                      </p:cBhvr>
                                      <p:tavLst>
                                        <p:tav tm="0">
                                          <p:val>
                                            <p:fltVal val="0"/>
                                          </p:val>
                                        </p:tav>
                                        <p:tav tm="100000">
                                          <p:val>
                                            <p:strVal val="#ppt_w"/>
                                          </p:val>
                                        </p:tav>
                                      </p:tavLst>
                                    </p:anim>
                                    <p:anim calcmode="lin" valueType="num">
                                      <p:cBhvr>
                                        <p:cTn id="32" dur="1000" fill="hold"/>
                                        <p:tgtEl>
                                          <p:spTgt spid="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1"/>
      <p:bldP build="whole" bldLvl="1" animBg="1" rev="0" advAuto="0" spid="149" grpId="2"/>
      <p:bldP build="whole" bldLvl="1" animBg="1" rev="0" advAuto="0" spid="160" grpId="3"/>
      <p:bldP build="whole" bldLvl="1" animBg="1" rev="0" advAuto="0" spid="161" grpId="4"/>
      <p:bldP build="whole" bldLvl="1" animBg="1" rev="0" advAuto="0" spid="157"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63" name="Rettangolo"/>
          <p:cNvSpPr/>
          <p:nvPr/>
        </p:nvSpPr>
        <p:spPr>
          <a:xfrm>
            <a:off x="-136542" y="4597541"/>
            <a:ext cx="24657084" cy="9322552"/>
          </a:xfrm>
          <a:prstGeom prst="rect">
            <a:avLst/>
          </a:prstGeom>
          <a:solidFill>
            <a:srgbClr val="285AA3"/>
          </a:solidFill>
          <a:ln w="12700">
            <a:miter lim="400000"/>
          </a:ln>
        </p:spPr>
        <p:txBody>
          <a:bodyPr lIns="50800" tIns="50800" rIns="50800" bIns="50800" anchor="ctr"/>
          <a:lstStyle/>
          <a:p>
            <a:pPr>
              <a:defRPr sz="5000">
                <a:solidFill>
                  <a:srgbClr val="FFFFFF"/>
                </a:solidFill>
              </a:defRPr>
            </a:pPr>
          </a:p>
        </p:txBody>
      </p:sp>
      <p:pic>
        <p:nvPicPr>
          <p:cNvPr id="164"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165"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166" name="È da ritenere che la richiesta debba contenere quanto segue:…"/>
          <p:cNvSpPr txBox="1"/>
          <p:nvPr>
            <p:ph type="subTitle" sz="half" idx="1"/>
          </p:nvPr>
        </p:nvSpPr>
        <p:spPr>
          <a:xfrm>
            <a:off x="5087886" y="6157533"/>
            <a:ext cx="17085994" cy="4062706"/>
          </a:xfrm>
          <a:prstGeom prst="rect">
            <a:avLst/>
          </a:prstGeom>
        </p:spPr>
        <p:txBody>
          <a:bodyPr/>
          <a:lstStyle/>
          <a:p>
            <a:pPr algn="just" defTabSz="449580">
              <a:lnSpc>
                <a:spcPct val="120000"/>
              </a:lnSpc>
              <a:defRPr sz="4000">
                <a:solidFill>
                  <a:srgbClr val="FFFFFF"/>
                </a:solidFill>
                <a:effectLst/>
                <a:uFill>
                  <a:solidFill>
                    <a:srgbClr val="000000"/>
                  </a:solidFill>
                </a:uFill>
              </a:defRPr>
            </a:pPr>
            <a:r>
              <a:t>È da ritenere che la richiesta debba contenere quanto segue:</a:t>
            </a:r>
            <a:endParaRPr sz="3500"/>
          </a:p>
          <a:p>
            <a:pPr lvl="1" marL="889000" indent="-254000" algn="just" defTabSz="449580">
              <a:lnSpc>
                <a:spcPct val="120000"/>
              </a:lnSpc>
              <a:buSzPct val="75000"/>
              <a:buChar char="•"/>
              <a:defRPr sz="4000">
                <a:solidFill>
                  <a:srgbClr val="FFFFFF"/>
                </a:solidFill>
                <a:effectLst/>
                <a:uFill>
                  <a:solidFill>
                    <a:srgbClr val="000000"/>
                  </a:solidFill>
                </a:uFill>
              </a:defRPr>
            </a:pPr>
            <a:r>
              <a:t>il notaio rogante che riceve l’istanza</a:t>
            </a:r>
          </a:p>
          <a:p>
            <a:pPr lvl="1" marL="889000" indent="-254000" algn="just" defTabSz="449580">
              <a:lnSpc>
                <a:spcPct val="120000"/>
              </a:lnSpc>
              <a:buSzPct val="75000"/>
              <a:buChar char="•"/>
              <a:defRPr sz="4000">
                <a:solidFill>
                  <a:srgbClr val="FFFFFF"/>
                </a:solidFill>
                <a:effectLst/>
                <a:uFill>
                  <a:solidFill>
                    <a:srgbClr val="000000"/>
                  </a:solidFill>
                </a:uFill>
              </a:defRPr>
            </a:pPr>
            <a:r>
              <a:t>le parti interessate all’autorizzazione</a:t>
            </a:r>
          </a:p>
          <a:p>
            <a:pPr lvl="1" marL="889000" indent="-254000" algn="just" defTabSz="449580">
              <a:lnSpc>
                <a:spcPct val="120000"/>
              </a:lnSpc>
              <a:buSzPct val="75000"/>
              <a:buChar char="•"/>
              <a:defRPr sz="4000">
                <a:solidFill>
                  <a:srgbClr val="FFFFFF"/>
                </a:solidFill>
                <a:effectLst/>
                <a:uFill>
                  <a:solidFill>
                    <a:srgbClr val="000000"/>
                  </a:solidFill>
                </a:uFill>
              </a:defRPr>
            </a:pPr>
            <a:r>
              <a:t>l’oggetto (petitum immediato</a:t>
            </a:r>
            <a:r>
              <a:rPr baseline="30000"/>
              <a:t>2</a:t>
            </a:r>
            <a:r>
              <a:t> e mediato</a:t>
            </a:r>
            <a:r>
              <a:rPr baseline="30000"/>
              <a:t>3</a:t>
            </a:r>
            <a:r>
              <a:t>)</a:t>
            </a:r>
            <a:endParaRPr sz="3500"/>
          </a:p>
          <a:p>
            <a:pPr lvl="1" marL="889000" indent="-254000" algn="just" defTabSz="449580">
              <a:lnSpc>
                <a:spcPct val="120000"/>
              </a:lnSpc>
              <a:buSzPct val="75000"/>
              <a:buChar char="•"/>
              <a:defRPr sz="4000">
                <a:solidFill>
                  <a:srgbClr val="FFFFFF"/>
                </a:solidFill>
                <a:effectLst/>
                <a:uFill>
                  <a:solidFill>
                    <a:srgbClr val="000000"/>
                  </a:solidFill>
                </a:uFill>
              </a:defRPr>
            </a:pPr>
            <a:r>
              <a:t>le ragioni della domanda (</a:t>
            </a:r>
            <a:r>
              <a:rPr i="1"/>
              <a:t>causa petendi</a:t>
            </a:r>
            <a:r>
              <a:rPr baseline="30000" i="1"/>
              <a:t>4</a:t>
            </a:r>
            <a:r>
              <a:t>)</a:t>
            </a:r>
          </a:p>
        </p:txBody>
      </p:sp>
      <p:sp>
        <p:nvSpPr>
          <p:cNvPr id="167" name="IN GENERALE"/>
          <p:cNvSpPr txBox="1"/>
          <p:nvPr/>
        </p:nvSpPr>
        <p:spPr>
          <a:xfrm>
            <a:off x="5004615" y="5086148"/>
            <a:ext cx="3882772"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sz="45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IN GENERALE</a:t>
            </a:r>
          </a:p>
        </p:txBody>
      </p:sp>
      <p:pic>
        <p:nvPicPr>
          <p:cNvPr id="168"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169" name="2 Con il termine petitum immediato ci si riferisce al contenuto del provvedimento richiesto al giudice;…"/>
          <p:cNvSpPr txBox="1"/>
          <p:nvPr/>
        </p:nvSpPr>
        <p:spPr>
          <a:xfrm>
            <a:off x="5094638" y="10932757"/>
            <a:ext cx="1712712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49580">
              <a:defRPr baseline="50000" sz="1600">
                <a:solidFill>
                  <a:srgbClr val="FFFFFF"/>
                </a:solidFill>
                <a:effectLst/>
                <a:uFill>
                  <a:solidFill>
                    <a:srgbClr val="000000"/>
                  </a:solidFill>
                </a:uFill>
                <a:latin typeface="Century"/>
                <a:ea typeface="Century"/>
                <a:cs typeface="Century"/>
                <a:sym typeface="Century"/>
              </a:defRPr>
            </a:pPr>
            <a:r>
              <a:t>2</a:t>
            </a:r>
            <a:r>
              <a:rPr baseline="0" sz="2200"/>
              <a:t> Con il termine petitum immediato ci si riferisce al contenuto del provvedimento richiesto al giudice;</a:t>
            </a:r>
            <a:endParaRPr baseline="45090" sz="2200"/>
          </a:p>
          <a:p>
            <a:pPr algn="l" defTabSz="449580">
              <a:defRPr sz="1500">
                <a:solidFill>
                  <a:srgbClr val="FFFFFF"/>
                </a:solidFill>
                <a:effectLst/>
                <a:uFill>
                  <a:solidFill>
                    <a:srgbClr val="000000"/>
                  </a:solidFill>
                </a:uFill>
                <a:latin typeface="Century"/>
                <a:ea typeface="Century"/>
                <a:cs typeface="Century"/>
                <a:sym typeface="Century"/>
              </a:defRPr>
            </a:pPr>
          </a:p>
          <a:p>
            <a:pPr algn="l" defTabSz="449580">
              <a:defRPr baseline="50000" sz="1600">
                <a:solidFill>
                  <a:srgbClr val="FFFFFF"/>
                </a:solidFill>
                <a:effectLst/>
                <a:uFill>
                  <a:solidFill>
                    <a:srgbClr val="000000"/>
                  </a:solidFill>
                </a:uFill>
                <a:latin typeface="Century"/>
                <a:ea typeface="Century"/>
                <a:cs typeface="Century"/>
                <a:sym typeface="Century"/>
              </a:defRPr>
            </a:pPr>
            <a:r>
              <a:t>3</a:t>
            </a:r>
            <a:r>
              <a:rPr baseline="0"/>
              <a:t> </a:t>
            </a:r>
            <a:r>
              <a:rPr baseline="0" sz="2200"/>
              <a:t>Con il termine petitum mediato, invece, ci si riferisce alla cosa oggetto della domanda che si vuole ottenere dal notaio (autorizzazione a vendere un immobile, accettare un’eredità etc..)</a:t>
            </a:r>
            <a:endParaRPr baseline="45090" sz="2200"/>
          </a:p>
          <a:p>
            <a:pPr algn="l" defTabSz="449580">
              <a:defRPr sz="1500">
                <a:solidFill>
                  <a:srgbClr val="FFFFFF"/>
                </a:solidFill>
                <a:effectLst/>
                <a:uFill>
                  <a:solidFill>
                    <a:srgbClr val="000000"/>
                  </a:solidFill>
                </a:uFill>
                <a:latin typeface="Century"/>
                <a:ea typeface="Century"/>
                <a:cs typeface="Century"/>
                <a:sym typeface="Century"/>
              </a:defRPr>
            </a:pPr>
          </a:p>
          <a:p>
            <a:pPr algn="l" defTabSz="449580">
              <a:defRPr baseline="50000" sz="1600">
                <a:solidFill>
                  <a:srgbClr val="FFFFFF"/>
                </a:solidFill>
                <a:effectLst/>
                <a:uFill>
                  <a:solidFill>
                    <a:srgbClr val="000000"/>
                  </a:solidFill>
                </a:uFill>
                <a:latin typeface="Century"/>
                <a:ea typeface="Century"/>
                <a:cs typeface="Century"/>
                <a:sym typeface="Century"/>
              </a:defRPr>
            </a:pPr>
            <a:r>
              <a:t>4</a:t>
            </a:r>
            <a:r>
              <a:rPr baseline="0"/>
              <a:t> </a:t>
            </a:r>
            <a:r>
              <a:rPr baseline="0" sz="2200"/>
              <a:t>Ossia si indica l'insieme dei fatti che, alla luce della norma di legge invocata, hanno l'effetto di costituire il diritto soggettivo ad ottenere l’autorizzazione dal notaio.</a:t>
            </a:r>
          </a:p>
        </p:txBody>
      </p:sp>
      <p:pic>
        <p:nvPicPr>
          <p:cNvPr id="170"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171" name="Linea"/>
          <p:cNvSpPr/>
          <p:nvPr/>
        </p:nvSpPr>
        <p:spPr>
          <a:xfrm>
            <a:off x="5071533" y="10675831"/>
            <a:ext cx="17159747" cy="1"/>
          </a:xfrm>
          <a:prstGeom prst="line">
            <a:avLst/>
          </a:prstGeom>
          <a:ln w="12700">
            <a:solidFill>
              <a:srgbClr val="FFFFFF"/>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7"/>
                                        </p:tgtEl>
                                        <p:attrNameLst>
                                          <p:attrName>style.visibility</p:attrName>
                                        </p:attrNameLst>
                                      </p:cBhvr>
                                      <p:to>
                                        <p:strVal val="visible"/>
                                      </p:to>
                                    </p:set>
                                    <p:anim calcmode="lin" valueType="num">
                                      <p:cBhvr>
                                        <p:cTn id="7" dur="2500" fill="hold"/>
                                        <p:tgtEl>
                                          <p:spTgt spid="167"/>
                                        </p:tgtEl>
                                        <p:attrNameLst>
                                          <p:attrName>ppt_w</p:attrName>
                                        </p:attrNameLst>
                                      </p:cBhvr>
                                      <p:tavLst>
                                        <p:tav tm="0">
                                          <p:val>
                                            <p:fltVal val="0"/>
                                          </p:val>
                                        </p:tav>
                                        <p:tav tm="100000">
                                          <p:val>
                                            <p:strVal val="#ppt_w"/>
                                          </p:val>
                                        </p:tav>
                                      </p:tavLst>
                                    </p:anim>
                                    <p:anim calcmode="lin" valueType="num">
                                      <p:cBhvr>
                                        <p:cTn id="8" dur="2500" fill="hold"/>
                                        <p:tgtEl>
                                          <p:spTgt spid="16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66">
                                            <p:bg/>
                                          </p:spTgt>
                                        </p:tgtEl>
                                        <p:attrNameLst>
                                          <p:attrName>style.visibility</p:attrName>
                                        </p:attrNameLst>
                                      </p:cBhvr>
                                      <p:to>
                                        <p:strVal val="visible"/>
                                      </p:to>
                                    </p:set>
                                    <p:anim calcmode="lin" valueType="num">
                                      <p:cBhvr>
                                        <p:cTn id="13" dur="2500" fill="hold"/>
                                        <p:tgtEl>
                                          <p:spTgt spid="166">
                                            <p:bg/>
                                          </p:spTgt>
                                        </p:tgtEl>
                                        <p:attrNameLst>
                                          <p:attrName>ppt_w</p:attrName>
                                        </p:attrNameLst>
                                      </p:cBhvr>
                                      <p:tavLst>
                                        <p:tav tm="0">
                                          <p:val>
                                            <p:fltVal val="0"/>
                                          </p:val>
                                        </p:tav>
                                        <p:tav tm="100000">
                                          <p:val>
                                            <p:strVal val="#ppt_w"/>
                                          </p:val>
                                        </p:tav>
                                      </p:tavLst>
                                    </p:anim>
                                    <p:anim calcmode="lin" valueType="num">
                                      <p:cBhvr>
                                        <p:cTn id="14" dur="2500" fill="hold"/>
                                        <p:tgtEl>
                                          <p:spTgt spid="166">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166">
                                            <p:txEl>
                                              <p:pRg st="0" end="0"/>
                                            </p:txEl>
                                          </p:spTgt>
                                        </p:tgtEl>
                                        <p:attrNameLst>
                                          <p:attrName>style.visibility</p:attrName>
                                        </p:attrNameLst>
                                      </p:cBhvr>
                                      <p:to>
                                        <p:strVal val="visible"/>
                                      </p:to>
                                    </p:set>
                                    <p:anim calcmode="lin" valueType="num">
                                      <p:cBhvr>
                                        <p:cTn id="17" dur="2500" fill="hold"/>
                                        <p:tgtEl>
                                          <p:spTgt spid="166">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1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166">
                                            <p:txEl>
                                              <p:pRg st="1" end="1"/>
                                            </p:txEl>
                                          </p:spTgt>
                                        </p:tgtEl>
                                        <p:attrNameLst>
                                          <p:attrName>style.visibility</p:attrName>
                                        </p:attrNameLst>
                                      </p:cBhvr>
                                      <p:to>
                                        <p:strVal val="visible"/>
                                      </p:to>
                                    </p:set>
                                    <p:anim calcmode="lin" valueType="num">
                                      <p:cBhvr>
                                        <p:cTn id="23" dur="2500" fill="hold"/>
                                        <p:tgtEl>
                                          <p:spTgt spid="166">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1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166">
                                            <p:txEl>
                                              <p:pRg st="2" end="2"/>
                                            </p:txEl>
                                          </p:spTgt>
                                        </p:tgtEl>
                                        <p:attrNameLst>
                                          <p:attrName>style.visibility</p:attrName>
                                        </p:attrNameLst>
                                      </p:cBhvr>
                                      <p:to>
                                        <p:strVal val="visible"/>
                                      </p:to>
                                    </p:set>
                                    <p:anim calcmode="lin" valueType="num">
                                      <p:cBhvr>
                                        <p:cTn id="29" dur="2500" fill="hold"/>
                                        <p:tgtEl>
                                          <p:spTgt spid="166">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1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166">
                                            <p:txEl>
                                              <p:pRg st="3" end="3"/>
                                            </p:txEl>
                                          </p:spTgt>
                                        </p:tgtEl>
                                        <p:attrNameLst>
                                          <p:attrName>style.visibility</p:attrName>
                                        </p:attrNameLst>
                                      </p:cBhvr>
                                      <p:to>
                                        <p:strVal val="visible"/>
                                      </p:to>
                                    </p:set>
                                    <p:anim calcmode="lin" valueType="num">
                                      <p:cBhvr>
                                        <p:cTn id="35" dur="2500" fill="hold"/>
                                        <p:tgtEl>
                                          <p:spTgt spid="166">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16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166">
                                            <p:txEl>
                                              <p:pRg st="4" end="4"/>
                                            </p:txEl>
                                          </p:spTgt>
                                        </p:tgtEl>
                                        <p:attrNameLst>
                                          <p:attrName>style.visibility</p:attrName>
                                        </p:attrNameLst>
                                      </p:cBhvr>
                                      <p:to>
                                        <p:strVal val="visible"/>
                                      </p:to>
                                    </p:set>
                                    <p:anim calcmode="lin" valueType="num">
                                      <p:cBhvr>
                                        <p:cTn id="41" dur="2500" fill="hold"/>
                                        <p:tgtEl>
                                          <p:spTgt spid="166">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16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3" fill="hold">
                                  <p:stCondLst>
                                    <p:cond delay="0"/>
                                  </p:stCondLst>
                                  <p:iterate type="el" backwards="0">
                                    <p:tmAbs val="0"/>
                                  </p:iterate>
                                  <p:childTnLst>
                                    <p:set>
                                      <p:cBhvr>
                                        <p:cTn id="46" fill="hold"/>
                                        <p:tgtEl>
                                          <p:spTgt spid="169"/>
                                        </p:tgtEl>
                                        <p:attrNameLst>
                                          <p:attrName>style.visibility</p:attrName>
                                        </p:attrNameLst>
                                      </p:cBhvr>
                                      <p:to>
                                        <p:strVal val="visible"/>
                                      </p:to>
                                    </p:set>
                                    <p:anim calcmode="lin" valueType="num">
                                      <p:cBhvr>
                                        <p:cTn id="47" dur="2500" fill="hold"/>
                                        <p:tgtEl>
                                          <p:spTgt spid="169"/>
                                        </p:tgtEl>
                                        <p:attrNameLst>
                                          <p:attrName>ppt_w</p:attrName>
                                        </p:attrNameLst>
                                      </p:cBhvr>
                                      <p:tavLst>
                                        <p:tav tm="0">
                                          <p:val>
                                            <p:fltVal val="0"/>
                                          </p:val>
                                        </p:tav>
                                        <p:tav tm="100000">
                                          <p:val>
                                            <p:strVal val="#ppt_w"/>
                                          </p:val>
                                        </p:tav>
                                      </p:tavLst>
                                    </p:anim>
                                    <p:anim calcmode="lin" valueType="num">
                                      <p:cBhvr>
                                        <p:cTn id="48" dur="2500" fill="hold"/>
                                        <p:tgtEl>
                                          <p:spTgt spid="1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2"/>
      <p:bldP build="whole" bldLvl="1" animBg="1" rev="0" advAuto="0" spid="169" grpId="3"/>
      <p:bldP build="whole" bldLvl="1" animBg="1" rev="0" advAuto="0" spid="16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73"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174"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175"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176" name="IN PARTICOLARE"/>
          <p:cNvSpPr txBox="1"/>
          <p:nvPr/>
        </p:nvSpPr>
        <p:spPr>
          <a:xfrm>
            <a:off x="4947430" y="1498994"/>
            <a:ext cx="9972094" cy="729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b="1" sz="5500">
                <a:solidFill>
                  <a:srgbClr val="095BA8"/>
                </a:solidFill>
                <a:uFill>
                  <a:solidFill>
                    <a:srgbClr val="000000"/>
                  </a:solidFill>
                </a:uFill>
                <a:latin typeface="+mj-lt"/>
                <a:ea typeface="+mj-ea"/>
                <a:cs typeface="+mj-cs"/>
                <a:sym typeface="Helvetica Neue"/>
              </a:defRPr>
            </a:lvl1pPr>
          </a:lstStyle>
          <a:p>
            <a:pPr>
              <a:defRPr>
                <a:effectLst/>
              </a:defRPr>
            </a:pPr>
            <a:r>
              <a:t>IN PARTICOLARE</a:t>
            </a:r>
          </a:p>
        </p:txBody>
      </p:sp>
      <p:sp>
        <p:nvSpPr>
          <p:cNvPr id="177" name="È da ritenere che la richiesta debba contenere quanto segue:…"/>
          <p:cNvSpPr txBox="1"/>
          <p:nvPr/>
        </p:nvSpPr>
        <p:spPr>
          <a:xfrm>
            <a:off x="4957509" y="2539574"/>
            <a:ext cx="17219590" cy="85860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just" defTabSz="449580">
              <a:defRPr sz="4400">
                <a:solidFill>
                  <a:srgbClr val="53585F"/>
                </a:solidFill>
                <a:effectLst/>
                <a:uFill>
                  <a:solidFill>
                    <a:srgbClr val="000000"/>
                  </a:solidFill>
                </a:uFill>
              </a:defRPr>
            </a:pPr>
            <a:r>
              <a:t>È da ritenere che la richiesta debba contenere quanto segue:</a:t>
            </a:r>
          </a:p>
          <a:p>
            <a:pPr lvl="1" marL="990600" indent="-355600" algn="just" defTabSz="449580">
              <a:spcBef>
                <a:spcPts val="2500"/>
              </a:spcBef>
              <a:buSzPct val="75000"/>
              <a:buChar char="•"/>
              <a:defRPr sz="4400">
                <a:solidFill>
                  <a:srgbClr val="53585F"/>
                </a:solidFill>
                <a:effectLst/>
                <a:uFill>
                  <a:solidFill>
                    <a:srgbClr val="000000"/>
                  </a:solidFill>
                </a:uFill>
              </a:defRPr>
            </a:pPr>
            <a:r>
              <a:t>il notaio rogante e la sede;</a:t>
            </a:r>
            <a:endParaRPr sz="3500"/>
          </a:p>
          <a:p>
            <a:pPr lvl="1" marL="990600" indent="-355600" algn="just" defTabSz="449580">
              <a:spcBef>
                <a:spcPts val="400"/>
              </a:spcBef>
              <a:buSzPct val="75000"/>
              <a:buChar char="•"/>
              <a:defRPr sz="4400">
                <a:solidFill>
                  <a:srgbClr val="53585F"/>
                </a:solidFill>
                <a:effectLst/>
                <a:uFill>
                  <a:solidFill>
                    <a:srgbClr val="000000"/>
                  </a:solidFill>
                </a:uFill>
              </a:defRPr>
            </a:pPr>
            <a:r>
              <a:t>le norme alla base della richiesta (artt. 320, 374, 411 c.c. o 747 c.p.c.);</a:t>
            </a:r>
            <a:endParaRPr sz="3500"/>
          </a:p>
          <a:p>
            <a:pPr lvl="1" marL="990600" indent="-355600" algn="just" defTabSz="449580">
              <a:spcBef>
                <a:spcPts val="400"/>
              </a:spcBef>
              <a:buSzPct val="75000"/>
              <a:buChar char="•"/>
              <a:defRPr sz="4400">
                <a:solidFill>
                  <a:srgbClr val="53585F"/>
                </a:solidFill>
                <a:effectLst/>
                <a:uFill>
                  <a:solidFill>
                    <a:srgbClr val="000000"/>
                  </a:solidFill>
                </a:uFill>
              </a:defRPr>
            </a:pPr>
            <a:r>
              <a:t>I dati anagrafici con residenza/domicilio (non si ritiene necessario il codice fiscale in quanto la richiesta non è soggetta a registrazione);</a:t>
            </a:r>
            <a:endParaRPr sz="3500"/>
          </a:p>
          <a:p>
            <a:pPr lvl="1" marL="990600" indent="-355600" algn="just" defTabSz="449580">
              <a:spcBef>
                <a:spcPts val="400"/>
              </a:spcBef>
              <a:buSzPct val="75000"/>
              <a:buChar char="•"/>
              <a:defRPr sz="4400">
                <a:solidFill>
                  <a:srgbClr val="53585F"/>
                </a:solidFill>
                <a:effectLst/>
                <a:uFill>
                  <a:solidFill>
                    <a:srgbClr val="000000"/>
                  </a:solidFill>
                </a:uFill>
              </a:defRPr>
            </a:pPr>
            <a:r>
              <a:t>La qualità dei soggetti richiedenti (genitore / tutore / ads etc.)</a:t>
            </a:r>
            <a:endParaRPr sz="3500"/>
          </a:p>
          <a:p>
            <a:pPr lvl="1" marL="990600" indent="-355600" algn="just" defTabSz="449580">
              <a:spcBef>
                <a:spcPts val="400"/>
              </a:spcBef>
              <a:buSzPct val="75000"/>
              <a:buChar char="•"/>
              <a:defRPr sz="4400">
                <a:solidFill>
                  <a:srgbClr val="53585F"/>
                </a:solidFill>
                <a:effectLst/>
                <a:uFill>
                  <a:solidFill>
                    <a:srgbClr val="000000"/>
                  </a:solidFill>
                </a:uFill>
              </a:defRPr>
            </a:pPr>
            <a:r>
              <a:t>Premessa nella quale si raccontano i fatti alla luce della norma invocata</a:t>
            </a:r>
          </a:p>
          <a:p>
            <a:pPr lvl="1" marL="990600" indent="-355600" algn="just" defTabSz="449580">
              <a:spcBef>
                <a:spcPts val="400"/>
              </a:spcBef>
              <a:buSzPct val="75000"/>
              <a:buChar char="•"/>
              <a:defRPr sz="4400">
                <a:solidFill>
                  <a:srgbClr val="53585F"/>
                </a:solidFill>
                <a:effectLst/>
                <a:uFill>
                  <a:solidFill>
                    <a:srgbClr val="000000"/>
                  </a:solidFill>
                </a:uFill>
              </a:defRPr>
            </a:pPr>
            <a:r>
              <a:t>Se del caso riferimento alla perizia estimativa</a:t>
            </a:r>
          </a:p>
        </p:txBody>
      </p:sp>
      <p:pic>
        <p:nvPicPr>
          <p:cNvPr id="178"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179" name="Linea"/>
          <p:cNvSpPr/>
          <p:nvPr/>
        </p:nvSpPr>
        <p:spPr>
          <a:xfrm flipV="1">
            <a:off x="4955985" y="2260800"/>
            <a:ext cx="17122874" cy="25400"/>
          </a:xfrm>
          <a:prstGeom prst="line">
            <a:avLst/>
          </a:prstGeom>
          <a:ln w="25400">
            <a:solidFill>
              <a:srgbClr val="A6AAA9"/>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6"/>
                                        </p:tgtEl>
                                        <p:attrNameLst>
                                          <p:attrName>style.visibility</p:attrName>
                                        </p:attrNameLst>
                                      </p:cBhvr>
                                      <p:to>
                                        <p:strVal val="visible"/>
                                      </p:to>
                                    </p:set>
                                    <p:anim calcmode="lin" valueType="num">
                                      <p:cBhvr>
                                        <p:cTn id="7" dur="2500" fill="hold"/>
                                        <p:tgtEl>
                                          <p:spTgt spid="176"/>
                                        </p:tgtEl>
                                        <p:attrNameLst>
                                          <p:attrName>ppt_w</p:attrName>
                                        </p:attrNameLst>
                                      </p:cBhvr>
                                      <p:tavLst>
                                        <p:tav tm="0">
                                          <p:val>
                                            <p:fltVal val="0"/>
                                          </p:val>
                                        </p:tav>
                                        <p:tav tm="100000">
                                          <p:val>
                                            <p:strVal val="#ppt_w"/>
                                          </p:val>
                                        </p:tav>
                                      </p:tavLst>
                                    </p:anim>
                                    <p:anim calcmode="lin" valueType="num">
                                      <p:cBhvr>
                                        <p:cTn id="8" dur="2500" fill="hold"/>
                                        <p:tgtEl>
                                          <p:spTgt spid="17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77">
                                            <p:bg/>
                                          </p:spTgt>
                                        </p:tgtEl>
                                        <p:attrNameLst>
                                          <p:attrName>style.visibility</p:attrName>
                                        </p:attrNameLst>
                                      </p:cBhvr>
                                      <p:to>
                                        <p:strVal val="visible"/>
                                      </p:to>
                                    </p:set>
                                    <p:anim calcmode="lin" valueType="num">
                                      <p:cBhvr>
                                        <p:cTn id="13" dur="2500" fill="hold"/>
                                        <p:tgtEl>
                                          <p:spTgt spid="177">
                                            <p:bg/>
                                          </p:spTgt>
                                        </p:tgtEl>
                                        <p:attrNameLst>
                                          <p:attrName>ppt_w</p:attrName>
                                        </p:attrNameLst>
                                      </p:cBhvr>
                                      <p:tavLst>
                                        <p:tav tm="0">
                                          <p:val>
                                            <p:fltVal val="0"/>
                                          </p:val>
                                        </p:tav>
                                        <p:tav tm="100000">
                                          <p:val>
                                            <p:strVal val="#ppt_w"/>
                                          </p:val>
                                        </p:tav>
                                      </p:tavLst>
                                    </p:anim>
                                    <p:anim calcmode="lin" valueType="num">
                                      <p:cBhvr>
                                        <p:cTn id="14" dur="2500" fill="hold"/>
                                        <p:tgtEl>
                                          <p:spTgt spid="177">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177">
                                            <p:txEl>
                                              <p:pRg st="0" end="0"/>
                                            </p:txEl>
                                          </p:spTgt>
                                        </p:tgtEl>
                                        <p:attrNameLst>
                                          <p:attrName>style.visibility</p:attrName>
                                        </p:attrNameLst>
                                      </p:cBhvr>
                                      <p:to>
                                        <p:strVal val="visible"/>
                                      </p:to>
                                    </p:set>
                                    <p:anim calcmode="lin" valueType="num">
                                      <p:cBhvr>
                                        <p:cTn id="17" dur="2500" fill="hold"/>
                                        <p:tgtEl>
                                          <p:spTgt spid="177">
                                            <p:txEl>
                                              <p:pRg st="0" end="0"/>
                                            </p:txEl>
                                          </p:spTgt>
                                        </p:tgtEl>
                                        <p:attrNameLst>
                                          <p:attrName>ppt_w</p:attrName>
                                        </p:attrNameLst>
                                      </p:cBhvr>
                                      <p:tavLst>
                                        <p:tav tm="0">
                                          <p:val>
                                            <p:fltVal val="0"/>
                                          </p:val>
                                        </p:tav>
                                        <p:tav tm="100000">
                                          <p:val>
                                            <p:strVal val="#ppt_w"/>
                                          </p:val>
                                        </p:tav>
                                      </p:tavLst>
                                    </p:anim>
                                    <p:anim calcmode="lin" valueType="num">
                                      <p:cBhvr>
                                        <p:cTn id="18" dur="2500" fill="hold"/>
                                        <p:tgtEl>
                                          <p:spTgt spid="1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177">
                                            <p:txEl>
                                              <p:pRg st="1" end="1"/>
                                            </p:txEl>
                                          </p:spTgt>
                                        </p:tgtEl>
                                        <p:attrNameLst>
                                          <p:attrName>style.visibility</p:attrName>
                                        </p:attrNameLst>
                                      </p:cBhvr>
                                      <p:to>
                                        <p:strVal val="visible"/>
                                      </p:to>
                                    </p:set>
                                    <p:anim calcmode="lin" valueType="num">
                                      <p:cBhvr>
                                        <p:cTn id="23" dur="2500" fill="hold"/>
                                        <p:tgtEl>
                                          <p:spTgt spid="177">
                                            <p:txEl>
                                              <p:pRg st="1" end="1"/>
                                            </p:txEl>
                                          </p:spTgt>
                                        </p:tgtEl>
                                        <p:attrNameLst>
                                          <p:attrName>ppt_w</p:attrName>
                                        </p:attrNameLst>
                                      </p:cBhvr>
                                      <p:tavLst>
                                        <p:tav tm="0">
                                          <p:val>
                                            <p:fltVal val="0"/>
                                          </p:val>
                                        </p:tav>
                                        <p:tav tm="100000">
                                          <p:val>
                                            <p:strVal val="#ppt_w"/>
                                          </p:val>
                                        </p:tav>
                                      </p:tavLst>
                                    </p:anim>
                                    <p:anim calcmode="lin" valueType="num">
                                      <p:cBhvr>
                                        <p:cTn id="24" dur="2500" fill="hold"/>
                                        <p:tgtEl>
                                          <p:spTgt spid="1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2" fill="hold">
                                  <p:stCondLst>
                                    <p:cond delay="0"/>
                                  </p:stCondLst>
                                  <p:iterate type="el" backwards="0">
                                    <p:tmAbs val="0"/>
                                  </p:iterate>
                                  <p:childTnLst>
                                    <p:set>
                                      <p:cBhvr>
                                        <p:cTn id="28" fill="hold"/>
                                        <p:tgtEl>
                                          <p:spTgt spid="177">
                                            <p:txEl>
                                              <p:pRg st="2" end="2"/>
                                            </p:txEl>
                                          </p:spTgt>
                                        </p:tgtEl>
                                        <p:attrNameLst>
                                          <p:attrName>style.visibility</p:attrName>
                                        </p:attrNameLst>
                                      </p:cBhvr>
                                      <p:to>
                                        <p:strVal val="visible"/>
                                      </p:to>
                                    </p:set>
                                    <p:anim calcmode="lin" valueType="num">
                                      <p:cBhvr>
                                        <p:cTn id="29" dur="2500" fill="hold"/>
                                        <p:tgtEl>
                                          <p:spTgt spid="177">
                                            <p:txEl>
                                              <p:pRg st="2" end="2"/>
                                            </p:txEl>
                                          </p:spTgt>
                                        </p:tgtEl>
                                        <p:attrNameLst>
                                          <p:attrName>ppt_w</p:attrName>
                                        </p:attrNameLst>
                                      </p:cBhvr>
                                      <p:tavLst>
                                        <p:tav tm="0">
                                          <p:val>
                                            <p:fltVal val="0"/>
                                          </p:val>
                                        </p:tav>
                                        <p:tav tm="100000">
                                          <p:val>
                                            <p:strVal val="#ppt_w"/>
                                          </p:val>
                                        </p:tav>
                                      </p:tavLst>
                                    </p:anim>
                                    <p:anim calcmode="lin" valueType="num">
                                      <p:cBhvr>
                                        <p:cTn id="30" dur="2500" fill="hold"/>
                                        <p:tgtEl>
                                          <p:spTgt spid="1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177">
                                            <p:txEl>
                                              <p:pRg st="3" end="3"/>
                                            </p:txEl>
                                          </p:spTgt>
                                        </p:tgtEl>
                                        <p:attrNameLst>
                                          <p:attrName>style.visibility</p:attrName>
                                        </p:attrNameLst>
                                      </p:cBhvr>
                                      <p:to>
                                        <p:strVal val="visible"/>
                                      </p:to>
                                    </p:set>
                                    <p:anim calcmode="lin" valueType="num">
                                      <p:cBhvr>
                                        <p:cTn id="35" dur="2500" fill="hold"/>
                                        <p:tgtEl>
                                          <p:spTgt spid="177">
                                            <p:txEl>
                                              <p:pRg st="3" end="3"/>
                                            </p:txEl>
                                          </p:spTgt>
                                        </p:tgtEl>
                                        <p:attrNameLst>
                                          <p:attrName>ppt_w</p:attrName>
                                        </p:attrNameLst>
                                      </p:cBhvr>
                                      <p:tavLst>
                                        <p:tav tm="0">
                                          <p:val>
                                            <p:fltVal val="0"/>
                                          </p:val>
                                        </p:tav>
                                        <p:tav tm="100000">
                                          <p:val>
                                            <p:strVal val="#ppt_w"/>
                                          </p:val>
                                        </p:tav>
                                      </p:tavLst>
                                    </p:anim>
                                    <p:anim calcmode="lin" valueType="num">
                                      <p:cBhvr>
                                        <p:cTn id="36" dur="2500" fill="hold"/>
                                        <p:tgtEl>
                                          <p:spTgt spid="1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177">
                                            <p:txEl>
                                              <p:pRg st="4" end="4"/>
                                            </p:txEl>
                                          </p:spTgt>
                                        </p:tgtEl>
                                        <p:attrNameLst>
                                          <p:attrName>style.visibility</p:attrName>
                                        </p:attrNameLst>
                                      </p:cBhvr>
                                      <p:to>
                                        <p:strVal val="visible"/>
                                      </p:to>
                                    </p:set>
                                    <p:anim calcmode="lin" valueType="num">
                                      <p:cBhvr>
                                        <p:cTn id="41" dur="2500" fill="hold"/>
                                        <p:tgtEl>
                                          <p:spTgt spid="177">
                                            <p:txEl>
                                              <p:pRg st="4" end="4"/>
                                            </p:txEl>
                                          </p:spTgt>
                                        </p:tgtEl>
                                        <p:attrNameLst>
                                          <p:attrName>ppt_w</p:attrName>
                                        </p:attrNameLst>
                                      </p:cBhvr>
                                      <p:tavLst>
                                        <p:tav tm="0">
                                          <p:val>
                                            <p:fltVal val="0"/>
                                          </p:val>
                                        </p:tav>
                                        <p:tav tm="100000">
                                          <p:val>
                                            <p:strVal val="#ppt_w"/>
                                          </p:val>
                                        </p:tav>
                                      </p:tavLst>
                                    </p:anim>
                                    <p:anim calcmode="lin" valueType="num">
                                      <p:cBhvr>
                                        <p:cTn id="42" dur="2500" fill="hold"/>
                                        <p:tgtEl>
                                          <p:spTgt spid="17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2" fill="hold">
                                  <p:stCondLst>
                                    <p:cond delay="0"/>
                                  </p:stCondLst>
                                  <p:iterate type="el" backwards="0">
                                    <p:tmAbs val="0"/>
                                  </p:iterate>
                                  <p:childTnLst>
                                    <p:set>
                                      <p:cBhvr>
                                        <p:cTn id="46" fill="hold"/>
                                        <p:tgtEl>
                                          <p:spTgt spid="177">
                                            <p:txEl>
                                              <p:pRg st="5" end="5"/>
                                            </p:txEl>
                                          </p:spTgt>
                                        </p:tgtEl>
                                        <p:attrNameLst>
                                          <p:attrName>style.visibility</p:attrName>
                                        </p:attrNameLst>
                                      </p:cBhvr>
                                      <p:to>
                                        <p:strVal val="visible"/>
                                      </p:to>
                                    </p:set>
                                    <p:anim calcmode="lin" valueType="num">
                                      <p:cBhvr>
                                        <p:cTn id="47" dur="2500" fill="hold"/>
                                        <p:tgtEl>
                                          <p:spTgt spid="177">
                                            <p:txEl>
                                              <p:pRg st="5" end="5"/>
                                            </p:txEl>
                                          </p:spTgt>
                                        </p:tgtEl>
                                        <p:attrNameLst>
                                          <p:attrName>ppt_w</p:attrName>
                                        </p:attrNameLst>
                                      </p:cBhvr>
                                      <p:tavLst>
                                        <p:tav tm="0">
                                          <p:val>
                                            <p:fltVal val="0"/>
                                          </p:val>
                                        </p:tav>
                                        <p:tav tm="100000">
                                          <p:val>
                                            <p:strVal val="#ppt_w"/>
                                          </p:val>
                                        </p:tav>
                                      </p:tavLst>
                                    </p:anim>
                                    <p:anim calcmode="lin" valueType="num">
                                      <p:cBhvr>
                                        <p:cTn id="48" dur="2500" fill="hold"/>
                                        <p:tgtEl>
                                          <p:spTgt spid="17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2" fill="hold">
                                  <p:stCondLst>
                                    <p:cond delay="0"/>
                                  </p:stCondLst>
                                  <p:iterate type="el" backwards="0">
                                    <p:tmAbs val="0"/>
                                  </p:iterate>
                                  <p:childTnLst>
                                    <p:set>
                                      <p:cBhvr>
                                        <p:cTn id="52" fill="hold"/>
                                        <p:tgtEl>
                                          <p:spTgt spid="177">
                                            <p:txEl>
                                              <p:pRg st="6" end="6"/>
                                            </p:txEl>
                                          </p:spTgt>
                                        </p:tgtEl>
                                        <p:attrNameLst>
                                          <p:attrName>style.visibility</p:attrName>
                                        </p:attrNameLst>
                                      </p:cBhvr>
                                      <p:to>
                                        <p:strVal val="visible"/>
                                      </p:to>
                                    </p:set>
                                    <p:anim calcmode="lin" valueType="num">
                                      <p:cBhvr>
                                        <p:cTn id="53" dur="2500" fill="hold"/>
                                        <p:tgtEl>
                                          <p:spTgt spid="177">
                                            <p:txEl>
                                              <p:pRg st="6" end="6"/>
                                            </p:txEl>
                                          </p:spTgt>
                                        </p:tgtEl>
                                        <p:attrNameLst>
                                          <p:attrName>ppt_w</p:attrName>
                                        </p:attrNameLst>
                                      </p:cBhvr>
                                      <p:tavLst>
                                        <p:tav tm="0">
                                          <p:val>
                                            <p:fltVal val="0"/>
                                          </p:val>
                                        </p:tav>
                                        <p:tav tm="100000">
                                          <p:val>
                                            <p:strVal val="#ppt_w"/>
                                          </p:val>
                                        </p:tav>
                                      </p:tavLst>
                                    </p:anim>
                                    <p:anim calcmode="lin" valueType="num">
                                      <p:cBhvr>
                                        <p:cTn id="54" dur="2500" fill="hold"/>
                                        <p:tgtEl>
                                          <p:spTgt spid="17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
      <p:bldP build="p" bldLvl="5" animBg="1" rev="0" advAuto="0" spid="177"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81" name="Immagine" descr="Immagine"/>
          <p:cNvPicPr>
            <a:picLocks noChangeAspect="1"/>
          </p:cNvPicPr>
          <p:nvPr/>
        </p:nvPicPr>
        <p:blipFill>
          <a:blip r:embed="rId2">
            <a:extLst/>
          </a:blip>
          <a:stretch>
            <a:fillRect/>
          </a:stretch>
        </p:blipFill>
        <p:spPr>
          <a:xfrm>
            <a:off x="23985311" y="476198"/>
            <a:ext cx="797380" cy="797381"/>
          </a:xfrm>
          <a:prstGeom prst="rect">
            <a:avLst/>
          </a:prstGeom>
          <a:ln w="12700">
            <a:miter lim="400000"/>
          </a:ln>
        </p:spPr>
      </p:pic>
      <p:sp>
        <p:nvSpPr>
          <p:cNvPr id="182"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pic>
        <p:nvPicPr>
          <p:cNvPr id="183" name="Immagine" descr="Immagine"/>
          <p:cNvPicPr>
            <a:picLocks noChangeAspect="1"/>
          </p:cNvPicPr>
          <p:nvPr/>
        </p:nvPicPr>
        <p:blipFill>
          <a:blip r:embed="rId3">
            <a:extLst/>
          </a:blip>
          <a:stretch>
            <a:fillRect/>
          </a:stretch>
        </p:blipFill>
        <p:spPr>
          <a:xfrm>
            <a:off x="240" y="11785600"/>
            <a:ext cx="812320" cy="1930400"/>
          </a:xfrm>
          <a:prstGeom prst="rect">
            <a:avLst/>
          </a:prstGeom>
          <a:ln w="12700">
            <a:miter lim="400000"/>
          </a:ln>
        </p:spPr>
      </p:pic>
      <p:sp>
        <p:nvSpPr>
          <p:cNvPr id="184" name="IN PARTICOLARE"/>
          <p:cNvSpPr txBox="1"/>
          <p:nvPr/>
        </p:nvSpPr>
        <p:spPr>
          <a:xfrm>
            <a:off x="4953000" y="1500385"/>
            <a:ext cx="9972093" cy="729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b="1" sz="5500">
                <a:solidFill>
                  <a:srgbClr val="095BA8"/>
                </a:solidFill>
                <a:uFill>
                  <a:solidFill>
                    <a:srgbClr val="000000"/>
                  </a:solidFill>
                </a:uFill>
                <a:latin typeface="+mj-lt"/>
                <a:ea typeface="+mj-ea"/>
                <a:cs typeface="+mj-cs"/>
                <a:sym typeface="Helvetica Neue"/>
              </a:defRPr>
            </a:lvl1pPr>
          </a:lstStyle>
          <a:p>
            <a:pPr>
              <a:defRPr>
                <a:effectLst/>
              </a:defRPr>
            </a:pPr>
            <a:r>
              <a:t>IN PARTICOLARE</a:t>
            </a:r>
          </a:p>
        </p:txBody>
      </p:sp>
      <p:sp>
        <p:nvSpPr>
          <p:cNvPr id="185" name="È da ritenere che la richiesta debba contenere quanto segue:…"/>
          <p:cNvSpPr txBox="1"/>
          <p:nvPr/>
        </p:nvSpPr>
        <p:spPr>
          <a:xfrm>
            <a:off x="4953000" y="2535139"/>
            <a:ext cx="17219590" cy="102704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marL="990600" indent="-355600" algn="just" defTabSz="449580">
              <a:spcBef>
                <a:spcPts val="1400"/>
              </a:spcBef>
              <a:buSzPct val="75000"/>
              <a:buChar char="•"/>
              <a:defRPr sz="4400">
                <a:solidFill>
                  <a:srgbClr val="53585F"/>
                </a:solidFill>
                <a:effectLst/>
                <a:uFill>
                  <a:solidFill>
                    <a:srgbClr val="000000"/>
                  </a:solidFill>
                </a:uFill>
              </a:defRPr>
            </a:pPr>
            <a:r>
              <a:t>Precisazione che il notaio destinatario della richiesta è incaricato a ricevere l’atto autorizzando</a:t>
            </a:r>
          </a:p>
          <a:p>
            <a:pPr lvl="1" marL="990600" indent="-355600" algn="just" defTabSz="449580">
              <a:spcBef>
                <a:spcPts val="1400"/>
              </a:spcBef>
              <a:buSzPct val="75000"/>
              <a:buChar char="•"/>
              <a:defRPr sz="4400">
                <a:solidFill>
                  <a:srgbClr val="53585F"/>
                </a:solidFill>
                <a:effectLst/>
                <a:uFill>
                  <a:solidFill>
                    <a:srgbClr val="000000"/>
                  </a:solidFill>
                </a:uFill>
              </a:defRPr>
            </a:pPr>
            <a:r>
              <a:t>Precisazione che non è stata presentata presso l’autorità giudiziaria competente ovvero presso altro notaio la richiesta</a:t>
            </a:r>
          </a:p>
          <a:p>
            <a:pPr lvl="1" marL="990600" indent="-355600" algn="just" defTabSz="449580">
              <a:spcBef>
                <a:spcPts val="1400"/>
              </a:spcBef>
              <a:buSzPct val="75000"/>
              <a:buChar char="•"/>
              <a:defRPr sz="4400">
                <a:solidFill>
                  <a:srgbClr val="53585F"/>
                </a:solidFill>
                <a:effectLst/>
                <a:uFill>
                  <a:solidFill>
                    <a:srgbClr val="000000"/>
                  </a:solidFill>
                </a:uFill>
              </a:defRPr>
            </a:pPr>
            <a:r>
              <a:t>Precisazione che la richiesta non è rivolta ad autorizzare a promuovere, rinunciare, transigere o compromettere, in arbitri giudizi, nonché per continuare un’impresa commerciale;</a:t>
            </a:r>
            <a:endParaRPr sz="3500"/>
          </a:p>
          <a:p>
            <a:pPr lvl="1" marL="990600" indent="-355600" algn="just" defTabSz="449580">
              <a:spcBef>
                <a:spcPts val="1400"/>
              </a:spcBef>
              <a:buSzPct val="75000"/>
              <a:buChar char="•"/>
              <a:defRPr sz="4400">
                <a:solidFill>
                  <a:srgbClr val="53585F"/>
                </a:solidFill>
                <a:effectLst/>
                <a:uFill>
                  <a:solidFill>
                    <a:srgbClr val="000000"/>
                  </a:solidFill>
                </a:uFill>
              </a:defRPr>
            </a:pPr>
            <a:r>
              <a:t>Richiesta al notaio di autorizzare l’atto e se del caso la richiesta al reimpiego </a:t>
            </a:r>
            <a:endParaRPr sz="3500"/>
          </a:p>
          <a:p>
            <a:pPr lvl="1" marL="990600" indent="-355600" algn="just" defTabSz="449580">
              <a:spcBef>
                <a:spcPts val="1400"/>
              </a:spcBef>
              <a:buSzPct val="75000"/>
              <a:buChar char="•"/>
              <a:defRPr sz="4400">
                <a:solidFill>
                  <a:srgbClr val="53585F"/>
                </a:solidFill>
                <a:effectLst/>
                <a:uFill>
                  <a:solidFill>
                    <a:srgbClr val="000000"/>
                  </a:solidFill>
                </a:uFill>
              </a:defRPr>
            </a:pPr>
            <a:r>
              <a:t>Recapiti del richiedente/dei richiedenti</a:t>
            </a:r>
          </a:p>
          <a:p>
            <a:pPr lvl="1" marL="990600" indent="-355600" algn="just" defTabSz="449580">
              <a:spcBef>
                <a:spcPts val="1400"/>
              </a:spcBef>
              <a:buSzPct val="75000"/>
              <a:buChar char="•"/>
              <a:defRPr sz="4400">
                <a:solidFill>
                  <a:srgbClr val="53585F"/>
                </a:solidFill>
                <a:effectLst/>
                <a:uFill>
                  <a:solidFill>
                    <a:srgbClr val="000000"/>
                  </a:solidFill>
                </a:uFill>
              </a:defRPr>
            </a:pPr>
            <a:r>
              <a:t>Sottoscrizione del richiedente/dei richiedenti, luogo e data</a:t>
            </a:r>
            <a:endParaRPr sz="3500"/>
          </a:p>
          <a:p>
            <a:pPr lvl="1" marL="990600" indent="-355600" algn="just" defTabSz="449580">
              <a:spcBef>
                <a:spcPts val="1400"/>
              </a:spcBef>
              <a:buSzPct val="75000"/>
              <a:buChar char="•"/>
              <a:defRPr sz="4400">
                <a:solidFill>
                  <a:srgbClr val="53585F"/>
                </a:solidFill>
                <a:effectLst/>
                <a:uFill>
                  <a:solidFill>
                    <a:srgbClr val="000000"/>
                  </a:solidFill>
                </a:uFill>
              </a:defRPr>
            </a:pPr>
            <a:r>
              <a:t>Elenco degli allegati</a:t>
            </a:r>
          </a:p>
        </p:txBody>
      </p:sp>
      <p:pic>
        <p:nvPicPr>
          <p:cNvPr id="186" name="Immagine" descr="Immagine"/>
          <p:cNvPicPr>
            <a:picLocks noChangeAspect="1"/>
          </p:cNvPicPr>
          <p:nvPr/>
        </p:nvPicPr>
        <p:blipFill>
          <a:blip r:embed="rId4">
            <a:extLst/>
          </a:blip>
          <a:stretch>
            <a:fillRect/>
          </a:stretch>
        </p:blipFill>
        <p:spPr>
          <a:xfrm>
            <a:off x="1156452" y="870189"/>
            <a:ext cx="2191592" cy="1366756"/>
          </a:xfrm>
          <a:prstGeom prst="rect">
            <a:avLst/>
          </a:prstGeom>
          <a:ln w="12700">
            <a:miter lim="400000"/>
          </a:ln>
        </p:spPr>
      </p:pic>
      <p:sp>
        <p:nvSpPr>
          <p:cNvPr id="187" name="Linea"/>
          <p:cNvSpPr/>
          <p:nvPr/>
        </p:nvSpPr>
        <p:spPr>
          <a:xfrm flipV="1">
            <a:off x="4952999" y="2163928"/>
            <a:ext cx="17291391" cy="127000"/>
          </a:xfrm>
          <a:prstGeom prst="line">
            <a:avLst/>
          </a:prstGeom>
          <a:ln w="25400">
            <a:solidFill>
              <a:srgbClr val="A6AAA9"/>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85">
                                            <p:bg/>
                                          </p:spTgt>
                                        </p:tgtEl>
                                        <p:attrNameLst>
                                          <p:attrName>style.visibility</p:attrName>
                                        </p:attrNameLst>
                                      </p:cBhvr>
                                      <p:to>
                                        <p:strVal val="visible"/>
                                      </p:to>
                                    </p:set>
                                    <p:anim calcmode="lin" valueType="num">
                                      <p:cBhvr>
                                        <p:cTn id="7" dur="2500" fill="hold"/>
                                        <p:tgtEl>
                                          <p:spTgt spid="185">
                                            <p:bg/>
                                          </p:spTgt>
                                        </p:tgtEl>
                                        <p:attrNameLst>
                                          <p:attrName>ppt_w</p:attrName>
                                        </p:attrNameLst>
                                      </p:cBhvr>
                                      <p:tavLst>
                                        <p:tav tm="0">
                                          <p:val>
                                            <p:fltVal val="0"/>
                                          </p:val>
                                        </p:tav>
                                        <p:tav tm="100000">
                                          <p:val>
                                            <p:strVal val="#ppt_w"/>
                                          </p:val>
                                        </p:tav>
                                      </p:tavLst>
                                    </p:anim>
                                    <p:anim calcmode="lin" valueType="num">
                                      <p:cBhvr>
                                        <p:cTn id="8" dur="2500" fill="hold"/>
                                        <p:tgtEl>
                                          <p:spTgt spid="185">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85">
                                            <p:txEl>
                                              <p:pRg st="0" end="0"/>
                                            </p:txEl>
                                          </p:spTgt>
                                        </p:tgtEl>
                                        <p:attrNameLst>
                                          <p:attrName>style.visibility</p:attrName>
                                        </p:attrNameLst>
                                      </p:cBhvr>
                                      <p:to>
                                        <p:strVal val="visible"/>
                                      </p:to>
                                    </p:set>
                                    <p:anim calcmode="lin" valueType="num">
                                      <p:cBhvr>
                                        <p:cTn id="11" dur="2500" fill="hold"/>
                                        <p:tgtEl>
                                          <p:spTgt spid="185">
                                            <p:txEl>
                                              <p:pRg st="0" end="0"/>
                                            </p:txEl>
                                          </p:spTgt>
                                        </p:tgtEl>
                                        <p:attrNameLst>
                                          <p:attrName>ppt_w</p:attrName>
                                        </p:attrNameLst>
                                      </p:cBhvr>
                                      <p:tavLst>
                                        <p:tav tm="0">
                                          <p:val>
                                            <p:fltVal val="0"/>
                                          </p:val>
                                        </p:tav>
                                        <p:tav tm="100000">
                                          <p:val>
                                            <p:strVal val="#ppt_w"/>
                                          </p:val>
                                        </p:tav>
                                      </p:tavLst>
                                    </p:anim>
                                    <p:anim calcmode="lin" valueType="num">
                                      <p:cBhvr>
                                        <p:cTn id="12" dur="2500" fill="hold"/>
                                        <p:tgtEl>
                                          <p:spTgt spid="1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185">
                                            <p:txEl>
                                              <p:pRg st="1" end="1"/>
                                            </p:txEl>
                                          </p:spTgt>
                                        </p:tgtEl>
                                        <p:attrNameLst>
                                          <p:attrName>style.visibility</p:attrName>
                                        </p:attrNameLst>
                                      </p:cBhvr>
                                      <p:to>
                                        <p:strVal val="visible"/>
                                      </p:to>
                                    </p:set>
                                    <p:anim calcmode="lin" valueType="num">
                                      <p:cBhvr>
                                        <p:cTn id="17" dur="2500" fill="hold"/>
                                        <p:tgtEl>
                                          <p:spTgt spid="185">
                                            <p:txEl>
                                              <p:pRg st="1" end="1"/>
                                            </p:txEl>
                                          </p:spTgt>
                                        </p:tgtEl>
                                        <p:attrNameLst>
                                          <p:attrName>ppt_w</p:attrName>
                                        </p:attrNameLst>
                                      </p:cBhvr>
                                      <p:tavLst>
                                        <p:tav tm="0">
                                          <p:val>
                                            <p:fltVal val="0"/>
                                          </p:val>
                                        </p:tav>
                                        <p:tav tm="100000">
                                          <p:val>
                                            <p:strVal val="#ppt_w"/>
                                          </p:val>
                                        </p:tav>
                                      </p:tavLst>
                                    </p:anim>
                                    <p:anim calcmode="lin" valueType="num">
                                      <p:cBhvr>
                                        <p:cTn id="18" dur="2500" fill="hold"/>
                                        <p:tgtEl>
                                          <p:spTgt spid="1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185">
                                            <p:txEl>
                                              <p:pRg st="2" end="2"/>
                                            </p:txEl>
                                          </p:spTgt>
                                        </p:tgtEl>
                                        <p:attrNameLst>
                                          <p:attrName>style.visibility</p:attrName>
                                        </p:attrNameLst>
                                      </p:cBhvr>
                                      <p:to>
                                        <p:strVal val="visible"/>
                                      </p:to>
                                    </p:set>
                                    <p:anim calcmode="lin" valueType="num">
                                      <p:cBhvr>
                                        <p:cTn id="23" dur="2500" fill="hold"/>
                                        <p:tgtEl>
                                          <p:spTgt spid="185">
                                            <p:txEl>
                                              <p:pRg st="2" end="2"/>
                                            </p:txEl>
                                          </p:spTgt>
                                        </p:tgtEl>
                                        <p:attrNameLst>
                                          <p:attrName>ppt_w</p:attrName>
                                        </p:attrNameLst>
                                      </p:cBhvr>
                                      <p:tavLst>
                                        <p:tav tm="0">
                                          <p:val>
                                            <p:fltVal val="0"/>
                                          </p:val>
                                        </p:tav>
                                        <p:tav tm="100000">
                                          <p:val>
                                            <p:strVal val="#ppt_w"/>
                                          </p:val>
                                        </p:tav>
                                      </p:tavLst>
                                    </p:anim>
                                    <p:anim calcmode="lin" valueType="num">
                                      <p:cBhvr>
                                        <p:cTn id="24" dur="2500" fill="hold"/>
                                        <p:tgtEl>
                                          <p:spTgt spid="1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185">
                                            <p:txEl>
                                              <p:pRg st="3" end="3"/>
                                            </p:txEl>
                                          </p:spTgt>
                                        </p:tgtEl>
                                        <p:attrNameLst>
                                          <p:attrName>style.visibility</p:attrName>
                                        </p:attrNameLst>
                                      </p:cBhvr>
                                      <p:to>
                                        <p:strVal val="visible"/>
                                      </p:to>
                                    </p:set>
                                    <p:anim calcmode="lin" valueType="num">
                                      <p:cBhvr>
                                        <p:cTn id="29" dur="2500" fill="hold"/>
                                        <p:tgtEl>
                                          <p:spTgt spid="185">
                                            <p:txEl>
                                              <p:pRg st="3" end="3"/>
                                            </p:txEl>
                                          </p:spTgt>
                                        </p:tgtEl>
                                        <p:attrNameLst>
                                          <p:attrName>ppt_w</p:attrName>
                                        </p:attrNameLst>
                                      </p:cBhvr>
                                      <p:tavLst>
                                        <p:tav tm="0">
                                          <p:val>
                                            <p:fltVal val="0"/>
                                          </p:val>
                                        </p:tav>
                                        <p:tav tm="100000">
                                          <p:val>
                                            <p:strVal val="#ppt_w"/>
                                          </p:val>
                                        </p:tav>
                                      </p:tavLst>
                                    </p:anim>
                                    <p:anim calcmode="lin" valueType="num">
                                      <p:cBhvr>
                                        <p:cTn id="30" dur="2500" fill="hold"/>
                                        <p:tgtEl>
                                          <p:spTgt spid="18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185">
                                            <p:txEl>
                                              <p:pRg st="4" end="4"/>
                                            </p:txEl>
                                          </p:spTgt>
                                        </p:tgtEl>
                                        <p:attrNameLst>
                                          <p:attrName>style.visibility</p:attrName>
                                        </p:attrNameLst>
                                      </p:cBhvr>
                                      <p:to>
                                        <p:strVal val="visible"/>
                                      </p:to>
                                    </p:set>
                                    <p:anim calcmode="lin" valueType="num">
                                      <p:cBhvr>
                                        <p:cTn id="35" dur="2500" fill="hold"/>
                                        <p:tgtEl>
                                          <p:spTgt spid="185">
                                            <p:txEl>
                                              <p:pRg st="4" end="4"/>
                                            </p:txEl>
                                          </p:spTgt>
                                        </p:tgtEl>
                                        <p:attrNameLst>
                                          <p:attrName>ppt_w</p:attrName>
                                        </p:attrNameLst>
                                      </p:cBhvr>
                                      <p:tavLst>
                                        <p:tav tm="0">
                                          <p:val>
                                            <p:fltVal val="0"/>
                                          </p:val>
                                        </p:tav>
                                        <p:tav tm="100000">
                                          <p:val>
                                            <p:strVal val="#ppt_w"/>
                                          </p:val>
                                        </p:tav>
                                      </p:tavLst>
                                    </p:anim>
                                    <p:anim calcmode="lin" valueType="num">
                                      <p:cBhvr>
                                        <p:cTn id="36" dur="2500" fill="hold"/>
                                        <p:tgtEl>
                                          <p:spTgt spid="18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185">
                                            <p:txEl>
                                              <p:pRg st="5" end="5"/>
                                            </p:txEl>
                                          </p:spTgt>
                                        </p:tgtEl>
                                        <p:attrNameLst>
                                          <p:attrName>style.visibility</p:attrName>
                                        </p:attrNameLst>
                                      </p:cBhvr>
                                      <p:to>
                                        <p:strVal val="visible"/>
                                      </p:to>
                                    </p:set>
                                    <p:anim calcmode="lin" valueType="num">
                                      <p:cBhvr>
                                        <p:cTn id="41" dur="2500" fill="hold"/>
                                        <p:tgtEl>
                                          <p:spTgt spid="185">
                                            <p:txEl>
                                              <p:pRg st="5" end="5"/>
                                            </p:txEl>
                                          </p:spTgt>
                                        </p:tgtEl>
                                        <p:attrNameLst>
                                          <p:attrName>ppt_w</p:attrName>
                                        </p:attrNameLst>
                                      </p:cBhvr>
                                      <p:tavLst>
                                        <p:tav tm="0">
                                          <p:val>
                                            <p:fltVal val="0"/>
                                          </p:val>
                                        </p:tav>
                                        <p:tav tm="100000">
                                          <p:val>
                                            <p:strVal val="#ppt_w"/>
                                          </p:val>
                                        </p:tav>
                                      </p:tavLst>
                                    </p:anim>
                                    <p:anim calcmode="lin" valueType="num">
                                      <p:cBhvr>
                                        <p:cTn id="42" dur="2500" fill="hold"/>
                                        <p:tgtEl>
                                          <p:spTgt spid="18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1" fill="hold">
                                  <p:stCondLst>
                                    <p:cond delay="0"/>
                                  </p:stCondLst>
                                  <p:iterate type="el" backwards="0">
                                    <p:tmAbs val="0"/>
                                  </p:iterate>
                                  <p:childTnLst>
                                    <p:set>
                                      <p:cBhvr>
                                        <p:cTn id="46" fill="hold"/>
                                        <p:tgtEl>
                                          <p:spTgt spid="185">
                                            <p:txEl>
                                              <p:pRg st="6" end="6"/>
                                            </p:txEl>
                                          </p:spTgt>
                                        </p:tgtEl>
                                        <p:attrNameLst>
                                          <p:attrName>style.visibility</p:attrName>
                                        </p:attrNameLst>
                                      </p:cBhvr>
                                      <p:to>
                                        <p:strVal val="visible"/>
                                      </p:to>
                                    </p:set>
                                    <p:anim calcmode="lin" valueType="num">
                                      <p:cBhvr>
                                        <p:cTn id="47" dur="2500" fill="hold"/>
                                        <p:tgtEl>
                                          <p:spTgt spid="185">
                                            <p:txEl>
                                              <p:pRg st="6" end="6"/>
                                            </p:txEl>
                                          </p:spTgt>
                                        </p:tgtEl>
                                        <p:attrNameLst>
                                          <p:attrName>ppt_w</p:attrName>
                                        </p:attrNameLst>
                                      </p:cBhvr>
                                      <p:tavLst>
                                        <p:tav tm="0">
                                          <p:val>
                                            <p:fltVal val="0"/>
                                          </p:val>
                                        </p:tav>
                                        <p:tav tm="100000">
                                          <p:val>
                                            <p:strVal val="#ppt_w"/>
                                          </p:val>
                                        </p:tav>
                                      </p:tavLst>
                                    </p:anim>
                                    <p:anim calcmode="lin" valueType="num">
                                      <p:cBhvr>
                                        <p:cTn id="48" dur="2500" fill="hold"/>
                                        <p:tgtEl>
                                          <p:spTgt spid="18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1" fill="hold">
                                  <p:stCondLst>
                                    <p:cond delay="0"/>
                                  </p:stCondLst>
                                  <p:iterate type="el" backwards="0">
                                    <p:tmAbs val="0"/>
                                  </p:iterate>
                                  <p:childTnLst>
                                    <p:set>
                                      <p:cBhvr>
                                        <p:cTn id="52" fill="hold"/>
                                        <p:tgtEl>
                                          <p:spTgt spid="185">
                                            <p:txEl>
                                              <p:pRg st="7" end="7"/>
                                            </p:txEl>
                                          </p:spTgt>
                                        </p:tgtEl>
                                        <p:attrNameLst>
                                          <p:attrName>style.visibility</p:attrName>
                                        </p:attrNameLst>
                                      </p:cBhvr>
                                      <p:to>
                                        <p:strVal val="visible"/>
                                      </p:to>
                                    </p:set>
                                    <p:anim calcmode="lin" valueType="num">
                                      <p:cBhvr>
                                        <p:cTn id="53" dur="2500" fill="hold"/>
                                        <p:tgtEl>
                                          <p:spTgt spid="185">
                                            <p:txEl>
                                              <p:pRg st="7" end="7"/>
                                            </p:txEl>
                                          </p:spTgt>
                                        </p:tgtEl>
                                        <p:attrNameLst>
                                          <p:attrName>ppt_w</p:attrName>
                                        </p:attrNameLst>
                                      </p:cBhvr>
                                      <p:tavLst>
                                        <p:tav tm="0">
                                          <p:val>
                                            <p:fltVal val="0"/>
                                          </p:val>
                                        </p:tav>
                                        <p:tav tm="100000">
                                          <p:val>
                                            <p:strVal val="#ppt_w"/>
                                          </p:val>
                                        </p:tav>
                                      </p:tavLst>
                                    </p:anim>
                                    <p:anim calcmode="lin" valueType="num">
                                      <p:cBhvr>
                                        <p:cTn id="54" dur="2500" fill="hold"/>
                                        <p:tgtEl>
                                          <p:spTgt spid="18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89" name="Immagine" descr="Immagine"/>
          <p:cNvPicPr>
            <a:picLocks noChangeAspect="1"/>
          </p:cNvPicPr>
          <p:nvPr/>
        </p:nvPicPr>
        <p:blipFill>
          <a:blip r:embed="rId2">
            <a:extLst/>
          </a:blip>
          <a:stretch>
            <a:fillRect/>
          </a:stretch>
        </p:blipFill>
        <p:spPr>
          <a:xfrm>
            <a:off x="11966984" y="-7626"/>
            <a:ext cx="13613125" cy="13756652"/>
          </a:xfrm>
          <a:prstGeom prst="rect">
            <a:avLst/>
          </a:prstGeom>
          <a:ln w="12700">
            <a:miter lim="400000"/>
          </a:ln>
        </p:spPr>
      </p:pic>
      <p:pic>
        <p:nvPicPr>
          <p:cNvPr id="190" name="Immagine" descr="Immagine"/>
          <p:cNvPicPr>
            <a:picLocks noChangeAspect="1"/>
          </p:cNvPicPr>
          <p:nvPr/>
        </p:nvPicPr>
        <p:blipFill>
          <a:blip r:embed="rId3">
            <a:extLst/>
          </a:blip>
          <a:stretch>
            <a:fillRect/>
          </a:stretch>
        </p:blipFill>
        <p:spPr>
          <a:xfrm>
            <a:off x="23985311" y="476198"/>
            <a:ext cx="797380" cy="797381"/>
          </a:xfrm>
          <a:prstGeom prst="rect">
            <a:avLst/>
          </a:prstGeom>
          <a:ln w="12700">
            <a:miter lim="400000"/>
          </a:ln>
        </p:spPr>
      </p:pic>
      <p:sp>
        <p:nvSpPr>
          <p:cNvPr id="191"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FFFFF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192" name="L’ISTRUTTORIA DEL NOTAIO…"/>
          <p:cNvSpPr txBox="1"/>
          <p:nvPr/>
        </p:nvSpPr>
        <p:spPr>
          <a:xfrm>
            <a:off x="1402286" y="5592296"/>
            <a:ext cx="11338561" cy="14820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L’ISTRUTTORIA DEL NOTAIO</a:t>
            </a:r>
          </a:p>
          <a:p>
            <a:pPr algn="l" defTabSz="449580">
              <a:defRPr sz="4500">
                <a:solidFill>
                  <a:srgbClr val="095BA8"/>
                </a:solidFill>
                <a:effectLst/>
                <a:uFill>
                  <a:solidFill>
                    <a:srgbClr val="000000"/>
                  </a:solidFill>
                </a:uFill>
                <a:latin typeface="Helvetica Neue Medium"/>
                <a:ea typeface="Helvetica Neue Medium"/>
                <a:cs typeface="Helvetica Neue Medium"/>
                <a:sym typeface="Helvetica Neue Medium"/>
              </a:defRPr>
            </a:pPr>
            <a:r>
              <a:t>LA NORMA - Art. 21, c. 2, D.Lgs. 149_2022</a:t>
            </a:r>
          </a:p>
        </p:txBody>
      </p:sp>
      <p:sp>
        <p:nvSpPr>
          <p:cNvPr id="193" name="“Il notaio può farsi assistere da consulenti, ed assumere informazioni, senza formalità, presso il coniuge, i parenti entro il terzo grado e agli affini entro il secondo del minore o del soggetto sottoposto a misura di protezione, o nel caso di beni ered"/>
          <p:cNvSpPr txBox="1"/>
          <p:nvPr/>
        </p:nvSpPr>
        <p:spPr>
          <a:xfrm>
            <a:off x="1402286" y="7183935"/>
            <a:ext cx="11338564" cy="55737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49580">
              <a:defRPr sz="3500">
                <a:solidFill>
                  <a:srgbClr val="53585F"/>
                </a:solidFill>
                <a:effectLst/>
                <a:uFill>
                  <a:solidFill>
                    <a:srgbClr val="000000"/>
                  </a:solidFill>
                </a:uFill>
              </a:defRPr>
            </a:pPr>
            <a:r>
              <a:t>“</a:t>
            </a:r>
            <a:r>
              <a:rPr i="1" sz="4000"/>
              <a:t>Il notaio può farsi assistere da consulenti, ed assumere informazioni, senza formalità, presso il coniuge, i parenti entro il terzo grado e agli affini entro il secondo del minore o del soggetto sottoposto a misura di protezione, o nel caso di beni ereditari, presso gli altri chiamati e i creditori risultanti dall'inventario, se redatto. Nell'ipotesi di cui all'articolo 747, quarto  comma, del codice di procedura civile deve essere sentito il legatario</a:t>
            </a:r>
            <a:r>
              <a:t>”.</a:t>
            </a:r>
          </a:p>
        </p:txBody>
      </p:sp>
      <p:pic>
        <p:nvPicPr>
          <p:cNvPr id="194" name="Immagine" descr="Immagine"/>
          <p:cNvPicPr>
            <a:picLocks noChangeAspect="1"/>
          </p:cNvPicPr>
          <p:nvPr/>
        </p:nvPicPr>
        <p:blipFill>
          <a:blip r:embed="rId4">
            <a:extLst/>
          </a:blip>
          <a:stretch>
            <a:fillRect/>
          </a:stretch>
        </p:blipFill>
        <p:spPr>
          <a:xfrm>
            <a:off x="-36659" y="11803522"/>
            <a:ext cx="812351" cy="1930432"/>
          </a:xfrm>
          <a:prstGeom prst="rect">
            <a:avLst/>
          </a:prstGeom>
          <a:ln w="12700">
            <a:miter lim="400000"/>
          </a:ln>
        </p:spPr>
      </p:pic>
      <p:pic>
        <p:nvPicPr>
          <p:cNvPr id="195" name="Immagine" descr="Immagine"/>
          <p:cNvPicPr>
            <a:picLocks noChangeAspect="1"/>
          </p:cNvPicPr>
          <p:nvPr/>
        </p:nvPicPr>
        <p:blipFill>
          <a:blip r:embed="rId5">
            <a:extLst/>
          </a:blip>
          <a:stretch>
            <a:fillRect/>
          </a:stretch>
        </p:blipFill>
        <p:spPr>
          <a:xfrm>
            <a:off x="23985311" y="476198"/>
            <a:ext cx="797380" cy="797381"/>
          </a:xfrm>
          <a:prstGeom prst="rect">
            <a:avLst/>
          </a:prstGeom>
          <a:ln w="12700">
            <a:miter lim="400000"/>
          </a:ln>
        </p:spPr>
      </p:pic>
      <p:pic>
        <p:nvPicPr>
          <p:cNvPr id="196" name="Immagine" descr="Immagine"/>
          <p:cNvPicPr>
            <a:picLocks noChangeAspect="1"/>
          </p:cNvPicPr>
          <p:nvPr/>
        </p:nvPicPr>
        <p:blipFill>
          <a:blip r:embed="rId6">
            <a:extLst/>
          </a:blip>
          <a:stretch>
            <a:fillRect/>
          </a:stretch>
        </p:blipFill>
        <p:spPr>
          <a:xfrm>
            <a:off x="1156452" y="870189"/>
            <a:ext cx="2191592" cy="13667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2"/>
                                        </p:tgtEl>
                                        <p:attrNameLst>
                                          <p:attrName>style.visibility</p:attrName>
                                        </p:attrNameLst>
                                      </p:cBhvr>
                                      <p:to>
                                        <p:strVal val="visible"/>
                                      </p:to>
                                    </p:set>
                                    <p:anim calcmode="lin" valueType="num">
                                      <p:cBhvr>
                                        <p:cTn id="7" dur="2500" fill="hold"/>
                                        <p:tgtEl>
                                          <p:spTgt spid="192"/>
                                        </p:tgtEl>
                                        <p:attrNameLst>
                                          <p:attrName>ppt_w</p:attrName>
                                        </p:attrNameLst>
                                      </p:cBhvr>
                                      <p:tavLst>
                                        <p:tav tm="0">
                                          <p:val>
                                            <p:fltVal val="0"/>
                                          </p:val>
                                        </p:tav>
                                        <p:tav tm="100000">
                                          <p:val>
                                            <p:strVal val="#ppt_w"/>
                                          </p:val>
                                        </p:tav>
                                      </p:tavLst>
                                    </p:anim>
                                    <p:anim calcmode="lin" valueType="num">
                                      <p:cBhvr>
                                        <p:cTn id="8" dur="2500" fill="hold"/>
                                        <p:tgtEl>
                                          <p:spTgt spid="1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93"/>
                                        </p:tgtEl>
                                        <p:attrNameLst>
                                          <p:attrName>style.visibility</p:attrName>
                                        </p:attrNameLst>
                                      </p:cBhvr>
                                      <p:to>
                                        <p:strVal val="visible"/>
                                      </p:to>
                                    </p:set>
                                    <p:anim calcmode="lin" valueType="num">
                                      <p:cBhvr>
                                        <p:cTn id="13" dur="2500" fill="hold"/>
                                        <p:tgtEl>
                                          <p:spTgt spid="193"/>
                                        </p:tgtEl>
                                        <p:attrNameLst>
                                          <p:attrName>ppt_w</p:attrName>
                                        </p:attrNameLst>
                                      </p:cBhvr>
                                      <p:tavLst>
                                        <p:tav tm="0">
                                          <p:val>
                                            <p:fltVal val="0"/>
                                          </p:val>
                                        </p:tav>
                                        <p:tav tm="100000">
                                          <p:val>
                                            <p:strVal val="#ppt_w"/>
                                          </p:val>
                                        </p:tav>
                                      </p:tavLst>
                                    </p:anim>
                                    <p:anim calcmode="lin" valueType="num">
                                      <p:cBhvr>
                                        <p:cTn id="14" dur="2500" fill="hold"/>
                                        <p:tgtEl>
                                          <p:spTgt spid="1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
      <p:bldP build="whole" bldLvl="1" animBg="1" rev="0" advAuto="0" spid="19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98" name="Il notaio può farsi coadiuvare e assistere da consulenti al fine di individuare, ad esempio, la convenienza e l’utilità evidente per il soggetto incapace di compiere il programma negoziale indicato nella richiesta.…"/>
          <p:cNvSpPr txBox="1"/>
          <p:nvPr>
            <p:ph type="subTitle" sz="quarter" idx="1"/>
          </p:nvPr>
        </p:nvSpPr>
        <p:spPr>
          <a:xfrm>
            <a:off x="4953000" y="4445000"/>
            <a:ext cx="17136170" cy="2858552"/>
          </a:xfrm>
          <a:prstGeom prst="rect">
            <a:avLst/>
          </a:prstGeom>
        </p:spPr>
        <p:txBody>
          <a:bodyPr/>
          <a:lstStyle/>
          <a:p>
            <a:pPr algn="just" defTabSz="449580">
              <a:defRPr sz="4400">
                <a:solidFill>
                  <a:srgbClr val="53585F"/>
                </a:solidFill>
                <a:effectLst/>
                <a:uFill>
                  <a:solidFill>
                    <a:srgbClr val="000000"/>
                  </a:solidFill>
                </a:uFill>
              </a:defRPr>
            </a:pPr>
            <a:r>
              <a:t>Il notaio può farsi coadiuvare e assistere da consulenti al fine di</a:t>
            </a:r>
            <a:r>
              <a:t> </a:t>
            </a:r>
            <a:r>
              <a:t>individuare, ad esempio, la convenienza e l’utilità evidente per il soggetto incapace di compiere il programma negoziale indicato nella richiesta.</a:t>
            </a:r>
          </a:p>
        </p:txBody>
      </p:sp>
      <p:pic>
        <p:nvPicPr>
          <p:cNvPr id="199" name="Immagine" descr="Immagine"/>
          <p:cNvPicPr>
            <a:picLocks noChangeAspect="1"/>
          </p:cNvPicPr>
          <p:nvPr/>
        </p:nvPicPr>
        <p:blipFill>
          <a:blip r:embed="rId2">
            <a:extLst/>
          </a:blip>
          <a:stretch>
            <a:fillRect/>
          </a:stretch>
        </p:blipFill>
        <p:spPr>
          <a:xfrm>
            <a:off x="4416173" y="4666070"/>
            <a:ext cx="343666" cy="343667"/>
          </a:xfrm>
          <a:prstGeom prst="rect">
            <a:avLst/>
          </a:prstGeom>
          <a:ln w="12700">
            <a:miter lim="400000"/>
          </a:ln>
        </p:spPr>
      </p:pic>
      <p:pic>
        <p:nvPicPr>
          <p:cNvPr id="200" name="Immagine" descr="Immagine"/>
          <p:cNvPicPr>
            <a:picLocks noChangeAspect="1"/>
          </p:cNvPicPr>
          <p:nvPr/>
        </p:nvPicPr>
        <p:blipFill>
          <a:blip r:embed="rId2">
            <a:extLst/>
          </a:blip>
          <a:stretch>
            <a:fillRect/>
          </a:stretch>
        </p:blipFill>
        <p:spPr>
          <a:xfrm>
            <a:off x="4432179" y="7804390"/>
            <a:ext cx="343666" cy="343667"/>
          </a:xfrm>
          <a:prstGeom prst="rect">
            <a:avLst/>
          </a:prstGeom>
          <a:ln w="12700">
            <a:miter lim="400000"/>
          </a:ln>
        </p:spPr>
      </p:pic>
      <p:pic>
        <p:nvPicPr>
          <p:cNvPr id="201" name="Immagine" descr="Immagine"/>
          <p:cNvPicPr>
            <a:picLocks noChangeAspect="1"/>
          </p:cNvPicPr>
          <p:nvPr/>
        </p:nvPicPr>
        <p:blipFill>
          <a:blip r:embed="rId2">
            <a:extLst/>
          </a:blip>
          <a:stretch>
            <a:fillRect/>
          </a:stretch>
        </p:blipFill>
        <p:spPr>
          <a:xfrm>
            <a:off x="4432179" y="9188129"/>
            <a:ext cx="343666" cy="343667"/>
          </a:xfrm>
          <a:prstGeom prst="rect">
            <a:avLst/>
          </a:prstGeom>
          <a:ln w="12700">
            <a:miter lim="400000"/>
          </a:ln>
        </p:spPr>
      </p:pic>
      <p:pic>
        <p:nvPicPr>
          <p:cNvPr id="202" name="Immagine" descr="Immagine"/>
          <p:cNvPicPr>
            <a:picLocks noChangeAspect="1"/>
          </p:cNvPicPr>
          <p:nvPr/>
        </p:nvPicPr>
        <p:blipFill>
          <a:blip r:embed="rId3">
            <a:extLst/>
          </a:blip>
          <a:stretch>
            <a:fillRect/>
          </a:stretch>
        </p:blipFill>
        <p:spPr>
          <a:xfrm>
            <a:off x="-36659" y="11803522"/>
            <a:ext cx="812351" cy="1930432"/>
          </a:xfrm>
          <a:prstGeom prst="rect">
            <a:avLst/>
          </a:prstGeom>
          <a:ln w="12700">
            <a:miter lim="400000"/>
          </a:ln>
        </p:spPr>
      </p:pic>
      <p:pic>
        <p:nvPicPr>
          <p:cNvPr id="203" name="Immagine" descr="Immagine"/>
          <p:cNvPicPr>
            <a:picLocks noChangeAspect="1"/>
          </p:cNvPicPr>
          <p:nvPr/>
        </p:nvPicPr>
        <p:blipFill>
          <a:blip r:embed="rId4">
            <a:extLst/>
          </a:blip>
          <a:stretch>
            <a:fillRect/>
          </a:stretch>
        </p:blipFill>
        <p:spPr>
          <a:xfrm>
            <a:off x="23985311" y="476198"/>
            <a:ext cx="797380" cy="797381"/>
          </a:xfrm>
          <a:prstGeom prst="rect">
            <a:avLst/>
          </a:prstGeom>
          <a:ln w="12700">
            <a:miter lim="400000"/>
          </a:ln>
        </p:spPr>
      </p:pic>
      <p:sp>
        <p:nvSpPr>
          <p:cNvPr id="204" name="Guido Brotto notaio in Lecco"/>
          <p:cNvSpPr txBox="1"/>
          <p:nvPr/>
        </p:nvSpPr>
        <p:spPr>
          <a:xfrm>
            <a:off x="20189245" y="681721"/>
            <a:ext cx="3497581"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49580">
              <a:defRPr sz="2000">
                <a:solidFill>
                  <a:srgbClr val="53585F"/>
                </a:solidFill>
                <a:uFill>
                  <a:solidFill>
                    <a:srgbClr val="000000"/>
                  </a:solidFill>
                </a:uFill>
                <a:latin typeface="Helvetica Neue Medium"/>
                <a:ea typeface="Helvetica Neue Medium"/>
                <a:cs typeface="Helvetica Neue Medium"/>
                <a:sym typeface="Helvetica Neue Medium"/>
              </a:defRPr>
            </a:lvl1pPr>
          </a:lstStyle>
          <a:p>
            <a:pPr>
              <a:defRPr>
                <a:effectLst/>
              </a:defRPr>
            </a:pPr>
            <a:r>
              <a:t>Guido Brotto notaio in Lecco</a:t>
            </a:r>
          </a:p>
        </p:txBody>
      </p:sp>
      <p:sp>
        <p:nvSpPr>
          <p:cNvPr id="205" name="POTERI ISTRUTTORI DEL NOTAIO"/>
          <p:cNvSpPr txBox="1"/>
          <p:nvPr/>
        </p:nvSpPr>
        <p:spPr>
          <a:xfrm>
            <a:off x="4953000" y="3302000"/>
            <a:ext cx="9914212"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49580">
              <a:defRPr sz="4500">
                <a:solidFill>
                  <a:srgbClr val="095BA8"/>
                </a:solidFill>
                <a:uFill>
                  <a:solidFill>
                    <a:srgbClr val="000000"/>
                  </a:solidFill>
                </a:uFill>
                <a:latin typeface="Helvetica Neue Medium"/>
                <a:ea typeface="Helvetica Neue Medium"/>
                <a:cs typeface="Helvetica Neue Medium"/>
                <a:sym typeface="Helvetica Neue Medium"/>
              </a:defRPr>
            </a:lvl1pPr>
          </a:lstStyle>
          <a:p>
            <a:pPr>
              <a:defRPr>
                <a:effectLst/>
              </a:defRPr>
            </a:pPr>
            <a:r>
              <a:t>POTERI ISTRUTTORI DEL NOTAIO</a:t>
            </a:r>
          </a:p>
        </p:txBody>
      </p:sp>
      <p:pic>
        <p:nvPicPr>
          <p:cNvPr id="206" name="Immagine" descr="Immagine"/>
          <p:cNvPicPr>
            <a:picLocks noChangeAspect="1"/>
          </p:cNvPicPr>
          <p:nvPr/>
        </p:nvPicPr>
        <p:blipFill>
          <a:blip r:embed="rId5">
            <a:extLst/>
          </a:blip>
          <a:stretch>
            <a:fillRect/>
          </a:stretch>
        </p:blipFill>
        <p:spPr>
          <a:xfrm>
            <a:off x="1156452" y="870189"/>
            <a:ext cx="2191592" cy="1366756"/>
          </a:xfrm>
          <a:prstGeom prst="rect">
            <a:avLst/>
          </a:prstGeom>
          <a:ln w="12700">
            <a:miter lim="400000"/>
          </a:ln>
        </p:spPr>
      </p:pic>
      <p:sp>
        <p:nvSpPr>
          <p:cNvPr id="207" name="Il notaio può farsi coadiuvare e assistere da consulenti al fine di individuare, ad esempio, la convenienza e l’utilità evidente per il soggetto incapace di compiere il programma negoziale indicato nella richiesta.…"/>
          <p:cNvSpPr txBox="1"/>
          <p:nvPr/>
        </p:nvSpPr>
        <p:spPr>
          <a:xfrm>
            <a:off x="4953000" y="7572181"/>
            <a:ext cx="17136170" cy="8080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449580">
              <a:defRPr sz="4400">
                <a:solidFill>
                  <a:srgbClr val="53585F"/>
                </a:solidFill>
                <a:uFill>
                  <a:solidFill>
                    <a:srgbClr val="000000"/>
                  </a:solidFill>
                </a:uFill>
              </a:defRPr>
            </a:lvl1pPr>
          </a:lstStyle>
          <a:p>
            <a:pPr>
              <a:defRPr>
                <a:effectLst/>
              </a:defRPr>
            </a:pPr>
            <a:r>
              <a:t>Non vi sono limiti sulla tipologia di consulente, iscritto o meno in albi.</a:t>
            </a:r>
          </a:p>
        </p:txBody>
      </p:sp>
      <p:sp>
        <p:nvSpPr>
          <p:cNvPr id="208" name="Il notaio può farsi coadiuvare e assistere da consulenti al fine di individuare, ad esempio, la convenienza e l’utilità evidente per il soggetto incapace di compiere il programma negoziale indicato nella richiesta.…"/>
          <p:cNvSpPr txBox="1"/>
          <p:nvPr/>
        </p:nvSpPr>
        <p:spPr>
          <a:xfrm>
            <a:off x="4953000" y="8963274"/>
            <a:ext cx="17136170" cy="2475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449580">
              <a:defRPr sz="4400">
                <a:solidFill>
                  <a:srgbClr val="53585F"/>
                </a:solidFill>
                <a:uFill>
                  <a:solidFill>
                    <a:srgbClr val="000000"/>
                  </a:solidFill>
                </a:uFill>
              </a:defRPr>
            </a:lvl1pPr>
          </a:lstStyle>
          <a:p>
            <a:pPr>
              <a:defRPr>
                <a:effectLst/>
              </a:defRPr>
            </a:pPr>
            <a:r>
              <a:t>Nel caso sia necessaria una perizia di stima, il notaio potrà decidere di avvalersi della perizia estimativa allegata (eventualmente) alla richiesta benché presentata dal richiedente.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5"/>
                                        </p:tgtEl>
                                        <p:attrNameLst>
                                          <p:attrName>style.visibility</p:attrName>
                                        </p:attrNameLst>
                                      </p:cBhvr>
                                      <p:to>
                                        <p:strVal val="visible"/>
                                      </p:to>
                                    </p:set>
                                    <p:anim calcmode="lin" valueType="num">
                                      <p:cBhvr>
                                        <p:cTn id="7" dur="2500" fill="hold"/>
                                        <p:tgtEl>
                                          <p:spTgt spid="205"/>
                                        </p:tgtEl>
                                        <p:attrNameLst>
                                          <p:attrName>ppt_w</p:attrName>
                                        </p:attrNameLst>
                                      </p:cBhvr>
                                      <p:tavLst>
                                        <p:tav tm="0">
                                          <p:val>
                                            <p:fltVal val="0"/>
                                          </p:val>
                                        </p:tav>
                                        <p:tav tm="100000">
                                          <p:val>
                                            <p:strVal val="#ppt_w"/>
                                          </p:val>
                                        </p:tav>
                                      </p:tavLst>
                                    </p:anim>
                                    <p:anim calcmode="lin" valueType="num">
                                      <p:cBhvr>
                                        <p:cTn id="8" dur="2500" fill="hold"/>
                                        <p:tgtEl>
                                          <p:spTgt spid="2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98"/>
                                        </p:tgtEl>
                                        <p:attrNameLst>
                                          <p:attrName>style.visibility</p:attrName>
                                        </p:attrNameLst>
                                      </p:cBhvr>
                                      <p:to>
                                        <p:strVal val="visible"/>
                                      </p:to>
                                    </p:set>
                                    <p:anim calcmode="lin" valueType="num">
                                      <p:cBhvr>
                                        <p:cTn id="13" dur="2500" fill="hold"/>
                                        <p:tgtEl>
                                          <p:spTgt spid="198"/>
                                        </p:tgtEl>
                                        <p:attrNameLst>
                                          <p:attrName>ppt_w</p:attrName>
                                        </p:attrNameLst>
                                      </p:cBhvr>
                                      <p:tavLst>
                                        <p:tav tm="0">
                                          <p:val>
                                            <p:fltVal val="0"/>
                                          </p:val>
                                        </p:tav>
                                        <p:tav tm="100000">
                                          <p:val>
                                            <p:strVal val="#ppt_w"/>
                                          </p:val>
                                        </p:tav>
                                      </p:tavLst>
                                    </p:anim>
                                    <p:anim calcmode="lin" valueType="num">
                                      <p:cBhvr>
                                        <p:cTn id="14" dur="2500" fill="hold"/>
                                        <p:tgtEl>
                                          <p:spTgt spid="19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07"/>
                                        </p:tgtEl>
                                        <p:attrNameLst>
                                          <p:attrName>style.visibility</p:attrName>
                                        </p:attrNameLst>
                                      </p:cBhvr>
                                      <p:to>
                                        <p:strVal val="visible"/>
                                      </p:to>
                                    </p:set>
                                    <p:anim calcmode="lin" valueType="num">
                                      <p:cBhvr>
                                        <p:cTn id="19" dur="2500" fill="hold"/>
                                        <p:tgtEl>
                                          <p:spTgt spid="207"/>
                                        </p:tgtEl>
                                        <p:attrNameLst>
                                          <p:attrName>ppt_w</p:attrName>
                                        </p:attrNameLst>
                                      </p:cBhvr>
                                      <p:tavLst>
                                        <p:tav tm="0">
                                          <p:val>
                                            <p:fltVal val="0"/>
                                          </p:val>
                                        </p:tav>
                                        <p:tav tm="100000">
                                          <p:val>
                                            <p:strVal val="#ppt_w"/>
                                          </p:val>
                                        </p:tav>
                                      </p:tavLst>
                                    </p:anim>
                                    <p:anim calcmode="lin" valueType="num">
                                      <p:cBhvr>
                                        <p:cTn id="20" dur="2500" fill="hold"/>
                                        <p:tgtEl>
                                          <p:spTgt spid="20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08"/>
                                        </p:tgtEl>
                                        <p:attrNameLst>
                                          <p:attrName>style.visibility</p:attrName>
                                        </p:attrNameLst>
                                      </p:cBhvr>
                                      <p:to>
                                        <p:strVal val="visible"/>
                                      </p:to>
                                    </p:set>
                                    <p:anim calcmode="lin" valueType="num">
                                      <p:cBhvr>
                                        <p:cTn id="25" dur="2500" fill="hold"/>
                                        <p:tgtEl>
                                          <p:spTgt spid="208"/>
                                        </p:tgtEl>
                                        <p:attrNameLst>
                                          <p:attrName>ppt_w</p:attrName>
                                        </p:attrNameLst>
                                      </p:cBhvr>
                                      <p:tavLst>
                                        <p:tav tm="0">
                                          <p:val>
                                            <p:fltVal val="0"/>
                                          </p:val>
                                        </p:tav>
                                        <p:tav tm="100000">
                                          <p:val>
                                            <p:strVal val="#ppt_w"/>
                                          </p:val>
                                        </p:tav>
                                      </p:tavLst>
                                    </p:anim>
                                    <p:anim calcmode="lin" valueType="num">
                                      <p:cBhvr>
                                        <p:cTn id="26" dur="2500" fill="hold"/>
                                        <p:tgtEl>
                                          <p:spTgt spid="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4"/>
      <p:bldP build="whole" bldLvl="1" animBg="1" rev="0" advAuto="0" spid="205" grpId="1"/>
      <p:bldP build="whole" bldLvl="1" animBg="1" rev="0" advAuto="0" spid="198" grpId="2"/>
      <p:bldP build="whole" bldLvl="1" animBg="1" rev="0" advAuto="0" spid="207" grpId="3"/>
    </p:bldLst>
  </p:timing>
</p:sld>
</file>

<file path=ppt/theme/theme1.xml><?xml version="1.0" encoding="utf-8"?>
<a:theme xmlns:a="http://schemas.openxmlformats.org/drawingml/2006/main" xmlns:r="http://schemas.openxmlformats.org/officeDocument/2006/relationships" name="Industrial">
  <a:themeElements>
    <a:clrScheme name="Industrial">
      <a:dk1>
        <a:srgbClr val="FFFFFF"/>
      </a:dk1>
      <a:lt1>
        <a:srgbClr val="BC00FF"/>
      </a:lt1>
      <a:dk2>
        <a:srgbClr val="A7A7A7"/>
      </a:dk2>
      <a:lt2>
        <a:srgbClr val="535353"/>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a:ea typeface="Helvetica Neue"/>
        <a:cs typeface="Helvetica Neue"/>
      </a:majorFont>
      <a:minorFont>
        <a:latin typeface="Helvetica"/>
        <a:ea typeface="Helvetica"/>
        <a:cs typeface="Helvetica"/>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A7A7A7"/>
      </a:dk2>
      <a:lt2>
        <a:srgbClr val="535353"/>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a:ea typeface="Helvetica Neue"/>
        <a:cs typeface="Helvetica Neue"/>
      </a:majorFont>
      <a:minorFont>
        <a:latin typeface="Helvetica"/>
        <a:ea typeface="Helvetica"/>
        <a:cs typeface="Helvetica"/>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BC00FF"/>
            </a:solidFill>
            <a:effectLst>
              <a:outerShdw sx="100000" sy="100000" kx="0" ky="0" algn="b" rotWithShape="0" blurRad="50800" dist="38100" dir="5400000">
                <a:srgbClr val="000000"/>
              </a:outerShdw>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