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628" r:id="rId5"/>
    <p:sldId id="618" r:id="rId6"/>
    <p:sldId id="619" r:id="rId7"/>
    <p:sldId id="620" r:id="rId8"/>
  </p:sldIdLst>
  <p:sldSz cx="12192000" cy="6858000"/>
  <p:notesSz cx="6735763" cy="98663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41A4"/>
    <a:srgbClr val="CA9536"/>
    <a:srgbClr val="F3F2F1"/>
    <a:srgbClr val="7CBC4C"/>
    <a:srgbClr val="588933"/>
    <a:srgbClr val="FFCC00"/>
    <a:srgbClr val="E4D62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p:scale>
          <a:sx n="86" d="100"/>
          <a:sy n="86" d="100"/>
        </p:scale>
        <p:origin x="331" y="91"/>
      </p:cViewPr>
      <p:guideLst>
        <p:guide orient="horz" pos="2205"/>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DC8B30-B17C-4BC9-A572-B70A96C13256}" type="doc">
      <dgm:prSet loTypeId="urn:microsoft.com/office/officeart/2005/8/layout/equation1" loCatId="process" qsTypeId="urn:microsoft.com/office/officeart/2005/8/quickstyle/3d3" qsCatId="3D" csTypeId="urn:microsoft.com/office/officeart/2005/8/colors/accent2_1" csCatId="accent2" phldr="1"/>
      <dgm:spPr/>
      <dgm:t>
        <a:bodyPr/>
        <a:lstStyle/>
        <a:p>
          <a:endParaRPr lang="it-IT"/>
        </a:p>
      </dgm:t>
    </dgm:pt>
    <dgm:pt modelId="{DBEE92D3-0D13-427F-9B89-E1969247AB6A}">
      <dgm:prSet phldrT="[Testo]" custT="1"/>
      <dgm:spPr/>
      <dgm:t>
        <a:bodyPr/>
        <a:lstStyle/>
        <a:p>
          <a:r>
            <a:rPr lang="it-IT" sz="1400" dirty="0">
              <a:latin typeface="+mn-lt"/>
            </a:rPr>
            <a:t>Contributo volontario versato dal professionista</a:t>
          </a:r>
        </a:p>
      </dgm:t>
    </dgm:pt>
    <dgm:pt modelId="{B6C7BB1C-A193-49F2-8206-D4C69886AE9B}" type="parTrans" cxnId="{2BEF3966-E3C6-42B7-8213-E8BFB9F47DC0}">
      <dgm:prSet/>
      <dgm:spPr/>
      <dgm:t>
        <a:bodyPr/>
        <a:lstStyle/>
        <a:p>
          <a:endParaRPr lang="it-IT" sz="1600">
            <a:latin typeface="+mn-lt"/>
          </a:endParaRPr>
        </a:p>
      </dgm:t>
    </dgm:pt>
    <dgm:pt modelId="{5F1A5E6D-1BAB-4703-826A-C8B1A8AD2D72}" type="sibTrans" cxnId="{2BEF3966-E3C6-42B7-8213-E8BFB9F47DC0}">
      <dgm:prSet custT="1"/>
      <dgm:spPr/>
      <dgm:t>
        <a:bodyPr/>
        <a:lstStyle/>
        <a:p>
          <a:endParaRPr lang="it-IT" sz="800" dirty="0">
            <a:latin typeface="+mn-lt"/>
          </a:endParaRPr>
        </a:p>
      </dgm:t>
    </dgm:pt>
    <dgm:pt modelId="{03008151-3C7A-43D2-A541-3539A5E4369F}">
      <dgm:prSet phldrT="[Testo]" custT="1"/>
      <dgm:spPr/>
      <dgm:t>
        <a:bodyPr/>
        <a:lstStyle/>
        <a:p>
          <a:r>
            <a:rPr lang="it-IT" sz="1400" dirty="0">
              <a:latin typeface="+mn-lt"/>
            </a:rPr>
            <a:t>Costi piano adesione</a:t>
          </a:r>
        </a:p>
      </dgm:t>
    </dgm:pt>
    <dgm:pt modelId="{84A1DA97-AA49-4B89-8E22-F1A62C90EA9F}" type="parTrans" cxnId="{C0E9EFC9-230D-4BF8-B778-C61AB8BEADE8}">
      <dgm:prSet/>
      <dgm:spPr/>
      <dgm:t>
        <a:bodyPr/>
        <a:lstStyle/>
        <a:p>
          <a:endParaRPr lang="it-IT" sz="1600">
            <a:latin typeface="+mn-lt"/>
          </a:endParaRPr>
        </a:p>
      </dgm:t>
    </dgm:pt>
    <dgm:pt modelId="{47DDA9AC-4867-41AA-87EB-4A20E196DD1E}" type="sibTrans" cxnId="{C0E9EFC9-230D-4BF8-B778-C61AB8BEADE8}">
      <dgm:prSet custT="1"/>
      <dgm:spPr/>
      <dgm:t>
        <a:bodyPr/>
        <a:lstStyle/>
        <a:p>
          <a:endParaRPr lang="it-IT" sz="2000" dirty="0">
            <a:latin typeface="+mn-lt"/>
          </a:endParaRPr>
        </a:p>
      </dgm:t>
    </dgm:pt>
    <dgm:pt modelId="{8DB039DA-2D83-46E9-82AE-184676018D0C}">
      <dgm:prSet phldrT="[Testo]" custT="1"/>
      <dgm:spPr/>
      <dgm:t>
        <a:bodyPr/>
        <a:lstStyle/>
        <a:p>
          <a:r>
            <a:rPr lang="it-IT" sz="1400" dirty="0">
              <a:latin typeface="+mn-lt"/>
            </a:rPr>
            <a:t>Rendimenti investimento al netto della fiscalità</a:t>
          </a:r>
        </a:p>
      </dgm:t>
    </dgm:pt>
    <dgm:pt modelId="{7119B16C-CC13-4D7D-B844-56B27FF2BCCB}" type="parTrans" cxnId="{064B46B5-C3BC-4AF8-A3E5-81E6FAED9B7D}">
      <dgm:prSet/>
      <dgm:spPr/>
      <dgm:t>
        <a:bodyPr/>
        <a:lstStyle/>
        <a:p>
          <a:endParaRPr lang="it-IT" sz="1600">
            <a:latin typeface="+mn-lt"/>
          </a:endParaRPr>
        </a:p>
      </dgm:t>
    </dgm:pt>
    <dgm:pt modelId="{C80EB99A-7198-410C-B189-82274EDC1139}" type="sibTrans" cxnId="{064B46B5-C3BC-4AF8-A3E5-81E6FAED9B7D}">
      <dgm:prSet custT="1"/>
      <dgm:spPr/>
      <dgm:t>
        <a:bodyPr/>
        <a:lstStyle/>
        <a:p>
          <a:endParaRPr lang="it-IT" sz="800">
            <a:latin typeface="+mn-lt"/>
          </a:endParaRPr>
        </a:p>
      </dgm:t>
    </dgm:pt>
    <dgm:pt modelId="{BF69E2E8-ABC0-4322-A340-BE5A5981FB5F}">
      <dgm:prSet phldrT="[Testo]" custT="1"/>
      <dgm:spPr/>
      <dgm:t>
        <a:bodyPr/>
        <a:lstStyle/>
        <a:p>
          <a:r>
            <a:rPr lang="it-IT" sz="1600" b="1" dirty="0">
              <a:latin typeface="+mn-lt"/>
            </a:rPr>
            <a:t>Pensione 2° pilastro</a:t>
          </a:r>
          <a:endParaRPr lang="it-IT" sz="1200" dirty="0">
            <a:latin typeface="+mn-lt"/>
          </a:endParaRPr>
        </a:p>
      </dgm:t>
    </dgm:pt>
    <dgm:pt modelId="{76A64EF3-71A7-414E-9618-F4123A99BE97}" type="parTrans" cxnId="{504ADD25-B7CD-40FA-BE15-EC9394ED5357}">
      <dgm:prSet/>
      <dgm:spPr/>
      <dgm:t>
        <a:bodyPr/>
        <a:lstStyle/>
        <a:p>
          <a:endParaRPr lang="it-IT" sz="1600">
            <a:latin typeface="+mn-lt"/>
          </a:endParaRPr>
        </a:p>
      </dgm:t>
    </dgm:pt>
    <dgm:pt modelId="{90EBEE97-C09F-489A-80C9-142134586B82}" type="sibTrans" cxnId="{504ADD25-B7CD-40FA-BE15-EC9394ED5357}">
      <dgm:prSet/>
      <dgm:spPr/>
      <dgm:t>
        <a:bodyPr/>
        <a:lstStyle/>
        <a:p>
          <a:endParaRPr lang="it-IT" sz="1600">
            <a:latin typeface="+mn-lt"/>
          </a:endParaRPr>
        </a:p>
      </dgm:t>
    </dgm:pt>
    <dgm:pt modelId="{E825D430-AAC5-4DD1-949D-AF1DC213686D}" type="pres">
      <dgm:prSet presAssocID="{E3DC8B30-B17C-4BC9-A572-B70A96C13256}" presName="linearFlow" presStyleCnt="0">
        <dgm:presLayoutVars>
          <dgm:dir/>
          <dgm:resizeHandles val="exact"/>
        </dgm:presLayoutVars>
      </dgm:prSet>
      <dgm:spPr/>
    </dgm:pt>
    <dgm:pt modelId="{F7C8243A-1A5F-4004-BA88-CE81BBFAFA4E}" type="pres">
      <dgm:prSet presAssocID="{DBEE92D3-0D13-427F-9B89-E1969247AB6A}" presName="node" presStyleLbl="node1" presStyleIdx="0" presStyleCnt="4" custScaleX="129990" custScaleY="98673">
        <dgm:presLayoutVars>
          <dgm:bulletEnabled val="1"/>
        </dgm:presLayoutVars>
      </dgm:prSet>
      <dgm:spPr/>
    </dgm:pt>
    <dgm:pt modelId="{87C2F17B-8186-46A4-8731-E6F04F33E90C}" type="pres">
      <dgm:prSet presAssocID="{5F1A5E6D-1BAB-4703-826A-C8B1A8AD2D72}" presName="spacerL" presStyleCnt="0"/>
      <dgm:spPr/>
    </dgm:pt>
    <dgm:pt modelId="{5F71311A-5B0F-4793-8662-FC1A12ACAFFE}" type="pres">
      <dgm:prSet presAssocID="{5F1A5E6D-1BAB-4703-826A-C8B1A8AD2D72}" presName="sibTrans" presStyleLbl="sibTrans2D1" presStyleIdx="0" presStyleCnt="3" custScaleX="94456"/>
      <dgm:spPr/>
    </dgm:pt>
    <dgm:pt modelId="{05334631-3E45-48A7-99CB-51E9AFFC96E9}" type="pres">
      <dgm:prSet presAssocID="{5F1A5E6D-1BAB-4703-826A-C8B1A8AD2D72}" presName="spacerR" presStyleCnt="0"/>
      <dgm:spPr/>
    </dgm:pt>
    <dgm:pt modelId="{8ADFFDBE-7D41-42D9-A0A0-23DB730F209F}" type="pres">
      <dgm:prSet presAssocID="{8DB039DA-2D83-46E9-82AE-184676018D0C}" presName="node" presStyleLbl="node1" presStyleIdx="1" presStyleCnt="4" custScaleX="128843">
        <dgm:presLayoutVars>
          <dgm:bulletEnabled val="1"/>
        </dgm:presLayoutVars>
      </dgm:prSet>
      <dgm:spPr/>
    </dgm:pt>
    <dgm:pt modelId="{62F80A44-9D53-4D27-9D46-5EA53BD857EA}" type="pres">
      <dgm:prSet presAssocID="{C80EB99A-7198-410C-B189-82274EDC1139}" presName="spacerL" presStyleCnt="0"/>
      <dgm:spPr/>
    </dgm:pt>
    <dgm:pt modelId="{0E669D82-8126-49D9-AC58-08F3D462A9F2}" type="pres">
      <dgm:prSet presAssocID="{C80EB99A-7198-410C-B189-82274EDC1139}" presName="sibTrans" presStyleLbl="sibTrans2D1" presStyleIdx="1" presStyleCnt="3"/>
      <dgm:spPr>
        <a:prstGeom prst="mathMinus">
          <a:avLst/>
        </a:prstGeom>
      </dgm:spPr>
    </dgm:pt>
    <dgm:pt modelId="{1CF033BD-9A4D-4877-A3D8-E52B53229F7D}" type="pres">
      <dgm:prSet presAssocID="{C80EB99A-7198-410C-B189-82274EDC1139}" presName="spacerR" presStyleCnt="0"/>
      <dgm:spPr/>
    </dgm:pt>
    <dgm:pt modelId="{0DE8F550-F216-4009-961E-B70E9CAD9A16}" type="pres">
      <dgm:prSet presAssocID="{03008151-3C7A-43D2-A541-3539A5E4369F}" presName="node" presStyleLbl="node1" presStyleIdx="2" presStyleCnt="4">
        <dgm:presLayoutVars>
          <dgm:bulletEnabled val="1"/>
        </dgm:presLayoutVars>
      </dgm:prSet>
      <dgm:spPr/>
    </dgm:pt>
    <dgm:pt modelId="{64C2317F-57B5-4735-B064-2A6AA08915A0}" type="pres">
      <dgm:prSet presAssocID="{47DDA9AC-4867-41AA-87EB-4A20E196DD1E}" presName="spacerL" presStyleCnt="0"/>
      <dgm:spPr/>
    </dgm:pt>
    <dgm:pt modelId="{A5F79EF8-D7F2-404D-9D18-DFE0078998EF}" type="pres">
      <dgm:prSet presAssocID="{47DDA9AC-4867-41AA-87EB-4A20E196DD1E}" presName="sibTrans" presStyleLbl="sibTrans2D1" presStyleIdx="2" presStyleCnt="3"/>
      <dgm:spPr/>
    </dgm:pt>
    <dgm:pt modelId="{359971DB-0E40-48EC-AD92-700330B3E698}" type="pres">
      <dgm:prSet presAssocID="{47DDA9AC-4867-41AA-87EB-4A20E196DD1E}" presName="spacerR" presStyleCnt="0"/>
      <dgm:spPr/>
    </dgm:pt>
    <dgm:pt modelId="{0E8757F9-8A0E-4AC7-BBD9-53098F3E6D83}" type="pres">
      <dgm:prSet presAssocID="{BF69E2E8-ABC0-4322-A340-BE5A5981FB5F}" presName="node" presStyleLbl="node1" presStyleIdx="3" presStyleCnt="4">
        <dgm:presLayoutVars>
          <dgm:bulletEnabled val="1"/>
        </dgm:presLayoutVars>
      </dgm:prSet>
      <dgm:spPr/>
    </dgm:pt>
  </dgm:ptLst>
  <dgm:cxnLst>
    <dgm:cxn modelId="{504ADD25-B7CD-40FA-BE15-EC9394ED5357}" srcId="{E3DC8B30-B17C-4BC9-A572-B70A96C13256}" destId="{BF69E2E8-ABC0-4322-A340-BE5A5981FB5F}" srcOrd="3" destOrd="0" parTransId="{76A64EF3-71A7-414E-9618-F4123A99BE97}" sibTransId="{90EBEE97-C09F-489A-80C9-142134586B82}"/>
    <dgm:cxn modelId="{8EC9F027-0BF0-4D85-9025-0DCFFBD6B206}" type="presOf" srcId="{03008151-3C7A-43D2-A541-3539A5E4369F}" destId="{0DE8F550-F216-4009-961E-B70E9CAD9A16}" srcOrd="0" destOrd="0" presId="urn:microsoft.com/office/officeart/2005/8/layout/equation1"/>
    <dgm:cxn modelId="{EDEDD92C-36D1-4C56-AA9F-0B722519F22E}" type="presOf" srcId="{DBEE92D3-0D13-427F-9B89-E1969247AB6A}" destId="{F7C8243A-1A5F-4004-BA88-CE81BBFAFA4E}" srcOrd="0" destOrd="0" presId="urn:microsoft.com/office/officeart/2005/8/layout/equation1"/>
    <dgm:cxn modelId="{231DDB3A-D171-4DBE-85D1-82DBCDA67EDA}" type="presOf" srcId="{E3DC8B30-B17C-4BC9-A572-B70A96C13256}" destId="{E825D430-AAC5-4DD1-949D-AF1DC213686D}" srcOrd="0" destOrd="0" presId="urn:microsoft.com/office/officeart/2005/8/layout/equation1"/>
    <dgm:cxn modelId="{2990DC3F-BC1E-43B0-9800-F986CE3F9F00}" type="presOf" srcId="{BF69E2E8-ABC0-4322-A340-BE5A5981FB5F}" destId="{0E8757F9-8A0E-4AC7-BBD9-53098F3E6D83}" srcOrd="0" destOrd="0" presId="urn:microsoft.com/office/officeart/2005/8/layout/equation1"/>
    <dgm:cxn modelId="{2BEF3966-E3C6-42B7-8213-E8BFB9F47DC0}" srcId="{E3DC8B30-B17C-4BC9-A572-B70A96C13256}" destId="{DBEE92D3-0D13-427F-9B89-E1969247AB6A}" srcOrd="0" destOrd="0" parTransId="{B6C7BB1C-A193-49F2-8206-D4C69886AE9B}" sibTransId="{5F1A5E6D-1BAB-4703-826A-C8B1A8AD2D72}"/>
    <dgm:cxn modelId="{6067F469-672F-44D8-AC01-1C490DF84BBD}" type="presOf" srcId="{C80EB99A-7198-410C-B189-82274EDC1139}" destId="{0E669D82-8126-49D9-AC58-08F3D462A9F2}" srcOrd="0" destOrd="0" presId="urn:microsoft.com/office/officeart/2005/8/layout/equation1"/>
    <dgm:cxn modelId="{373AB956-D0C1-44E2-83FF-35F011846FB7}" type="presOf" srcId="{47DDA9AC-4867-41AA-87EB-4A20E196DD1E}" destId="{A5F79EF8-D7F2-404D-9D18-DFE0078998EF}" srcOrd="0" destOrd="0" presId="urn:microsoft.com/office/officeart/2005/8/layout/equation1"/>
    <dgm:cxn modelId="{774F448E-8963-40CC-8C05-257175DBB003}" type="presOf" srcId="{5F1A5E6D-1BAB-4703-826A-C8B1A8AD2D72}" destId="{5F71311A-5B0F-4793-8662-FC1A12ACAFFE}" srcOrd="0" destOrd="0" presId="urn:microsoft.com/office/officeart/2005/8/layout/equation1"/>
    <dgm:cxn modelId="{064B46B5-C3BC-4AF8-A3E5-81E6FAED9B7D}" srcId="{E3DC8B30-B17C-4BC9-A572-B70A96C13256}" destId="{8DB039DA-2D83-46E9-82AE-184676018D0C}" srcOrd="1" destOrd="0" parTransId="{7119B16C-CC13-4D7D-B844-56B27FF2BCCB}" sibTransId="{C80EB99A-7198-410C-B189-82274EDC1139}"/>
    <dgm:cxn modelId="{C0E9EFC9-230D-4BF8-B778-C61AB8BEADE8}" srcId="{E3DC8B30-B17C-4BC9-A572-B70A96C13256}" destId="{03008151-3C7A-43D2-A541-3539A5E4369F}" srcOrd="2" destOrd="0" parTransId="{84A1DA97-AA49-4B89-8E22-F1A62C90EA9F}" sibTransId="{47DDA9AC-4867-41AA-87EB-4A20E196DD1E}"/>
    <dgm:cxn modelId="{603BE7D9-452A-4738-90B7-B0B89E35D155}" type="presOf" srcId="{8DB039DA-2D83-46E9-82AE-184676018D0C}" destId="{8ADFFDBE-7D41-42D9-A0A0-23DB730F209F}" srcOrd="0" destOrd="0" presId="urn:microsoft.com/office/officeart/2005/8/layout/equation1"/>
    <dgm:cxn modelId="{46A5FF74-DE5B-4470-9B2A-00828B058756}" type="presParOf" srcId="{E825D430-AAC5-4DD1-949D-AF1DC213686D}" destId="{F7C8243A-1A5F-4004-BA88-CE81BBFAFA4E}" srcOrd="0" destOrd="0" presId="urn:microsoft.com/office/officeart/2005/8/layout/equation1"/>
    <dgm:cxn modelId="{E0DF9645-809D-44E1-9339-5012928869F7}" type="presParOf" srcId="{E825D430-AAC5-4DD1-949D-AF1DC213686D}" destId="{87C2F17B-8186-46A4-8731-E6F04F33E90C}" srcOrd="1" destOrd="0" presId="urn:microsoft.com/office/officeart/2005/8/layout/equation1"/>
    <dgm:cxn modelId="{AFD43B5F-9A03-46E1-996B-53452A0FF597}" type="presParOf" srcId="{E825D430-AAC5-4DD1-949D-AF1DC213686D}" destId="{5F71311A-5B0F-4793-8662-FC1A12ACAFFE}" srcOrd="2" destOrd="0" presId="urn:microsoft.com/office/officeart/2005/8/layout/equation1"/>
    <dgm:cxn modelId="{ECBAB430-A6DA-47C3-9CFB-BCEA50C410FC}" type="presParOf" srcId="{E825D430-AAC5-4DD1-949D-AF1DC213686D}" destId="{05334631-3E45-48A7-99CB-51E9AFFC96E9}" srcOrd="3" destOrd="0" presId="urn:microsoft.com/office/officeart/2005/8/layout/equation1"/>
    <dgm:cxn modelId="{155B0321-351F-4B3F-A317-CDEDDF8FF45B}" type="presParOf" srcId="{E825D430-AAC5-4DD1-949D-AF1DC213686D}" destId="{8ADFFDBE-7D41-42D9-A0A0-23DB730F209F}" srcOrd="4" destOrd="0" presId="urn:microsoft.com/office/officeart/2005/8/layout/equation1"/>
    <dgm:cxn modelId="{F49DBC16-F82C-473C-A4D0-4FAF8CF01C69}" type="presParOf" srcId="{E825D430-AAC5-4DD1-949D-AF1DC213686D}" destId="{62F80A44-9D53-4D27-9D46-5EA53BD857EA}" srcOrd="5" destOrd="0" presId="urn:microsoft.com/office/officeart/2005/8/layout/equation1"/>
    <dgm:cxn modelId="{29FD63AE-D4EB-404D-B060-11E5C682A756}" type="presParOf" srcId="{E825D430-AAC5-4DD1-949D-AF1DC213686D}" destId="{0E669D82-8126-49D9-AC58-08F3D462A9F2}" srcOrd="6" destOrd="0" presId="urn:microsoft.com/office/officeart/2005/8/layout/equation1"/>
    <dgm:cxn modelId="{3C4717F4-7946-4019-9DD1-CD62DE7FA482}" type="presParOf" srcId="{E825D430-AAC5-4DD1-949D-AF1DC213686D}" destId="{1CF033BD-9A4D-4877-A3D8-E52B53229F7D}" srcOrd="7" destOrd="0" presId="urn:microsoft.com/office/officeart/2005/8/layout/equation1"/>
    <dgm:cxn modelId="{B938FDF6-B2D3-4661-B43E-4AC04D29E004}" type="presParOf" srcId="{E825D430-AAC5-4DD1-949D-AF1DC213686D}" destId="{0DE8F550-F216-4009-961E-B70E9CAD9A16}" srcOrd="8" destOrd="0" presId="urn:microsoft.com/office/officeart/2005/8/layout/equation1"/>
    <dgm:cxn modelId="{43A67FDE-178D-4274-8C8E-A589467FE54C}" type="presParOf" srcId="{E825D430-AAC5-4DD1-949D-AF1DC213686D}" destId="{64C2317F-57B5-4735-B064-2A6AA08915A0}" srcOrd="9" destOrd="0" presId="urn:microsoft.com/office/officeart/2005/8/layout/equation1"/>
    <dgm:cxn modelId="{65785862-12C4-4642-B7BC-C2650A913A40}" type="presParOf" srcId="{E825D430-AAC5-4DD1-949D-AF1DC213686D}" destId="{A5F79EF8-D7F2-404D-9D18-DFE0078998EF}" srcOrd="10" destOrd="0" presId="urn:microsoft.com/office/officeart/2005/8/layout/equation1"/>
    <dgm:cxn modelId="{D637EBAE-0E81-4FE0-B576-D5CA742700F5}" type="presParOf" srcId="{E825D430-AAC5-4DD1-949D-AF1DC213686D}" destId="{359971DB-0E40-48EC-AD92-700330B3E698}" srcOrd="11" destOrd="0" presId="urn:microsoft.com/office/officeart/2005/8/layout/equation1"/>
    <dgm:cxn modelId="{DBB0BD55-1E04-424D-866B-BA4408F15E8B}" type="presParOf" srcId="{E825D430-AAC5-4DD1-949D-AF1DC213686D}" destId="{0E8757F9-8A0E-4AC7-BBD9-53098F3E6D83}" srcOrd="12"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832A70-0108-41B6-84F0-EFC3B68E1E90}" type="doc">
      <dgm:prSet loTypeId="urn:microsoft.com/office/officeart/2008/layout/IncreasingCircleProcess" loCatId="process" qsTypeId="urn:microsoft.com/office/officeart/2005/8/quickstyle/3d4" qsCatId="3D" csTypeId="urn:microsoft.com/office/officeart/2005/8/colors/accent2_2" csCatId="accent2" phldr="1"/>
      <dgm:spPr/>
      <dgm:t>
        <a:bodyPr/>
        <a:lstStyle/>
        <a:p>
          <a:endParaRPr lang="it-IT"/>
        </a:p>
      </dgm:t>
    </dgm:pt>
    <dgm:pt modelId="{E60CA63E-9933-455B-B036-693D43897265}">
      <dgm:prSet phldrT="[Testo]" custT="1"/>
      <dgm:spPr/>
      <dgm:t>
        <a:bodyPr anchor="ctr" anchorCtr="0"/>
        <a:lstStyle/>
        <a:p>
          <a:r>
            <a:rPr lang="it-IT" sz="1600" b="1">
              <a:latin typeface="+mn-lt"/>
            </a:rPr>
            <a:t>Esenzione dei contributi</a:t>
          </a:r>
          <a:endParaRPr lang="it-IT" sz="1600" b="1" dirty="0">
            <a:latin typeface="+mn-lt"/>
          </a:endParaRPr>
        </a:p>
      </dgm:t>
    </dgm:pt>
    <dgm:pt modelId="{579D0F9F-686C-4929-9C1D-5E2E3BCD57BF}" type="parTrans" cxnId="{16A064D4-A399-4B48-AB18-37D76BC3CB2F}">
      <dgm:prSet/>
      <dgm:spPr/>
      <dgm:t>
        <a:bodyPr/>
        <a:lstStyle/>
        <a:p>
          <a:endParaRPr lang="it-IT" sz="1400">
            <a:latin typeface="+mn-lt"/>
          </a:endParaRPr>
        </a:p>
      </dgm:t>
    </dgm:pt>
    <dgm:pt modelId="{6531F890-967D-40D6-A9AB-ADFE91608960}" type="sibTrans" cxnId="{16A064D4-A399-4B48-AB18-37D76BC3CB2F}">
      <dgm:prSet/>
      <dgm:spPr/>
      <dgm:t>
        <a:bodyPr/>
        <a:lstStyle/>
        <a:p>
          <a:endParaRPr lang="it-IT" sz="1400">
            <a:latin typeface="+mn-lt"/>
          </a:endParaRPr>
        </a:p>
      </dgm:t>
    </dgm:pt>
    <dgm:pt modelId="{27CB793E-F7D2-486B-9C98-4D682A9053E4}">
      <dgm:prSet phldrT="[Testo]" custT="1"/>
      <dgm:spPr/>
      <dgm:t>
        <a:bodyPr/>
        <a:lstStyle/>
        <a:p>
          <a:pPr>
            <a:buFont typeface="Courier New" panose="02070309020205020404" pitchFamily="49" charset="0"/>
            <a:buChar char="o"/>
          </a:pPr>
          <a:r>
            <a:rPr lang="it-IT" sz="1400" dirty="0">
              <a:latin typeface="+mn-lt"/>
            </a:rPr>
            <a:t>I contributi versati possono essere dedotti dal reddito complessivo </a:t>
          </a:r>
          <a:r>
            <a:rPr lang="it-IT" sz="1400" dirty="0"/>
            <a:t>fino al limite di </a:t>
          </a:r>
          <a:r>
            <a:rPr lang="it-IT" sz="1400" b="1" u="sng" dirty="0"/>
            <a:t>5.164,57 euro</a:t>
          </a:r>
          <a:r>
            <a:rPr lang="it-IT" sz="1400" b="0" u="none" dirty="0"/>
            <a:t> l’anno.</a:t>
          </a:r>
          <a:endParaRPr lang="it-IT" sz="1400" b="0" u="none" dirty="0">
            <a:latin typeface="+mn-lt"/>
          </a:endParaRPr>
        </a:p>
      </dgm:t>
    </dgm:pt>
    <dgm:pt modelId="{064CA149-AE51-4F42-BAC0-1800A439A6AF}" type="parTrans" cxnId="{9D46F0FB-F088-4B34-8BE1-7328CFA3F912}">
      <dgm:prSet/>
      <dgm:spPr/>
      <dgm:t>
        <a:bodyPr/>
        <a:lstStyle/>
        <a:p>
          <a:endParaRPr lang="it-IT" sz="1400">
            <a:latin typeface="+mn-lt"/>
          </a:endParaRPr>
        </a:p>
      </dgm:t>
    </dgm:pt>
    <dgm:pt modelId="{C8C8E772-F46A-4F4E-8C38-C6286322146C}" type="sibTrans" cxnId="{9D46F0FB-F088-4B34-8BE1-7328CFA3F912}">
      <dgm:prSet/>
      <dgm:spPr/>
      <dgm:t>
        <a:bodyPr/>
        <a:lstStyle/>
        <a:p>
          <a:endParaRPr lang="it-IT" sz="1400">
            <a:latin typeface="+mn-lt"/>
          </a:endParaRPr>
        </a:p>
      </dgm:t>
    </dgm:pt>
    <dgm:pt modelId="{A562A860-FB38-4B2E-A30F-0EF59435A267}">
      <dgm:prSet phldrT="[Testo]" custT="1"/>
      <dgm:spPr/>
      <dgm:t>
        <a:bodyPr anchor="ctr" anchorCtr="0"/>
        <a:lstStyle/>
        <a:p>
          <a:r>
            <a:rPr lang="it-IT" sz="1600" b="1" dirty="0">
              <a:latin typeface="+mn-lt"/>
            </a:rPr>
            <a:t>Tassazione delle prestazioni</a:t>
          </a:r>
        </a:p>
      </dgm:t>
    </dgm:pt>
    <dgm:pt modelId="{A5666366-E3FF-440B-A37A-9F3312092901}" type="parTrans" cxnId="{56801879-9267-4992-B53E-A29AB064AE99}">
      <dgm:prSet/>
      <dgm:spPr/>
      <dgm:t>
        <a:bodyPr/>
        <a:lstStyle/>
        <a:p>
          <a:endParaRPr lang="it-IT" sz="1400">
            <a:latin typeface="+mn-lt"/>
          </a:endParaRPr>
        </a:p>
      </dgm:t>
    </dgm:pt>
    <dgm:pt modelId="{A91A3BAC-7307-4A6F-BC6C-4B7030FEF1F4}" type="sibTrans" cxnId="{56801879-9267-4992-B53E-A29AB064AE99}">
      <dgm:prSet/>
      <dgm:spPr/>
      <dgm:t>
        <a:bodyPr/>
        <a:lstStyle/>
        <a:p>
          <a:endParaRPr lang="it-IT" sz="1400">
            <a:latin typeface="+mn-lt"/>
          </a:endParaRPr>
        </a:p>
      </dgm:t>
    </dgm:pt>
    <dgm:pt modelId="{89974FF8-431A-4C2D-BA03-DAF15C9FB248}">
      <dgm:prSet phldrT="[Testo]" custT="1"/>
      <dgm:spPr/>
      <dgm:t>
        <a:bodyPr/>
        <a:lstStyle/>
        <a:p>
          <a:pPr>
            <a:buFont typeface="Courier New" panose="02070309020205020404" pitchFamily="49" charset="0"/>
            <a:buChar char="o"/>
          </a:pPr>
          <a:r>
            <a:rPr lang="it-IT" sz="1400" dirty="0"/>
            <a:t>Sulle erogazioni effettuate dal fondo, al momento del raggiungimento dell’età pensionabile, si applica una ritenuta del </a:t>
          </a:r>
          <a:r>
            <a:rPr lang="it-IT" sz="1400" b="1" u="sng" dirty="0"/>
            <a:t>15%</a:t>
          </a:r>
          <a:r>
            <a:rPr lang="it-IT" sz="1400" b="0" u="none" dirty="0"/>
            <a:t>.</a:t>
          </a:r>
          <a:endParaRPr lang="it-IT" sz="1400" b="0" u="none" dirty="0">
            <a:latin typeface="+mn-lt"/>
          </a:endParaRPr>
        </a:p>
      </dgm:t>
    </dgm:pt>
    <dgm:pt modelId="{8853F2A3-8F64-473D-89C9-9EECCE5FAEB4}" type="parTrans" cxnId="{0610491B-E3FC-4F33-9FF8-F6EBEEA593A5}">
      <dgm:prSet/>
      <dgm:spPr/>
      <dgm:t>
        <a:bodyPr/>
        <a:lstStyle/>
        <a:p>
          <a:endParaRPr lang="it-IT" sz="1400">
            <a:latin typeface="+mn-lt"/>
          </a:endParaRPr>
        </a:p>
      </dgm:t>
    </dgm:pt>
    <dgm:pt modelId="{17AEC23A-A70A-48C4-BBAF-B0022AC55556}" type="sibTrans" cxnId="{0610491B-E3FC-4F33-9FF8-F6EBEEA593A5}">
      <dgm:prSet/>
      <dgm:spPr/>
      <dgm:t>
        <a:bodyPr/>
        <a:lstStyle/>
        <a:p>
          <a:endParaRPr lang="it-IT" sz="1400">
            <a:latin typeface="+mn-lt"/>
          </a:endParaRPr>
        </a:p>
      </dgm:t>
    </dgm:pt>
    <dgm:pt modelId="{0D9F1510-8601-4186-BEA6-41E3679BD8BD}">
      <dgm:prSet phldrT="[Testo]" custT="1"/>
      <dgm:spPr/>
      <dgm:t>
        <a:bodyPr anchor="ctr" anchorCtr="0"/>
        <a:lstStyle/>
        <a:p>
          <a:r>
            <a:rPr lang="it-IT" sz="1600" b="1">
              <a:latin typeface="+mn-lt"/>
            </a:rPr>
            <a:t>Spese sanitarie</a:t>
          </a:r>
          <a:endParaRPr lang="it-IT" sz="1600" b="1" dirty="0">
            <a:latin typeface="+mn-lt"/>
          </a:endParaRPr>
        </a:p>
      </dgm:t>
    </dgm:pt>
    <dgm:pt modelId="{7788B1BC-4C34-41A5-9095-56B5FBF96C81}" type="parTrans" cxnId="{630B8353-8EC8-4D50-849F-24D1F8B6E1E5}">
      <dgm:prSet/>
      <dgm:spPr/>
      <dgm:t>
        <a:bodyPr/>
        <a:lstStyle/>
        <a:p>
          <a:endParaRPr lang="it-IT" sz="1400">
            <a:latin typeface="+mn-lt"/>
          </a:endParaRPr>
        </a:p>
      </dgm:t>
    </dgm:pt>
    <dgm:pt modelId="{A5E77B99-337B-404C-9E93-59002FDC30E5}" type="sibTrans" cxnId="{630B8353-8EC8-4D50-849F-24D1F8B6E1E5}">
      <dgm:prSet/>
      <dgm:spPr/>
      <dgm:t>
        <a:bodyPr/>
        <a:lstStyle/>
        <a:p>
          <a:endParaRPr lang="it-IT" sz="1400">
            <a:latin typeface="+mn-lt"/>
          </a:endParaRPr>
        </a:p>
      </dgm:t>
    </dgm:pt>
    <dgm:pt modelId="{4B405ACC-4CA8-4822-9249-77256674B3EB}">
      <dgm:prSet phldrT="[Testo]" custT="1"/>
      <dgm:spPr/>
      <dgm:t>
        <a:bodyPr/>
        <a:lstStyle/>
        <a:p>
          <a:pPr>
            <a:buFont typeface="Courier New" panose="02070309020205020404" pitchFamily="49" charset="0"/>
            <a:buChar char="o"/>
          </a:pPr>
          <a:r>
            <a:rPr lang="it-IT" sz="1400"/>
            <a:t>Le anticipazioni per spese sanitarie sono tassate con un’aliquota agevolata che varia tra il </a:t>
          </a:r>
          <a:r>
            <a:rPr lang="it-IT" sz="1400" b="1" u="sng"/>
            <a:t>15%</a:t>
          </a:r>
          <a:r>
            <a:rPr lang="it-IT" sz="1400"/>
            <a:t> e il </a:t>
          </a:r>
          <a:r>
            <a:rPr lang="it-IT" sz="1400" b="1" u="sng"/>
            <a:t>9%</a:t>
          </a:r>
          <a:r>
            <a:rPr lang="it-IT" sz="1400"/>
            <a:t> (in base agli anni di partecipazione al fondo).</a:t>
          </a:r>
          <a:endParaRPr lang="it-IT" sz="1400" dirty="0">
            <a:latin typeface="+mn-lt"/>
          </a:endParaRPr>
        </a:p>
      </dgm:t>
    </dgm:pt>
    <dgm:pt modelId="{26F2B3C5-31D8-4D07-9A9E-F5636458B5C8}" type="parTrans" cxnId="{B372AEAF-FA8C-49E5-882F-5CC6A0C5C53F}">
      <dgm:prSet/>
      <dgm:spPr/>
      <dgm:t>
        <a:bodyPr/>
        <a:lstStyle/>
        <a:p>
          <a:endParaRPr lang="it-IT" sz="1400">
            <a:latin typeface="+mn-lt"/>
          </a:endParaRPr>
        </a:p>
      </dgm:t>
    </dgm:pt>
    <dgm:pt modelId="{645883FF-DC91-4078-9D12-1F502F753359}" type="sibTrans" cxnId="{B372AEAF-FA8C-49E5-882F-5CC6A0C5C53F}">
      <dgm:prSet/>
      <dgm:spPr/>
      <dgm:t>
        <a:bodyPr/>
        <a:lstStyle/>
        <a:p>
          <a:endParaRPr lang="it-IT" sz="1400">
            <a:latin typeface="+mn-lt"/>
          </a:endParaRPr>
        </a:p>
      </dgm:t>
    </dgm:pt>
    <dgm:pt modelId="{AE3BBEFF-7870-4C55-A3A8-B6D67B1DEAA0}">
      <dgm:prSet phldrT="[Testo]" custT="1"/>
      <dgm:spPr/>
      <dgm:t>
        <a:bodyPr/>
        <a:lstStyle/>
        <a:p>
          <a:r>
            <a:rPr lang="it-IT" sz="1400"/>
            <a:t>L’aderente può richiedere un’anticipazione per ulteriori esigenze a condizione che non sia di importo superiore al 30% della posizione maturata e che l’iscritto sia aderente al fondo da un minimo di 8 anni.</a:t>
          </a:r>
        </a:p>
        <a:p>
          <a:r>
            <a:rPr lang="it-IT" sz="1400"/>
            <a:t>In questo caso la ritenuta è pari al </a:t>
          </a:r>
          <a:r>
            <a:rPr lang="it-IT" sz="1400" b="1" u="sng"/>
            <a:t>23%.</a:t>
          </a:r>
          <a:endParaRPr lang="it-IT" sz="1400" dirty="0">
            <a:latin typeface="+mn-lt"/>
          </a:endParaRPr>
        </a:p>
      </dgm:t>
    </dgm:pt>
    <dgm:pt modelId="{344CF02B-6AA5-4AEB-8279-846E73BC854E}" type="parTrans" cxnId="{2800CB08-9C41-4DD1-9C21-5CFC4CCE486C}">
      <dgm:prSet/>
      <dgm:spPr/>
      <dgm:t>
        <a:bodyPr/>
        <a:lstStyle/>
        <a:p>
          <a:endParaRPr lang="it-IT" sz="1400">
            <a:latin typeface="+mn-lt"/>
          </a:endParaRPr>
        </a:p>
      </dgm:t>
    </dgm:pt>
    <dgm:pt modelId="{3EE322E9-C6BD-43C9-93F6-917D1F889F58}" type="sibTrans" cxnId="{2800CB08-9C41-4DD1-9C21-5CFC4CCE486C}">
      <dgm:prSet/>
      <dgm:spPr/>
      <dgm:t>
        <a:bodyPr/>
        <a:lstStyle/>
        <a:p>
          <a:endParaRPr lang="it-IT" sz="1400">
            <a:latin typeface="+mn-lt"/>
          </a:endParaRPr>
        </a:p>
      </dgm:t>
    </dgm:pt>
    <dgm:pt modelId="{8F13DAA9-DCCE-4F58-BA24-85ADA13E5D7A}">
      <dgm:prSet phldrT="[Testo]" custT="1"/>
      <dgm:spPr/>
      <dgm:t>
        <a:bodyPr anchor="ctr" anchorCtr="0"/>
        <a:lstStyle/>
        <a:p>
          <a:pPr>
            <a:buFont typeface="Courier New" panose="02070309020205020404" pitchFamily="49" charset="0"/>
            <a:buChar char="o"/>
          </a:pPr>
          <a:r>
            <a:rPr lang="it-IT" sz="1600" b="1">
              <a:latin typeface="+mn-lt"/>
            </a:rPr>
            <a:t>Altre esigenze</a:t>
          </a:r>
          <a:r>
            <a:rPr lang="it-IT" sz="1400" b="1" baseline="0">
              <a:latin typeface="+mn-lt"/>
            </a:rPr>
            <a:t> </a:t>
          </a:r>
          <a:endParaRPr lang="it-IT" sz="1400" b="1" dirty="0">
            <a:latin typeface="+mn-lt"/>
          </a:endParaRPr>
        </a:p>
      </dgm:t>
    </dgm:pt>
    <dgm:pt modelId="{B8A6FB19-A77D-4DBA-A3E0-24F874873CFD}" type="parTrans" cxnId="{D3EE396F-7F03-42A0-9596-250BA6171410}">
      <dgm:prSet/>
      <dgm:spPr/>
      <dgm:t>
        <a:bodyPr/>
        <a:lstStyle/>
        <a:p>
          <a:endParaRPr lang="it-IT" sz="1400"/>
        </a:p>
      </dgm:t>
    </dgm:pt>
    <dgm:pt modelId="{796F62F8-6338-412D-BB43-26315D8AF998}" type="sibTrans" cxnId="{D3EE396F-7F03-42A0-9596-250BA6171410}">
      <dgm:prSet/>
      <dgm:spPr/>
      <dgm:t>
        <a:bodyPr/>
        <a:lstStyle/>
        <a:p>
          <a:endParaRPr lang="it-IT" sz="1400"/>
        </a:p>
      </dgm:t>
    </dgm:pt>
    <dgm:pt modelId="{7CD813E6-8587-4ED6-86BB-242DF0C63160}">
      <dgm:prSet phldrT="[Testo]" custT="1"/>
      <dgm:spPr/>
      <dgm:t>
        <a:bodyPr/>
        <a:lstStyle/>
        <a:p>
          <a:pPr>
            <a:buFont typeface="Courier New" panose="02070309020205020404" pitchFamily="49" charset="0"/>
            <a:buChar char="o"/>
          </a:pPr>
          <a:r>
            <a:rPr lang="it-IT" sz="1400"/>
            <a:t>Tale ritenuta può essere ridotta fino al </a:t>
          </a:r>
          <a:r>
            <a:rPr lang="it-IT" sz="1400" b="1" u="sng"/>
            <a:t>9%</a:t>
          </a:r>
          <a:r>
            <a:rPr lang="it-IT" sz="1400"/>
            <a:t> in funzione dell’anzianità di partecipazione alla forma di previdenza complementare scelta.</a:t>
          </a:r>
          <a:endParaRPr lang="it-IT" sz="1400" dirty="0">
            <a:latin typeface="+mn-lt"/>
          </a:endParaRPr>
        </a:p>
      </dgm:t>
    </dgm:pt>
    <dgm:pt modelId="{C6932CBD-F3B8-4A5E-8246-86D59A3DC0D2}" type="parTrans" cxnId="{4A05E8E5-9B1C-43B7-BC1F-837BFB8CA119}">
      <dgm:prSet/>
      <dgm:spPr/>
      <dgm:t>
        <a:bodyPr/>
        <a:lstStyle/>
        <a:p>
          <a:endParaRPr lang="it-IT" sz="1400"/>
        </a:p>
      </dgm:t>
    </dgm:pt>
    <dgm:pt modelId="{7A9C1916-E942-4B2B-A1BD-85FF65A108C5}" type="sibTrans" cxnId="{4A05E8E5-9B1C-43B7-BC1F-837BFB8CA119}">
      <dgm:prSet/>
      <dgm:spPr/>
      <dgm:t>
        <a:bodyPr/>
        <a:lstStyle/>
        <a:p>
          <a:endParaRPr lang="it-IT" sz="1400"/>
        </a:p>
      </dgm:t>
    </dgm:pt>
    <dgm:pt modelId="{7C2FC074-8859-498E-8717-579BBDF1EBE4}">
      <dgm:prSet phldrT="[Testo]" custT="1"/>
      <dgm:spPr/>
      <dgm:t>
        <a:bodyPr/>
        <a:lstStyle/>
        <a:p>
          <a:pPr>
            <a:buFont typeface="Courier New" panose="02070309020205020404" pitchFamily="49" charset="0"/>
            <a:buChar char="o"/>
          </a:pPr>
          <a:r>
            <a:rPr lang="it-IT" sz="1400"/>
            <a:t>Le anticipazioni per acquisto o ristrutturazione della prima casa possiedono una ritenuta del </a:t>
          </a:r>
          <a:r>
            <a:rPr lang="it-IT" sz="1400" b="1" u="sng"/>
            <a:t>23%</a:t>
          </a:r>
          <a:r>
            <a:rPr lang="it-IT" sz="1400"/>
            <a:t>.</a:t>
          </a:r>
        </a:p>
        <a:p>
          <a:pPr>
            <a:buFont typeface="Courier New" panose="02070309020205020404" pitchFamily="49" charset="0"/>
            <a:buChar char="o"/>
          </a:pPr>
          <a:r>
            <a:rPr lang="it-IT" sz="1400"/>
            <a:t>Tali anticipazioni possono essere richieste dall’aderente iscritto da più di 8 anni al fondo e per un importo non superiore al 75%.</a:t>
          </a:r>
          <a:endParaRPr lang="it-IT" sz="1400" dirty="0">
            <a:latin typeface="+mn-lt"/>
          </a:endParaRPr>
        </a:p>
      </dgm:t>
    </dgm:pt>
    <dgm:pt modelId="{5479C8ED-09DE-4F02-BEDC-073B49C3CC57}" type="parTrans" cxnId="{DA5EF095-BC2F-4F84-9390-66D7088B2F8F}">
      <dgm:prSet/>
      <dgm:spPr/>
      <dgm:t>
        <a:bodyPr/>
        <a:lstStyle/>
        <a:p>
          <a:endParaRPr lang="it-IT" sz="1400"/>
        </a:p>
      </dgm:t>
    </dgm:pt>
    <dgm:pt modelId="{9E7F1F65-CBD8-490F-A4ED-6428110EEF8E}" type="sibTrans" cxnId="{DA5EF095-BC2F-4F84-9390-66D7088B2F8F}">
      <dgm:prSet/>
      <dgm:spPr/>
      <dgm:t>
        <a:bodyPr/>
        <a:lstStyle/>
        <a:p>
          <a:endParaRPr lang="it-IT" sz="1400"/>
        </a:p>
      </dgm:t>
    </dgm:pt>
    <dgm:pt modelId="{19F874F6-8F80-4202-9D49-FFC80FFF8DD5}">
      <dgm:prSet phldrT="[Testo]" custT="1"/>
      <dgm:spPr/>
      <dgm:t>
        <a:bodyPr/>
        <a:lstStyle/>
        <a:p>
          <a:pPr>
            <a:buFont typeface="Courier New" panose="02070309020205020404" pitchFamily="49" charset="0"/>
            <a:buChar char="o"/>
          </a:pPr>
          <a:r>
            <a:rPr lang="it-IT" sz="1600" b="1" kern="1200">
              <a:latin typeface="Calibri" panose="020F0502020204030204"/>
              <a:ea typeface="+mn-ea"/>
              <a:cs typeface="+mn-cs"/>
            </a:rPr>
            <a:t>Acquisto prima casa</a:t>
          </a:r>
          <a:endParaRPr lang="it-IT" sz="1600" b="1" kern="1200" dirty="0">
            <a:latin typeface="Calibri" panose="020F0502020204030204"/>
            <a:ea typeface="+mn-ea"/>
            <a:cs typeface="+mn-cs"/>
          </a:endParaRPr>
        </a:p>
      </dgm:t>
    </dgm:pt>
    <dgm:pt modelId="{ECDD646F-7068-4655-8531-8D7E693F3F1F}" type="parTrans" cxnId="{AE763043-E610-4448-A1A7-3970CE50AAF6}">
      <dgm:prSet/>
      <dgm:spPr/>
      <dgm:t>
        <a:bodyPr/>
        <a:lstStyle/>
        <a:p>
          <a:endParaRPr lang="it-IT"/>
        </a:p>
      </dgm:t>
    </dgm:pt>
    <dgm:pt modelId="{DA7CD001-E347-496B-B831-5987875B9B83}" type="sibTrans" cxnId="{AE763043-E610-4448-A1A7-3970CE50AAF6}">
      <dgm:prSet/>
      <dgm:spPr/>
      <dgm:t>
        <a:bodyPr/>
        <a:lstStyle/>
        <a:p>
          <a:endParaRPr lang="it-IT"/>
        </a:p>
      </dgm:t>
    </dgm:pt>
    <dgm:pt modelId="{A4D21292-A6CF-4968-AC16-2EA0305E78DC}" type="pres">
      <dgm:prSet presAssocID="{F6832A70-0108-41B6-84F0-EFC3B68E1E90}" presName="Name0" presStyleCnt="0">
        <dgm:presLayoutVars>
          <dgm:chMax val="7"/>
          <dgm:chPref val="7"/>
          <dgm:dir/>
          <dgm:animOne val="branch"/>
          <dgm:animLvl val="lvl"/>
        </dgm:presLayoutVars>
      </dgm:prSet>
      <dgm:spPr/>
    </dgm:pt>
    <dgm:pt modelId="{5FF532ED-7970-403C-9EE7-AE4ED892BB37}" type="pres">
      <dgm:prSet presAssocID="{E60CA63E-9933-455B-B036-693D43897265}" presName="composite" presStyleCnt="0"/>
      <dgm:spPr/>
    </dgm:pt>
    <dgm:pt modelId="{2A34975F-F042-4C06-86EC-9DC4882BAF45}" type="pres">
      <dgm:prSet presAssocID="{E60CA63E-9933-455B-B036-693D43897265}" presName="BackAccent" presStyleLbl="bgShp" presStyleIdx="0" presStyleCnt="5"/>
      <dgm:spPr/>
    </dgm:pt>
    <dgm:pt modelId="{A14A39B4-5568-4463-B9BB-CCC151A100B4}" type="pres">
      <dgm:prSet presAssocID="{E60CA63E-9933-455B-B036-693D43897265}" presName="Accent" presStyleLbl="alignNode1" presStyleIdx="0" presStyleCnt="5"/>
      <dgm:spPr/>
    </dgm:pt>
    <dgm:pt modelId="{815FFCBE-B1D4-4921-A0B9-38D8B70ACDAA}" type="pres">
      <dgm:prSet presAssocID="{E60CA63E-9933-455B-B036-693D43897265}" presName="Child" presStyleLbl="revTx" presStyleIdx="0" presStyleCnt="10">
        <dgm:presLayoutVars>
          <dgm:chMax val="0"/>
          <dgm:chPref val="0"/>
          <dgm:bulletEnabled val="1"/>
        </dgm:presLayoutVars>
      </dgm:prSet>
      <dgm:spPr/>
    </dgm:pt>
    <dgm:pt modelId="{B19225D4-DA44-40DE-A40B-54CEAD8CE163}" type="pres">
      <dgm:prSet presAssocID="{E60CA63E-9933-455B-B036-693D43897265}" presName="Parent" presStyleLbl="revTx" presStyleIdx="1" presStyleCnt="10" custLinFactNeighborY="-19921">
        <dgm:presLayoutVars>
          <dgm:chMax val="1"/>
          <dgm:chPref val="1"/>
          <dgm:bulletEnabled val="1"/>
        </dgm:presLayoutVars>
      </dgm:prSet>
      <dgm:spPr/>
    </dgm:pt>
    <dgm:pt modelId="{3C742054-0BC7-4604-B271-C01168AF228C}" type="pres">
      <dgm:prSet presAssocID="{6531F890-967D-40D6-A9AB-ADFE91608960}" presName="sibTrans" presStyleCnt="0"/>
      <dgm:spPr/>
    </dgm:pt>
    <dgm:pt modelId="{A22947B6-4EEC-4420-9052-293640E31C6A}" type="pres">
      <dgm:prSet presAssocID="{A562A860-FB38-4B2E-A30F-0EF59435A267}" presName="composite" presStyleCnt="0"/>
      <dgm:spPr/>
    </dgm:pt>
    <dgm:pt modelId="{005DE105-610E-4497-933B-F456C1F5B979}" type="pres">
      <dgm:prSet presAssocID="{A562A860-FB38-4B2E-A30F-0EF59435A267}" presName="BackAccent" presStyleLbl="bgShp" presStyleIdx="1" presStyleCnt="5"/>
      <dgm:spPr/>
    </dgm:pt>
    <dgm:pt modelId="{AFE3A967-F1FB-4FB5-883A-799757D69FB5}" type="pres">
      <dgm:prSet presAssocID="{A562A860-FB38-4B2E-A30F-0EF59435A267}" presName="Accent" presStyleLbl="alignNode1" presStyleIdx="1" presStyleCnt="5"/>
      <dgm:spPr/>
    </dgm:pt>
    <dgm:pt modelId="{1FEED6B5-B7C1-4F4B-BCF1-54E4DE129935}" type="pres">
      <dgm:prSet presAssocID="{A562A860-FB38-4B2E-A30F-0EF59435A267}" presName="Child" presStyleLbl="revTx" presStyleIdx="2" presStyleCnt="10">
        <dgm:presLayoutVars>
          <dgm:chMax val="0"/>
          <dgm:chPref val="0"/>
          <dgm:bulletEnabled val="1"/>
        </dgm:presLayoutVars>
      </dgm:prSet>
      <dgm:spPr/>
    </dgm:pt>
    <dgm:pt modelId="{B9395470-96EC-4675-85A1-FD1F62C61CFF}" type="pres">
      <dgm:prSet presAssocID="{A562A860-FB38-4B2E-A30F-0EF59435A267}" presName="Parent" presStyleLbl="revTx" presStyleIdx="3" presStyleCnt="10">
        <dgm:presLayoutVars>
          <dgm:chMax val="1"/>
          <dgm:chPref val="1"/>
          <dgm:bulletEnabled val="1"/>
        </dgm:presLayoutVars>
      </dgm:prSet>
      <dgm:spPr/>
    </dgm:pt>
    <dgm:pt modelId="{DCCD19C8-6677-4214-A5AE-9E63D250850C}" type="pres">
      <dgm:prSet presAssocID="{A91A3BAC-7307-4A6F-BC6C-4B7030FEF1F4}" presName="sibTrans" presStyleCnt="0"/>
      <dgm:spPr/>
    </dgm:pt>
    <dgm:pt modelId="{99BB00CF-18CA-446C-ACA8-AB2C23125B7F}" type="pres">
      <dgm:prSet presAssocID="{0D9F1510-8601-4186-BEA6-41E3679BD8BD}" presName="composite" presStyleCnt="0"/>
      <dgm:spPr/>
    </dgm:pt>
    <dgm:pt modelId="{0BF28EA2-24CB-4064-A754-5C63738D61B6}" type="pres">
      <dgm:prSet presAssocID="{0D9F1510-8601-4186-BEA6-41E3679BD8BD}" presName="BackAccent" presStyleLbl="bgShp" presStyleIdx="2" presStyleCnt="5"/>
      <dgm:spPr/>
    </dgm:pt>
    <dgm:pt modelId="{ACFE98A4-FF93-45A7-8816-A4FBE996B8EC}" type="pres">
      <dgm:prSet presAssocID="{0D9F1510-8601-4186-BEA6-41E3679BD8BD}" presName="Accent" presStyleLbl="alignNode1" presStyleIdx="2" presStyleCnt="5"/>
      <dgm:spPr/>
    </dgm:pt>
    <dgm:pt modelId="{D67428B7-DC5F-462D-8255-F8C73E450F88}" type="pres">
      <dgm:prSet presAssocID="{0D9F1510-8601-4186-BEA6-41E3679BD8BD}" presName="Child" presStyleLbl="revTx" presStyleIdx="4" presStyleCnt="10">
        <dgm:presLayoutVars>
          <dgm:chMax val="0"/>
          <dgm:chPref val="0"/>
          <dgm:bulletEnabled val="1"/>
        </dgm:presLayoutVars>
      </dgm:prSet>
      <dgm:spPr/>
    </dgm:pt>
    <dgm:pt modelId="{D03551D7-8E18-47BB-83DA-6CF5B3DE2BB1}" type="pres">
      <dgm:prSet presAssocID="{0D9F1510-8601-4186-BEA6-41E3679BD8BD}" presName="Parent" presStyleLbl="revTx" presStyleIdx="5" presStyleCnt="10">
        <dgm:presLayoutVars>
          <dgm:chMax val="1"/>
          <dgm:chPref val="1"/>
          <dgm:bulletEnabled val="1"/>
        </dgm:presLayoutVars>
      </dgm:prSet>
      <dgm:spPr/>
    </dgm:pt>
    <dgm:pt modelId="{BFCEAFF0-C232-499D-BB1E-1B1FB8996755}" type="pres">
      <dgm:prSet presAssocID="{A5E77B99-337B-404C-9E93-59002FDC30E5}" presName="sibTrans" presStyleCnt="0"/>
      <dgm:spPr/>
    </dgm:pt>
    <dgm:pt modelId="{14B48480-8F4D-4BB9-B43B-C66796D7BB0F}" type="pres">
      <dgm:prSet presAssocID="{19F874F6-8F80-4202-9D49-FFC80FFF8DD5}" presName="composite" presStyleCnt="0"/>
      <dgm:spPr/>
    </dgm:pt>
    <dgm:pt modelId="{89D5E0EF-04BD-4BF9-820A-DE8317E067CC}" type="pres">
      <dgm:prSet presAssocID="{19F874F6-8F80-4202-9D49-FFC80FFF8DD5}" presName="BackAccent" presStyleLbl="bgShp" presStyleIdx="3" presStyleCnt="5"/>
      <dgm:spPr/>
    </dgm:pt>
    <dgm:pt modelId="{E70B5738-E35D-4D55-A5BC-1B7C957A1106}" type="pres">
      <dgm:prSet presAssocID="{19F874F6-8F80-4202-9D49-FFC80FFF8DD5}" presName="Accent" presStyleLbl="alignNode1" presStyleIdx="3" presStyleCnt="5"/>
      <dgm:spPr/>
    </dgm:pt>
    <dgm:pt modelId="{260BB4CE-EE99-4205-9A04-8FCD3A9F5CE4}" type="pres">
      <dgm:prSet presAssocID="{19F874F6-8F80-4202-9D49-FFC80FFF8DD5}" presName="Child" presStyleLbl="revTx" presStyleIdx="6" presStyleCnt="10">
        <dgm:presLayoutVars>
          <dgm:chMax val="0"/>
          <dgm:chPref val="0"/>
          <dgm:bulletEnabled val="1"/>
        </dgm:presLayoutVars>
      </dgm:prSet>
      <dgm:spPr/>
    </dgm:pt>
    <dgm:pt modelId="{DE4B0391-38F0-4B5D-BA3A-D834934CC45C}" type="pres">
      <dgm:prSet presAssocID="{19F874F6-8F80-4202-9D49-FFC80FFF8DD5}" presName="Parent" presStyleLbl="revTx" presStyleIdx="7" presStyleCnt="10">
        <dgm:presLayoutVars>
          <dgm:chMax val="1"/>
          <dgm:chPref val="1"/>
          <dgm:bulletEnabled val="1"/>
        </dgm:presLayoutVars>
      </dgm:prSet>
      <dgm:spPr/>
    </dgm:pt>
    <dgm:pt modelId="{3D428314-96EA-40FB-B0C6-542C17749B8D}" type="pres">
      <dgm:prSet presAssocID="{DA7CD001-E347-496B-B831-5987875B9B83}" presName="sibTrans" presStyleCnt="0"/>
      <dgm:spPr/>
    </dgm:pt>
    <dgm:pt modelId="{545B9260-17BB-4C52-804D-BBDC9F9857E1}" type="pres">
      <dgm:prSet presAssocID="{8F13DAA9-DCCE-4F58-BA24-85ADA13E5D7A}" presName="composite" presStyleCnt="0"/>
      <dgm:spPr/>
    </dgm:pt>
    <dgm:pt modelId="{6177C862-C20A-47F0-A77A-C726C9637202}" type="pres">
      <dgm:prSet presAssocID="{8F13DAA9-DCCE-4F58-BA24-85ADA13E5D7A}" presName="BackAccent" presStyleLbl="bgShp" presStyleIdx="4" presStyleCnt="5"/>
      <dgm:spPr/>
    </dgm:pt>
    <dgm:pt modelId="{FAB269A8-056E-46DF-B03C-5C8B36CC7FCB}" type="pres">
      <dgm:prSet presAssocID="{8F13DAA9-DCCE-4F58-BA24-85ADA13E5D7A}" presName="Accent" presStyleLbl="alignNode1" presStyleIdx="4" presStyleCnt="5"/>
      <dgm:spPr/>
    </dgm:pt>
    <dgm:pt modelId="{5B794E51-829B-486E-85AD-F68E60AD3CC2}" type="pres">
      <dgm:prSet presAssocID="{8F13DAA9-DCCE-4F58-BA24-85ADA13E5D7A}" presName="Child" presStyleLbl="revTx" presStyleIdx="8" presStyleCnt="10">
        <dgm:presLayoutVars>
          <dgm:chMax val="0"/>
          <dgm:chPref val="0"/>
          <dgm:bulletEnabled val="1"/>
        </dgm:presLayoutVars>
      </dgm:prSet>
      <dgm:spPr/>
    </dgm:pt>
    <dgm:pt modelId="{CD834C46-BFD4-4801-8009-452BBA806370}" type="pres">
      <dgm:prSet presAssocID="{8F13DAA9-DCCE-4F58-BA24-85ADA13E5D7A}" presName="Parent" presStyleLbl="revTx" presStyleIdx="9" presStyleCnt="10">
        <dgm:presLayoutVars>
          <dgm:chMax val="1"/>
          <dgm:chPref val="1"/>
          <dgm:bulletEnabled val="1"/>
        </dgm:presLayoutVars>
      </dgm:prSet>
      <dgm:spPr/>
    </dgm:pt>
  </dgm:ptLst>
  <dgm:cxnLst>
    <dgm:cxn modelId="{2800CB08-9C41-4DD1-9C21-5CFC4CCE486C}" srcId="{8F13DAA9-DCCE-4F58-BA24-85ADA13E5D7A}" destId="{AE3BBEFF-7870-4C55-A3A8-B6D67B1DEAA0}" srcOrd="0" destOrd="0" parTransId="{344CF02B-6AA5-4AEB-8279-846E73BC854E}" sibTransId="{3EE322E9-C6BD-43C9-93F6-917D1F889F58}"/>
    <dgm:cxn modelId="{D243CF17-F0EF-403C-8B93-8427A33C1676}" type="presOf" srcId="{F6832A70-0108-41B6-84F0-EFC3B68E1E90}" destId="{A4D21292-A6CF-4968-AC16-2EA0305E78DC}" srcOrd="0" destOrd="0" presId="urn:microsoft.com/office/officeart/2008/layout/IncreasingCircleProcess"/>
    <dgm:cxn modelId="{0610491B-E3FC-4F33-9FF8-F6EBEEA593A5}" srcId="{A562A860-FB38-4B2E-A30F-0EF59435A267}" destId="{89974FF8-431A-4C2D-BA03-DAF15C9FB248}" srcOrd="0" destOrd="0" parTransId="{8853F2A3-8F64-473D-89C9-9EECCE5FAEB4}" sibTransId="{17AEC23A-A70A-48C4-BBAF-B0022AC55556}"/>
    <dgm:cxn modelId="{206F613A-0E3F-4610-ACF3-0022A1B03091}" type="presOf" srcId="{27CB793E-F7D2-486B-9C98-4D682A9053E4}" destId="{815FFCBE-B1D4-4921-A0B9-38D8B70ACDAA}" srcOrd="0" destOrd="0" presId="urn:microsoft.com/office/officeart/2008/layout/IncreasingCircleProcess"/>
    <dgm:cxn modelId="{AE763043-E610-4448-A1A7-3970CE50AAF6}" srcId="{F6832A70-0108-41B6-84F0-EFC3B68E1E90}" destId="{19F874F6-8F80-4202-9D49-FFC80FFF8DD5}" srcOrd="3" destOrd="0" parTransId="{ECDD646F-7068-4655-8531-8D7E693F3F1F}" sibTransId="{DA7CD001-E347-496B-B831-5987875B9B83}"/>
    <dgm:cxn modelId="{1F9EB34D-C5E4-4F37-A3E0-B1DE5AB25031}" type="presOf" srcId="{4B405ACC-4CA8-4822-9249-77256674B3EB}" destId="{D67428B7-DC5F-462D-8255-F8C73E450F88}" srcOrd="0" destOrd="0" presId="urn:microsoft.com/office/officeart/2008/layout/IncreasingCircleProcess"/>
    <dgm:cxn modelId="{D3EE396F-7F03-42A0-9596-250BA6171410}" srcId="{F6832A70-0108-41B6-84F0-EFC3B68E1E90}" destId="{8F13DAA9-DCCE-4F58-BA24-85ADA13E5D7A}" srcOrd="4" destOrd="0" parTransId="{B8A6FB19-A77D-4DBA-A3E0-24F874873CFD}" sibTransId="{796F62F8-6338-412D-BB43-26315D8AF998}"/>
    <dgm:cxn modelId="{630B8353-8EC8-4D50-849F-24D1F8B6E1E5}" srcId="{F6832A70-0108-41B6-84F0-EFC3B68E1E90}" destId="{0D9F1510-8601-4186-BEA6-41E3679BD8BD}" srcOrd="2" destOrd="0" parTransId="{7788B1BC-4C34-41A5-9095-56B5FBF96C81}" sibTransId="{A5E77B99-337B-404C-9E93-59002FDC30E5}"/>
    <dgm:cxn modelId="{56801879-9267-4992-B53E-A29AB064AE99}" srcId="{F6832A70-0108-41B6-84F0-EFC3B68E1E90}" destId="{A562A860-FB38-4B2E-A30F-0EF59435A267}" srcOrd="1" destOrd="0" parTransId="{A5666366-E3FF-440B-A37A-9F3312092901}" sibTransId="{A91A3BAC-7307-4A6F-BC6C-4B7030FEF1F4}"/>
    <dgm:cxn modelId="{AA4A0D5A-E47F-47DA-932D-3E08CD1C3695}" type="presOf" srcId="{0D9F1510-8601-4186-BEA6-41E3679BD8BD}" destId="{D03551D7-8E18-47BB-83DA-6CF5B3DE2BB1}" srcOrd="0" destOrd="0" presId="urn:microsoft.com/office/officeart/2008/layout/IncreasingCircleProcess"/>
    <dgm:cxn modelId="{EEDEEE82-7BB1-403D-B07C-4F7222B8184E}" type="presOf" srcId="{7CD813E6-8587-4ED6-86BB-242DF0C63160}" destId="{1FEED6B5-B7C1-4F4B-BCF1-54E4DE129935}" srcOrd="0" destOrd="1" presId="urn:microsoft.com/office/officeart/2008/layout/IncreasingCircleProcess"/>
    <dgm:cxn modelId="{A1519A86-E704-4D90-BC60-B35A66EB97AD}" type="presOf" srcId="{19F874F6-8F80-4202-9D49-FFC80FFF8DD5}" destId="{DE4B0391-38F0-4B5D-BA3A-D834934CC45C}" srcOrd="0" destOrd="0" presId="urn:microsoft.com/office/officeart/2008/layout/IncreasingCircleProcess"/>
    <dgm:cxn modelId="{3217758F-0356-4028-BC51-37DBA0E09BE5}" type="presOf" srcId="{89974FF8-431A-4C2D-BA03-DAF15C9FB248}" destId="{1FEED6B5-B7C1-4F4B-BCF1-54E4DE129935}" srcOrd="0" destOrd="0" presId="urn:microsoft.com/office/officeart/2008/layout/IncreasingCircleProcess"/>
    <dgm:cxn modelId="{DA5EF095-BC2F-4F84-9390-66D7088B2F8F}" srcId="{19F874F6-8F80-4202-9D49-FFC80FFF8DD5}" destId="{7C2FC074-8859-498E-8717-579BBDF1EBE4}" srcOrd="0" destOrd="0" parTransId="{5479C8ED-09DE-4F02-BEDC-073B49C3CC57}" sibTransId="{9E7F1F65-CBD8-490F-A4ED-6428110EEF8E}"/>
    <dgm:cxn modelId="{2871AC9F-A8F0-499F-B719-698E1C275920}" type="presOf" srcId="{AE3BBEFF-7870-4C55-A3A8-B6D67B1DEAA0}" destId="{5B794E51-829B-486E-85AD-F68E60AD3CC2}" srcOrd="0" destOrd="0" presId="urn:microsoft.com/office/officeart/2008/layout/IncreasingCircleProcess"/>
    <dgm:cxn modelId="{96E7CFA6-C7A2-47D7-BD99-75EE99682FD8}" type="presOf" srcId="{7C2FC074-8859-498E-8717-579BBDF1EBE4}" destId="{260BB4CE-EE99-4205-9A04-8FCD3A9F5CE4}" srcOrd="0" destOrd="0" presId="urn:microsoft.com/office/officeart/2008/layout/IncreasingCircleProcess"/>
    <dgm:cxn modelId="{B372AEAF-FA8C-49E5-882F-5CC6A0C5C53F}" srcId="{0D9F1510-8601-4186-BEA6-41E3679BD8BD}" destId="{4B405ACC-4CA8-4822-9249-77256674B3EB}" srcOrd="0" destOrd="0" parTransId="{26F2B3C5-31D8-4D07-9A9E-F5636458B5C8}" sibTransId="{645883FF-DC91-4078-9D12-1F502F753359}"/>
    <dgm:cxn modelId="{3F4874BD-0EDB-4DA0-BE11-35A7474318D1}" type="presOf" srcId="{A562A860-FB38-4B2E-A30F-0EF59435A267}" destId="{B9395470-96EC-4675-85A1-FD1F62C61CFF}" srcOrd="0" destOrd="0" presId="urn:microsoft.com/office/officeart/2008/layout/IncreasingCircleProcess"/>
    <dgm:cxn modelId="{3EB3C1BD-626F-4B85-98D8-6AE8AF16BF4D}" type="presOf" srcId="{E60CA63E-9933-455B-B036-693D43897265}" destId="{B19225D4-DA44-40DE-A40B-54CEAD8CE163}" srcOrd="0" destOrd="0" presId="urn:microsoft.com/office/officeart/2008/layout/IncreasingCircleProcess"/>
    <dgm:cxn modelId="{16A064D4-A399-4B48-AB18-37D76BC3CB2F}" srcId="{F6832A70-0108-41B6-84F0-EFC3B68E1E90}" destId="{E60CA63E-9933-455B-B036-693D43897265}" srcOrd="0" destOrd="0" parTransId="{579D0F9F-686C-4929-9C1D-5E2E3BCD57BF}" sibTransId="{6531F890-967D-40D6-A9AB-ADFE91608960}"/>
    <dgm:cxn modelId="{4A05E8E5-9B1C-43B7-BC1F-837BFB8CA119}" srcId="{A562A860-FB38-4B2E-A30F-0EF59435A267}" destId="{7CD813E6-8587-4ED6-86BB-242DF0C63160}" srcOrd="1" destOrd="0" parTransId="{C6932CBD-F3B8-4A5E-8246-86D59A3DC0D2}" sibTransId="{7A9C1916-E942-4B2B-A1BD-85FF65A108C5}"/>
    <dgm:cxn modelId="{FB68D1F1-9E30-46DB-A5FC-3EB22A398ADF}" type="presOf" srcId="{8F13DAA9-DCCE-4F58-BA24-85ADA13E5D7A}" destId="{CD834C46-BFD4-4801-8009-452BBA806370}" srcOrd="0" destOrd="0" presId="urn:microsoft.com/office/officeart/2008/layout/IncreasingCircleProcess"/>
    <dgm:cxn modelId="{9D46F0FB-F088-4B34-8BE1-7328CFA3F912}" srcId="{E60CA63E-9933-455B-B036-693D43897265}" destId="{27CB793E-F7D2-486B-9C98-4D682A9053E4}" srcOrd="0" destOrd="0" parTransId="{064CA149-AE51-4F42-BAC0-1800A439A6AF}" sibTransId="{C8C8E772-F46A-4F4E-8C38-C6286322146C}"/>
    <dgm:cxn modelId="{AE638E8E-E792-4FB4-8B51-56D57726E177}" type="presParOf" srcId="{A4D21292-A6CF-4968-AC16-2EA0305E78DC}" destId="{5FF532ED-7970-403C-9EE7-AE4ED892BB37}" srcOrd="0" destOrd="0" presId="urn:microsoft.com/office/officeart/2008/layout/IncreasingCircleProcess"/>
    <dgm:cxn modelId="{65E37B16-3C7F-4235-ADA6-DA55D71F12E9}" type="presParOf" srcId="{5FF532ED-7970-403C-9EE7-AE4ED892BB37}" destId="{2A34975F-F042-4C06-86EC-9DC4882BAF45}" srcOrd="0" destOrd="0" presId="urn:microsoft.com/office/officeart/2008/layout/IncreasingCircleProcess"/>
    <dgm:cxn modelId="{53E48ADC-E5F8-4D39-9AB8-261DC0D18F28}" type="presParOf" srcId="{5FF532ED-7970-403C-9EE7-AE4ED892BB37}" destId="{A14A39B4-5568-4463-B9BB-CCC151A100B4}" srcOrd="1" destOrd="0" presId="urn:microsoft.com/office/officeart/2008/layout/IncreasingCircleProcess"/>
    <dgm:cxn modelId="{3128FFA7-6DEA-4AC2-8E3E-C8684A5354D5}" type="presParOf" srcId="{5FF532ED-7970-403C-9EE7-AE4ED892BB37}" destId="{815FFCBE-B1D4-4921-A0B9-38D8B70ACDAA}" srcOrd="2" destOrd="0" presId="urn:microsoft.com/office/officeart/2008/layout/IncreasingCircleProcess"/>
    <dgm:cxn modelId="{6A0739B3-B45F-4EAC-BE53-E919215F920C}" type="presParOf" srcId="{5FF532ED-7970-403C-9EE7-AE4ED892BB37}" destId="{B19225D4-DA44-40DE-A40B-54CEAD8CE163}" srcOrd="3" destOrd="0" presId="urn:microsoft.com/office/officeart/2008/layout/IncreasingCircleProcess"/>
    <dgm:cxn modelId="{3140CFB4-7FCB-4B2C-BF42-F9E604634EB6}" type="presParOf" srcId="{A4D21292-A6CF-4968-AC16-2EA0305E78DC}" destId="{3C742054-0BC7-4604-B271-C01168AF228C}" srcOrd="1" destOrd="0" presId="urn:microsoft.com/office/officeart/2008/layout/IncreasingCircleProcess"/>
    <dgm:cxn modelId="{3264B052-B18D-4007-A8E9-91932A3580A2}" type="presParOf" srcId="{A4D21292-A6CF-4968-AC16-2EA0305E78DC}" destId="{A22947B6-4EEC-4420-9052-293640E31C6A}" srcOrd="2" destOrd="0" presId="urn:microsoft.com/office/officeart/2008/layout/IncreasingCircleProcess"/>
    <dgm:cxn modelId="{A7D36B71-ADDB-40A2-AA1F-63CCEFF2552A}" type="presParOf" srcId="{A22947B6-4EEC-4420-9052-293640E31C6A}" destId="{005DE105-610E-4497-933B-F456C1F5B979}" srcOrd="0" destOrd="0" presId="urn:microsoft.com/office/officeart/2008/layout/IncreasingCircleProcess"/>
    <dgm:cxn modelId="{FF9CDDA1-371E-49DC-9CB0-F1C71551A1D3}" type="presParOf" srcId="{A22947B6-4EEC-4420-9052-293640E31C6A}" destId="{AFE3A967-F1FB-4FB5-883A-799757D69FB5}" srcOrd="1" destOrd="0" presId="urn:microsoft.com/office/officeart/2008/layout/IncreasingCircleProcess"/>
    <dgm:cxn modelId="{03AFDAD2-3141-4CA0-BC60-E25C4400718F}" type="presParOf" srcId="{A22947B6-4EEC-4420-9052-293640E31C6A}" destId="{1FEED6B5-B7C1-4F4B-BCF1-54E4DE129935}" srcOrd="2" destOrd="0" presId="urn:microsoft.com/office/officeart/2008/layout/IncreasingCircleProcess"/>
    <dgm:cxn modelId="{C95BBD89-2532-4488-ADB3-39BE64E23058}" type="presParOf" srcId="{A22947B6-4EEC-4420-9052-293640E31C6A}" destId="{B9395470-96EC-4675-85A1-FD1F62C61CFF}" srcOrd="3" destOrd="0" presId="urn:microsoft.com/office/officeart/2008/layout/IncreasingCircleProcess"/>
    <dgm:cxn modelId="{86091DB6-3102-47AA-A600-A99A921E6303}" type="presParOf" srcId="{A4D21292-A6CF-4968-AC16-2EA0305E78DC}" destId="{DCCD19C8-6677-4214-A5AE-9E63D250850C}" srcOrd="3" destOrd="0" presId="urn:microsoft.com/office/officeart/2008/layout/IncreasingCircleProcess"/>
    <dgm:cxn modelId="{0B2B3605-720B-4432-8614-93041C7428ED}" type="presParOf" srcId="{A4D21292-A6CF-4968-AC16-2EA0305E78DC}" destId="{99BB00CF-18CA-446C-ACA8-AB2C23125B7F}" srcOrd="4" destOrd="0" presId="urn:microsoft.com/office/officeart/2008/layout/IncreasingCircleProcess"/>
    <dgm:cxn modelId="{C2DEE26E-543B-468E-B76E-B0C006AC3842}" type="presParOf" srcId="{99BB00CF-18CA-446C-ACA8-AB2C23125B7F}" destId="{0BF28EA2-24CB-4064-A754-5C63738D61B6}" srcOrd="0" destOrd="0" presId="urn:microsoft.com/office/officeart/2008/layout/IncreasingCircleProcess"/>
    <dgm:cxn modelId="{132DFB85-0866-47BE-901B-FFE623368030}" type="presParOf" srcId="{99BB00CF-18CA-446C-ACA8-AB2C23125B7F}" destId="{ACFE98A4-FF93-45A7-8816-A4FBE996B8EC}" srcOrd="1" destOrd="0" presId="urn:microsoft.com/office/officeart/2008/layout/IncreasingCircleProcess"/>
    <dgm:cxn modelId="{B0A41BEA-3405-490E-B83E-CC0DBA2DDCFF}" type="presParOf" srcId="{99BB00CF-18CA-446C-ACA8-AB2C23125B7F}" destId="{D67428B7-DC5F-462D-8255-F8C73E450F88}" srcOrd="2" destOrd="0" presId="urn:microsoft.com/office/officeart/2008/layout/IncreasingCircleProcess"/>
    <dgm:cxn modelId="{E6C19B09-42F8-481F-BA99-4EC315821B03}" type="presParOf" srcId="{99BB00CF-18CA-446C-ACA8-AB2C23125B7F}" destId="{D03551D7-8E18-47BB-83DA-6CF5B3DE2BB1}" srcOrd="3" destOrd="0" presId="urn:microsoft.com/office/officeart/2008/layout/IncreasingCircleProcess"/>
    <dgm:cxn modelId="{E472EAD2-C55F-481E-8BF5-978C78BB4083}" type="presParOf" srcId="{A4D21292-A6CF-4968-AC16-2EA0305E78DC}" destId="{BFCEAFF0-C232-499D-BB1E-1B1FB8996755}" srcOrd="5" destOrd="0" presId="urn:microsoft.com/office/officeart/2008/layout/IncreasingCircleProcess"/>
    <dgm:cxn modelId="{1BB89B87-A31E-4172-A923-97811D3388BE}" type="presParOf" srcId="{A4D21292-A6CF-4968-AC16-2EA0305E78DC}" destId="{14B48480-8F4D-4BB9-B43B-C66796D7BB0F}" srcOrd="6" destOrd="0" presId="urn:microsoft.com/office/officeart/2008/layout/IncreasingCircleProcess"/>
    <dgm:cxn modelId="{388843F2-BF17-4203-ABD5-2EC39D2C1CD2}" type="presParOf" srcId="{14B48480-8F4D-4BB9-B43B-C66796D7BB0F}" destId="{89D5E0EF-04BD-4BF9-820A-DE8317E067CC}" srcOrd="0" destOrd="0" presId="urn:microsoft.com/office/officeart/2008/layout/IncreasingCircleProcess"/>
    <dgm:cxn modelId="{3B9F2BD4-8ECD-4BC7-9FB5-D4E542EAA8C9}" type="presParOf" srcId="{14B48480-8F4D-4BB9-B43B-C66796D7BB0F}" destId="{E70B5738-E35D-4D55-A5BC-1B7C957A1106}" srcOrd="1" destOrd="0" presId="urn:microsoft.com/office/officeart/2008/layout/IncreasingCircleProcess"/>
    <dgm:cxn modelId="{047ACFB2-6CDB-43BA-8827-4C51DBE0E49C}" type="presParOf" srcId="{14B48480-8F4D-4BB9-B43B-C66796D7BB0F}" destId="{260BB4CE-EE99-4205-9A04-8FCD3A9F5CE4}" srcOrd="2" destOrd="0" presId="urn:microsoft.com/office/officeart/2008/layout/IncreasingCircleProcess"/>
    <dgm:cxn modelId="{E24FE410-743B-42CF-A5BD-7174D1217896}" type="presParOf" srcId="{14B48480-8F4D-4BB9-B43B-C66796D7BB0F}" destId="{DE4B0391-38F0-4B5D-BA3A-D834934CC45C}" srcOrd="3" destOrd="0" presId="urn:microsoft.com/office/officeart/2008/layout/IncreasingCircleProcess"/>
    <dgm:cxn modelId="{176744FF-37B2-4ECB-8ECE-A89D34D50268}" type="presParOf" srcId="{A4D21292-A6CF-4968-AC16-2EA0305E78DC}" destId="{3D428314-96EA-40FB-B0C6-542C17749B8D}" srcOrd="7" destOrd="0" presId="urn:microsoft.com/office/officeart/2008/layout/IncreasingCircleProcess"/>
    <dgm:cxn modelId="{E8262A26-1C0C-4153-803F-F52A3B3428BA}" type="presParOf" srcId="{A4D21292-A6CF-4968-AC16-2EA0305E78DC}" destId="{545B9260-17BB-4C52-804D-BBDC9F9857E1}" srcOrd="8" destOrd="0" presId="urn:microsoft.com/office/officeart/2008/layout/IncreasingCircleProcess"/>
    <dgm:cxn modelId="{649F43E2-DDE6-4476-B1B0-CD85BE023F2F}" type="presParOf" srcId="{545B9260-17BB-4C52-804D-BBDC9F9857E1}" destId="{6177C862-C20A-47F0-A77A-C726C9637202}" srcOrd="0" destOrd="0" presId="urn:microsoft.com/office/officeart/2008/layout/IncreasingCircleProcess"/>
    <dgm:cxn modelId="{C54AB7B0-9739-40F0-A540-81BD68F48B3D}" type="presParOf" srcId="{545B9260-17BB-4C52-804D-BBDC9F9857E1}" destId="{FAB269A8-056E-46DF-B03C-5C8B36CC7FCB}" srcOrd="1" destOrd="0" presId="urn:microsoft.com/office/officeart/2008/layout/IncreasingCircleProcess"/>
    <dgm:cxn modelId="{3F8E065A-6EEA-47D8-9F06-B85AA0F68278}" type="presParOf" srcId="{545B9260-17BB-4C52-804D-BBDC9F9857E1}" destId="{5B794E51-829B-486E-85AD-F68E60AD3CC2}" srcOrd="2" destOrd="0" presId="urn:microsoft.com/office/officeart/2008/layout/IncreasingCircleProcess"/>
    <dgm:cxn modelId="{97BB9191-CEBD-42C0-8B4A-E6ECA9E0D795}" type="presParOf" srcId="{545B9260-17BB-4C52-804D-BBDC9F9857E1}" destId="{CD834C46-BFD4-4801-8009-452BBA806370}" srcOrd="3" destOrd="0" presId="urn:microsoft.com/office/officeart/2008/layout/IncreasingCircle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8243A-1A5F-4004-BA88-CE81BBFAFA4E}">
      <dsp:nvSpPr>
        <dsp:cNvPr id="0" name=""/>
        <dsp:cNvSpPr/>
      </dsp:nvSpPr>
      <dsp:spPr>
        <a:xfrm>
          <a:off x="1807865" y="7930"/>
          <a:ext cx="1511114" cy="114705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it-IT" sz="1400" kern="1200" dirty="0">
              <a:latin typeface="+mn-lt"/>
            </a:rPr>
            <a:t>Contributo volontario versato dal professionista</a:t>
          </a:r>
        </a:p>
      </dsp:txBody>
      <dsp:txXfrm>
        <a:off x="2029163" y="175913"/>
        <a:ext cx="1068518" cy="811093"/>
      </dsp:txXfrm>
    </dsp:sp>
    <dsp:sp modelId="{5F71311A-5B0F-4793-8662-FC1A12ACAFFE}">
      <dsp:nvSpPr>
        <dsp:cNvPr id="0" name=""/>
        <dsp:cNvSpPr/>
      </dsp:nvSpPr>
      <dsp:spPr>
        <a:xfrm>
          <a:off x="3413374" y="244339"/>
          <a:ext cx="636861" cy="674241"/>
        </a:xfrm>
        <a:prstGeom prst="mathPlus">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it-IT" sz="800" kern="1200" dirty="0">
            <a:latin typeface="+mn-lt"/>
          </a:endParaRPr>
        </a:p>
      </dsp:txBody>
      <dsp:txXfrm>
        <a:off x="3497790" y="506565"/>
        <a:ext cx="468029" cy="149789"/>
      </dsp:txXfrm>
    </dsp:sp>
    <dsp:sp modelId="{8ADFFDBE-7D41-42D9-A0A0-23DB730F209F}">
      <dsp:nvSpPr>
        <dsp:cNvPr id="0" name=""/>
        <dsp:cNvSpPr/>
      </dsp:nvSpPr>
      <dsp:spPr>
        <a:xfrm>
          <a:off x="4144629" y="217"/>
          <a:ext cx="1497781" cy="116248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it-IT" sz="1400" kern="1200" dirty="0">
              <a:latin typeface="+mn-lt"/>
            </a:rPr>
            <a:t>Rendimenti investimento al netto della fiscalità</a:t>
          </a:r>
        </a:p>
      </dsp:txBody>
      <dsp:txXfrm>
        <a:off x="4363974" y="170459"/>
        <a:ext cx="1059091" cy="822001"/>
      </dsp:txXfrm>
    </dsp:sp>
    <dsp:sp modelId="{0E669D82-8126-49D9-AC58-08F3D462A9F2}">
      <dsp:nvSpPr>
        <dsp:cNvPr id="0" name=""/>
        <dsp:cNvSpPr/>
      </dsp:nvSpPr>
      <dsp:spPr>
        <a:xfrm>
          <a:off x="5736804" y="244339"/>
          <a:ext cx="674241" cy="674241"/>
        </a:xfrm>
        <a:prstGeom prst="mathMinus">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it-IT" sz="800" kern="1200">
            <a:latin typeface="+mn-lt"/>
          </a:endParaRPr>
        </a:p>
      </dsp:txBody>
      <dsp:txXfrm>
        <a:off x="5826175" y="502169"/>
        <a:ext cx="495499" cy="158581"/>
      </dsp:txXfrm>
    </dsp:sp>
    <dsp:sp modelId="{0DE8F550-F216-4009-961E-B70E9CAD9A16}">
      <dsp:nvSpPr>
        <dsp:cNvPr id="0" name=""/>
        <dsp:cNvSpPr/>
      </dsp:nvSpPr>
      <dsp:spPr>
        <a:xfrm>
          <a:off x="6505440" y="217"/>
          <a:ext cx="1162485" cy="116248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it-IT" sz="1400" kern="1200" dirty="0">
              <a:latin typeface="+mn-lt"/>
            </a:rPr>
            <a:t>Costi piano adesione</a:t>
          </a:r>
        </a:p>
      </dsp:txBody>
      <dsp:txXfrm>
        <a:off x="6675682" y="170459"/>
        <a:ext cx="822001" cy="822001"/>
      </dsp:txXfrm>
    </dsp:sp>
    <dsp:sp modelId="{A5F79EF8-D7F2-404D-9D18-DFE0078998EF}">
      <dsp:nvSpPr>
        <dsp:cNvPr id="0" name=""/>
        <dsp:cNvSpPr/>
      </dsp:nvSpPr>
      <dsp:spPr>
        <a:xfrm>
          <a:off x="7762319" y="244339"/>
          <a:ext cx="674241" cy="674241"/>
        </a:xfrm>
        <a:prstGeom prst="mathEqual">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it-IT" sz="2000" kern="1200" dirty="0">
            <a:latin typeface="+mn-lt"/>
          </a:endParaRPr>
        </a:p>
      </dsp:txBody>
      <dsp:txXfrm>
        <a:off x="7851690" y="383233"/>
        <a:ext cx="495499" cy="396453"/>
      </dsp:txXfrm>
    </dsp:sp>
    <dsp:sp modelId="{0E8757F9-8A0E-4AC7-BBD9-53098F3E6D83}">
      <dsp:nvSpPr>
        <dsp:cNvPr id="0" name=""/>
        <dsp:cNvSpPr/>
      </dsp:nvSpPr>
      <dsp:spPr>
        <a:xfrm>
          <a:off x="8530954" y="217"/>
          <a:ext cx="1162485" cy="116248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b="1" kern="1200" dirty="0">
              <a:latin typeface="+mn-lt"/>
            </a:rPr>
            <a:t>Pensione 2° pilastro</a:t>
          </a:r>
          <a:endParaRPr lang="it-IT" sz="1200" kern="1200" dirty="0">
            <a:latin typeface="+mn-lt"/>
          </a:endParaRPr>
        </a:p>
      </dsp:txBody>
      <dsp:txXfrm>
        <a:off x="8701196" y="170459"/>
        <a:ext cx="822001" cy="822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34975F-F042-4C06-86EC-9DC4882BAF45}">
      <dsp:nvSpPr>
        <dsp:cNvPr id="0" name=""/>
        <dsp:cNvSpPr/>
      </dsp:nvSpPr>
      <dsp:spPr>
        <a:xfrm>
          <a:off x="1604" y="0"/>
          <a:ext cx="542296" cy="542296"/>
        </a:xfrm>
        <a:prstGeom prst="ellipse">
          <a:avLst/>
        </a:prstGeom>
        <a:solidFill>
          <a:schemeClr val="accent2">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A14A39B4-5568-4463-B9BB-CCC151A100B4}">
      <dsp:nvSpPr>
        <dsp:cNvPr id="0" name=""/>
        <dsp:cNvSpPr/>
      </dsp:nvSpPr>
      <dsp:spPr>
        <a:xfrm>
          <a:off x="55833" y="54229"/>
          <a:ext cx="433837" cy="433837"/>
        </a:xfrm>
        <a:prstGeom prst="chord">
          <a:avLst>
            <a:gd name="adj1" fmla="val 2332194"/>
            <a:gd name="adj2" fmla="val 8587806"/>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815FFCBE-B1D4-4921-A0B9-38D8B70ACDAA}">
      <dsp:nvSpPr>
        <dsp:cNvPr id="0" name=""/>
        <dsp:cNvSpPr/>
      </dsp:nvSpPr>
      <dsp:spPr>
        <a:xfrm>
          <a:off x="656879" y="542296"/>
          <a:ext cx="1604295" cy="2282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a:lnSpc>
              <a:spcPct val="90000"/>
            </a:lnSpc>
            <a:spcBef>
              <a:spcPct val="0"/>
            </a:spcBef>
            <a:spcAft>
              <a:spcPct val="35000"/>
            </a:spcAft>
            <a:buFont typeface="Courier New" panose="02070309020205020404" pitchFamily="49" charset="0"/>
            <a:buNone/>
          </a:pPr>
          <a:r>
            <a:rPr lang="it-IT" sz="1400" kern="1200" dirty="0">
              <a:latin typeface="+mn-lt"/>
            </a:rPr>
            <a:t>I contributi versati possono essere dedotti dal reddito complessivo </a:t>
          </a:r>
          <a:r>
            <a:rPr lang="it-IT" sz="1400" kern="1200" dirty="0"/>
            <a:t>fino al limite di </a:t>
          </a:r>
          <a:r>
            <a:rPr lang="it-IT" sz="1400" b="1" u="sng" kern="1200" dirty="0"/>
            <a:t>5.164,57 euro</a:t>
          </a:r>
          <a:r>
            <a:rPr lang="it-IT" sz="1400" b="0" u="none" kern="1200" dirty="0"/>
            <a:t> l’anno.</a:t>
          </a:r>
          <a:endParaRPr lang="it-IT" sz="1400" b="0" u="none" kern="1200" dirty="0">
            <a:latin typeface="+mn-lt"/>
          </a:endParaRPr>
        </a:p>
      </dsp:txBody>
      <dsp:txXfrm>
        <a:off x="656879" y="542296"/>
        <a:ext cx="1604295" cy="2282166"/>
      </dsp:txXfrm>
    </dsp:sp>
    <dsp:sp modelId="{B19225D4-DA44-40DE-A40B-54CEAD8CE163}">
      <dsp:nvSpPr>
        <dsp:cNvPr id="0" name=""/>
        <dsp:cNvSpPr/>
      </dsp:nvSpPr>
      <dsp:spPr>
        <a:xfrm>
          <a:off x="656879" y="0"/>
          <a:ext cx="1604295" cy="542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l" defTabSz="711200">
            <a:lnSpc>
              <a:spcPct val="90000"/>
            </a:lnSpc>
            <a:spcBef>
              <a:spcPct val="0"/>
            </a:spcBef>
            <a:spcAft>
              <a:spcPct val="35000"/>
            </a:spcAft>
            <a:buNone/>
          </a:pPr>
          <a:r>
            <a:rPr lang="it-IT" sz="1600" b="1" kern="1200">
              <a:latin typeface="+mn-lt"/>
            </a:rPr>
            <a:t>Esenzione dei contributi</a:t>
          </a:r>
          <a:endParaRPr lang="it-IT" sz="1600" b="1" kern="1200" dirty="0">
            <a:latin typeface="+mn-lt"/>
          </a:endParaRPr>
        </a:p>
      </dsp:txBody>
      <dsp:txXfrm>
        <a:off x="656879" y="0"/>
        <a:ext cx="1604295" cy="542296"/>
      </dsp:txXfrm>
    </dsp:sp>
    <dsp:sp modelId="{005DE105-610E-4497-933B-F456C1F5B979}">
      <dsp:nvSpPr>
        <dsp:cNvPr id="0" name=""/>
        <dsp:cNvSpPr/>
      </dsp:nvSpPr>
      <dsp:spPr>
        <a:xfrm>
          <a:off x="2374153" y="0"/>
          <a:ext cx="542296" cy="542296"/>
        </a:xfrm>
        <a:prstGeom prst="ellipse">
          <a:avLst/>
        </a:prstGeom>
        <a:solidFill>
          <a:schemeClr val="accent2">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AFE3A967-F1FB-4FB5-883A-799757D69FB5}">
      <dsp:nvSpPr>
        <dsp:cNvPr id="0" name=""/>
        <dsp:cNvSpPr/>
      </dsp:nvSpPr>
      <dsp:spPr>
        <a:xfrm>
          <a:off x="2428383" y="54229"/>
          <a:ext cx="433837" cy="433837"/>
        </a:xfrm>
        <a:prstGeom prst="chord">
          <a:avLst>
            <a:gd name="adj1" fmla="val 692220"/>
            <a:gd name="adj2" fmla="val 10107780"/>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1FEED6B5-B7C1-4F4B-BCF1-54E4DE129935}">
      <dsp:nvSpPr>
        <dsp:cNvPr id="0" name=""/>
        <dsp:cNvSpPr/>
      </dsp:nvSpPr>
      <dsp:spPr>
        <a:xfrm>
          <a:off x="3029428" y="542296"/>
          <a:ext cx="1604295" cy="2282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a:lnSpc>
              <a:spcPct val="90000"/>
            </a:lnSpc>
            <a:spcBef>
              <a:spcPct val="0"/>
            </a:spcBef>
            <a:spcAft>
              <a:spcPct val="35000"/>
            </a:spcAft>
            <a:buFont typeface="Courier New" panose="02070309020205020404" pitchFamily="49" charset="0"/>
            <a:buNone/>
          </a:pPr>
          <a:r>
            <a:rPr lang="it-IT" sz="1400" kern="1200" dirty="0"/>
            <a:t>Sulle erogazioni effettuate dal fondo, al momento del raggiungimento dell’età pensionabile, si applica una ritenuta del </a:t>
          </a:r>
          <a:r>
            <a:rPr lang="it-IT" sz="1400" b="1" u="sng" kern="1200" dirty="0"/>
            <a:t>15%</a:t>
          </a:r>
          <a:r>
            <a:rPr lang="it-IT" sz="1400" b="0" u="none" kern="1200" dirty="0"/>
            <a:t>.</a:t>
          </a:r>
          <a:endParaRPr lang="it-IT" sz="1400" b="0" u="none" kern="1200" dirty="0">
            <a:latin typeface="+mn-lt"/>
          </a:endParaRPr>
        </a:p>
        <a:p>
          <a:pPr marL="0" lvl="0" indent="0" algn="l" defTabSz="622300">
            <a:lnSpc>
              <a:spcPct val="90000"/>
            </a:lnSpc>
            <a:spcBef>
              <a:spcPct val="0"/>
            </a:spcBef>
            <a:spcAft>
              <a:spcPct val="35000"/>
            </a:spcAft>
            <a:buFont typeface="Courier New" panose="02070309020205020404" pitchFamily="49" charset="0"/>
            <a:buNone/>
          </a:pPr>
          <a:r>
            <a:rPr lang="it-IT" sz="1400" kern="1200"/>
            <a:t>Tale ritenuta può essere ridotta fino al </a:t>
          </a:r>
          <a:r>
            <a:rPr lang="it-IT" sz="1400" b="1" u="sng" kern="1200"/>
            <a:t>9%</a:t>
          </a:r>
          <a:r>
            <a:rPr lang="it-IT" sz="1400" kern="1200"/>
            <a:t> in funzione dell’anzianità di partecipazione alla forma di previdenza complementare scelta.</a:t>
          </a:r>
          <a:endParaRPr lang="it-IT" sz="1400" kern="1200" dirty="0">
            <a:latin typeface="+mn-lt"/>
          </a:endParaRPr>
        </a:p>
      </dsp:txBody>
      <dsp:txXfrm>
        <a:off x="3029428" y="542296"/>
        <a:ext cx="1604295" cy="2282166"/>
      </dsp:txXfrm>
    </dsp:sp>
    <dsp:sp modelId="{B9395470-96EC-4675-85A1-FD1F62C61CFF}">
      <dsp:nvSpPr>
        <dsp:cNvPr id="0" name=""/>
        <dsp:cNvSpPr/>
      </dsp:nvSpPr>
      <dsp:spPr>
        <a:xfrm>
          <a:off x="3029428" y="0"/>
          <a:ext cx="1604295" cy="542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l" defTabSz="711200">
            <a:lnSpc>
              <a:spcPct val="90000"/>
            </a:lnSpc>
            <a:spcBef>
              <a:spcPct val="0"/>
            </a:spcBef>
            <a:spcAft>
              <a:spcPct val="35000"/>
            </a:spcAft>
            <a:buNone/>
          </a:pPr>
          <a:r>
            <a:rPr lang="it-IT" sz="1600" b="1" kern="1200" dirty="0">
              <a:latin typeface="+mn-lt"/>
            </a:rPr>
            <a:t>Tassazione delle prestazioni</a:t>
          </a:r>
        </a:p>
      </dsp:txBody>
      <dsp:txXfrm>
        <a:off x="3029428" y="0"/>
        <a:ext cx="1604295" cy="542296"/>
      </dsp:txXfrm>
    </dsp:sp>
    <dsp:sp modelId="{0BF28EA2-24CB-4064-A754-5C63738D61B6}">
      <dsp:nvSpPr>
        <dsp:cNvPr id="0" name=""/>
        <dsp:cNvSpPr/>
      </dsp:nvSpPr>
      <dsp:spPr>
        <a:xfrm>
          <a:off x="4746702" y="0"/>
          <a:ext cx="542296" cy="542296"/>
        </a:xfrm>
        <a:prstGeom prst="ellipse">
          <a:avLst/>
        </a:prstGeom>
        <a:solidFill>
          <a:schemeClr val="accent2">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ACFE98A4-FF93-45A7-8816-A4FBE996B8EC}">
      <dsp:nvSpPr>
        <dsp:cNvPr id="0" name=""/>
        <dsp:cNvSpPr/>
      </dsp:nvSpPr>
      <dsp:spPr>
        <a:xfrm>
          <a:off x="4800932" y="54229"/>
          <a:ext cx="433837" cy="433837"/>
        </a:xfrm>
        <a:prstGeom prst="chord">
          <a:avLst>
            <a:gd name="adj1" fmla="val 20907780"/>
            <a:gd name="adj2" fmla="val 11492220"/>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D67428B7-DC5F-462D-8255-F8C73E450F88}">
      <dsp:nvSpPr>
        <dsp:cNvPr id="0" name=""/>
        <dsp:cNvSpPr/>
      </dsp:nvSpPr>
      <dsp:spPr>
        <a:xfrm>
          <a:off x="5401978" y="542296"/>
          <a:ext cx="1604295" cy="2282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a:lnSpc>
              <a:spcPct val="90000"/>
            </a:lnSpc>
            <a:spcBef>
              <a:spcPct val="0"/>
            </a:spcBef>
            <a:spcAft>
              <a:spcPct val="35000"/>
            </a:spcAft>
            <a:buFont typeface="Courier New" panose="02070309020205020404" pitchFamily="49" charset="0"/>
            <a:buNone/>
          </a:pPr>
          <a:r>
            <a:rPr lang="it-IT" sz="1400" kern="1200"/>
            <a:t>Le anticipazioni per spese sanitarie sono tassate con un’aliquota agevolata che varia tra il </a:t>
          </a:r>
          <a:r>
            <a:rPr lang="it-IT" sz="1400" b="1" u="sng" kern="1200"/>
            <a:t>15%</a:t>
          </a:r>
          <a:r>
            <a:rPr lang="it-IT" sz="1400" kern="1200"/>
            <a:t> e il </a:t>
          </a:r>
          <a:r>
            <a:rPr lang="it-IT" sz="1400" b="1" u="sng" kern="1200"/>
            <a:t>9%</a:t>
          </a:r>
          <a:r>
            <a:rPr lang="it-IT" sz="1400" kern="1200"/>
            <a:t> (in base agli anni di partecipazione al fondo).</a:t>
          </a:r>
          <a:endParaRPr lang="it-IT" sz="1400" kern="1200" dirty="0">
            <a:latin typeface="+mn-lt"/>
          </a:endParaRPr>
        </a:p>
      </dsp:txBody>
      <dsp:txXfrm>
        <a:off x="5401978" y="542296"/>
        <a:ext cx="1604295" cy="2282166"/>
      </dsp:txXfrm>
    </dsp:sp>
    <dsp:sp modelId="{D03551D7-8E18-47BB-83DA-6CF5B3DE2BB1}">
      <dsp:nvSpPr>
        <dsp:cNvPr id="0" name=""/>
        <dsp:cNvSpPr/>
      </dsp:nvSpPr>
      <dsp:spPr>
        <a:xfrm>
          <a:off x="5401978" y="0"/>
          <a:ext cx="1604295" cy="542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l" defTabSz="711200">
            <a:lnSpc>
              <a:spcPct val="90000"/>
            </a:lnSpc>
            <a:spcBef>
              <a:spcPct val="0"/>
            </a:spcBef>
            <a:spcAft>
              <a:spcPct val="35000"/>
            </a:spcAft>
            <a:buNone/>
          </a:pPr>
          <a:r>
            <a:rPr lang="it-IT" sz="1600" b="1" kern="1200">
              <a:latin typeface="+mn-lt"/>
            </a:rPr>
            <a:t>Spese sanitarie</a:t>
          </a:r>
          <a:endParaRPr lang="it-IT" sz="1600" b="1" kern="1200" dirty="0">
            <a:latin typeface="+mn-lt"/>
          </a:endParaRPr>
        </a:p>
      </dsp:txBody>
      <dsp:txXfrm>
        <a:off x="5401978" y="0"/>
        <a:ext cx="1604295" cy="542296"/>
      </dsp:txXfrm>
    </dsp:sp>
    <dsp:sp modelId="{89D5E0EF-04BD-4BF9-820A-DE8317E067CC}">
      <dsp:nvSpPr>
        <dsp:cNvPr id="0" name=""/>
        <dsp:cNvSpPr/>
      </dsp:nvSpPr>
      <dsp:spPr>
        <a:xfrm>
          <a:off x="7119251" y="0"/>
          <a:ext cx="542296" cy="542296"/>
        </a:xfrm>
        <a:prstGeom prst="ellipse">
          <a:avLst/>
        </a:prstGeom>
        <a:solidFill>
          <a:schemeClr val="accent2">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E70B5738-E35D-4D55-A5BC-1B7C957A1106}">
      <dsp:nvSpPr>
        <dsp:cNvPr id="0" name=""/>
        <dsp:cNvSpPr/>
      </dsp:nvSpPr>
      <dsp:spPr>
        <a:xfrm>
          <a:off x="7173481" y="54229"/>
          <a:ext cx="433837" cy="433837"/>
        </a:xfrm>
        <a:prstGeom prst="chord">
          <a:avLst>
            <a:gd name="adj1" fmla="val 19267806"/>
            <a:gd name="adj2" fmla="val 13012194"/>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260BB4CE-EE99-4205-9A04-8FCD3A9F5CE4}">
      <dsp:nvSpPr>
        <dsp:cNvPr id="0" name=""/>
        <dsp:cNvSpPr/>
      </dsp:nvSpPr>
      <dsp:spPr>
        <a:xfrm>
          <a:off x="7774527" y="542296"/>
          <a:ext cx="1604295" cy="2282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a:lnSpc>
              <a:spcPct val="90000"/>
            </a:lnSpc>
            <a:spcBef>
              <a:spcPct val="0"/>
            </a:spcBef>
            <a:spcAft>
              <a:spcPct val="35000"/>
            </a:spcAft>
            <a:buFont typeface="Courier New" panose="02070309020205020404" pitchFamily="49" charset="0"/>
            <a:buNone/>
          </a:pPr>
          <a:r>
            <a:rPr lang="it-IT" sz="1400" kern="1200"/>
            <a:t>Le anticipazioni per acquisto o ristrutturazione della prima casa possiedono una ritenuta del </a:t>
          </a:r>
          <a:r>
            <a:rPr lang="it-IT" sz="1400" b="1" u="sng" kern="1200"/>
            <a:t>23%</a:t>
          </a:r>
          <a:r>
            <a:rPr lang="it-IT" sz="1400" kern="1200"/>
            <a:t>.</a:t>
          </a:r>
        </a:p>
        <a:p>
          <a:pPr marL="0" lvl="0" indent="0" algn="l" defTabSz="622300">
            <a:lnSpc>
              <a:spcPct val="90000"/>
            </a:lnSpc>
            <a:spcBef>
              <a:spcPct val="0"/>
            </a:spcBef>
            <a:spcAft>
              <a:spcPct val="35000"/>
            </a:spcAft>
            <a:buFont typeface="Courier New" panose="02070309020205020404" pitchFamily="49" charset="0"/>
            <a:buNone/>
          </a:pPr>
          <a:r>
            <a:rPr lang="it-IT" sz="1400" kern="1200"/>
            <a:t>Tali anticipazioni possono essere richieste dall’aderente iscritto da più di 8 anni al fondo e per un importo non superiore al 75%.</a:t>
          </a:r>
          <a:endParaRPr lang="it-IT" sz="1400" kern="1200" dirty="0">
            <a:latin typeface="+mn-lt"/>
          </a:endParaRPr>
        </a:p>
      </dsp:txBody>
      <dsp:txXfrm>
        <a:off x="7774527" y="542296"/>
        <a:ext cx="1604295" cy="2282166"/>
      </dsp:txXfrm>
    </dsp:sp>
    <dsp:sp modelId="{DE4B0391-38F0-4B5D-BA3A-D834934CC45C}">
      <dsp:nvSpPr>
        <dsp:cNvPr id="0" name=""/>
        <dsp:cNvSpPr/>
      </dsp:nvSpPr>
      <dsp:spPr>
        <a:xfrm>
          <a:off x="7774527" y="0"/>
          <a:ext cx="1604295" cy="542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b" anchorCtr="0">
          <a:noAutofit/>
        </a:bodyPr>
        <a:lstStyle/>
        <a:p>
          <a:pPr marL="0" lvl="0" indent="0" algn="l" defTabSz="711200">
            <a:lnSpc>
              <a:spcPct val="90000"/>
            </a:lnSpc>
            <a:spcBef>
              <a:spcPct val="0"/>
            </a:spcBef>
            <a:spcAft>
              <a:spcPct val="35000"/>
            </a:spcAft>
            <a:buFont typeface="Courier New" panose="02070309020205020404" pitchFamily="49" charset="0"/>
            <a:buNone/>
          </a:pPr>
          <a:r>
            <a:rPr lang="it-IT" sz="1600" b="1" kern="1200">
              <a:latin typeface="Calibri" panose="020F0502020204030204"/>
              <a:ea typeface="+mn-ea"/>
              <a:cs typeface="+mn-cs"/>
            </a:rPr>
            <a:t>Acquisto prima casa</a:t>
          </a:r>
          <a:endParaRPr lang="it-IT" sz="1600" b="1" kern="1200" dirty="0">
            <a:latin typeface="Calibri" panose="020F0502020204030204"/>
            <a:ea typeface="+mn-ea"/>
            <a:cs typeface="+mn-cs"/>
          </a:endParaRPr>
        </a:p>
      </dsp:txBody>
      <dsp:txXfrm>
        <a:off x="7774527" y="0"/>
        <a:ext cx="1604295" cy="542296"/>
      </dsp:txXfrm>
    </dsp:sp>
    <dsp:sp modelId="{6177C862-C20A-47F0-A77A-C726C9637202}">
      <dsp:nvSpPr>
        <dsp:cNvPr id="0" name=""/>
        <dsp:cNvSpPr/>
      </dsp:nvSpPr>
      <dsp:spPr>
        <a:xfrm>
          <a:off x="9491801" y="0"/>
          <a:ext cx="542296" cy="542296"/>
        </a:xfrm>
        <a:prstGeom prst="ellipse">
          <a:avLst/>
        </a:prstGeom>
        <a:solidFill>
          <a:schemeClr val="accent2">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FAB269A8-056E-46DF-B03C-5C8B36CC7FCB}">
      <dsp:nvSpPr>
        <dsp:cNvPr id="0" name=""/>
        <dsp:cNvSpPr/>
      </dsp:nvSpPr>
      <dsp:spPr>
        <a:xfrm>
          <a:off x="9546030" y="54229"/>
          <a:ext cx="433837" cy="433837"/>
        </a:xfrm>
        <a:prstGeom prst="chord">
          <a:avLst>
            <a:gd name="adj1" fmla="val 16200000"/>
            <a:gd name="adj2" fmla="val 16200000"/>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5B794E51-829B-486E-85AD-F68E60AD3CC2}">
      <dsp:nvSpPr>
        <dsp:cNvPr id="0" name=""/>
        <dsp:cNvSpPr/>
      </dsp:nvSpPr>
      <dsp:spPr>
        <a:xfrm>
          <a:off x="10147076" y="542296"/>
          <a:ext cx="1604295" cy="2282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a:lnSpc>
              <a:spcPct val="90000"/>
            </a:lnSpc>
            <a:spcBef>
              <a:spcPct val="0"/>
            </a:spcBef>
            <a:spcAft>
              <a:spcPct val="35000"/>
            </a:spcAft>
            <a:buNone/>
          </a:pPr>
          <a:r>
            <a:rPr lang="it-IT" sz="1400" kern="1200"/>
            <a:t>L’aderente può richiedere un’anticipazione per ulteriori esigenze a condizione che non sia di importo superiore al 30% della posizione maturata e che l’iscritto sia aderente al fondo da un minimo di 8 anni.</a:t>
          </a:r>
        </a:p>
        <a:p>
          <a:pPr marL="0" lvl="0" indent="0" algn="l" defTabSz="622300">
            <a:lnSpc>
              <a:spcPct val="90000"/>
            </a:lnSpc>
            <a:spcBef>
              <a:spcPct val="0"/>
            </a:spcBef>
            <a:spcAft>
              <a:spcPct val="35000"/>
            </a:spcAft>
            <a:buNone/>
          </a:pPr>
          <a:r>
            <a:rPr lang="it-IT" sz="1400" kern="1200"/>
            <a:t>In questo caso la ritenuta è pari al </a:t>
          </a:r>
          <a:r>
            <a:rPr lang="it-IT" sz="1400" b="1" u="sng" kern="1200"/>
            <a:t>23%.</a:t>
          </a:r>
          <a:endParaRPr lang="it-IT" sz="1400" kern="1200" dirty="0">
            <a:latin typeface="+mn-lt"/>
          </a:endParaRPr>
        </a:p>
      </dsp:txBody>
      <dsp:txXfrm>
        <a:off x="10147076" y="542296"/>
        <a:ext cx="1604295" cy="2282166"/>
      </dsp:txXfrm>
    </dsp:sp>
    <dsp:sp modelId="{CD834C46-BFD4-4801-8009-452BBA806370}">
      <dsp:nvSpPr>
        <dsp:cNvPr id="0" name=""/>
        <dsp:cNvSpPr/>
      </dsp:nvSpPr>
      <dsp:spPr>
        <a:xfrm>
          <a:off x="10147076" y="0"/>
          <a:ext cx="1604295" cy="542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l" defTabSz="711200">
            <a:lnSpc>
              <a:spcPct val="90000"/>
            </a:lnSpc>
            <a:spcBef>
              <a:spcPct val="0"/>
            </a:spcBef>
            <a:spcAft>
              <a:spcPct val="35000"/>
            </a:spcAft>
            <a:buFont typeface="Courier New" panose="02070309020205020404" pitchFamily="49" charset="0"/>
            <a:buNone/>
          </a:pPr>
          <a:r>
            <a:rPr lang="it-IT" sz="1600" b="1" kern="1200">
              <a:latin typeface="+mn-lt"/>
            </a:rPr>
            <a:t>Altre esigenze</a:t>
          </a:r>
          <a:r>
            <a:rPr lang="it-IT" sz="1400" b="1" kern="1200" baseline="0">
              <a:latin typeface="+mn-lt"/>
            </a:rPr>
            <a:t> </a:t>
          </a:r>
          <a:endParaRPr lang="it-IT" sz="1400" b="1" kern="1200" dirty="0">
            <a:latin typeface="+mn-lt"/>
          </a:endParaRPr>
        </a:p>
      </dsp:txBody>
      <dsp:txXfrm>
        <a:off x="10147076" y="0"/>
        <a:ext cx="1604295" cy="54229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8831" cy="495029"/>
          </a:xfrm>
          <a:prstGeom prst="rect">
            <a:avLst/>
          </a:prstGeom>
        </p:spPr>
        <p:txBody>
          <a:bodyPr vert="horz" lIns="91439" tIns="45719" rIns="91439" bIns="45719" rtlCol="0"/>
          <a:lstStyle>
            <a:lvl1pPr algn="l">
              <a:defRPr sz="1200"/>
            </a:lvl1pPr>
          </a:lstStyle>
          <a:p>
            <a:endParaRPr lang="it-IT"/>
          </a:p>
        </p:txBody>
      </p:sp>
      <p:sp>
        <p:nvSpPr>
          <p:cNvPr id="3" name="Segnaposto data 2"/>
          <p:cNvSpPr>
            <a:spLocks noGrp="1"/>
          </p:cNvSpPr>
          <p:nvPr>
            <p:ph type="dt" idx="1"/>
          </p:nvPr>
        </p:nvSpPr>
        <p:spPr>
          <a:xfrm>
            <a:off x="3815373" y="0"/>
            <a:ext cx="2918831" cy="495029"/>
          </a:xfrm>
          <a:prstGeom prst="rect">
            <a:avLst/>
          </a:prstGeom>
        </p:spPr>
        <p:txBody>
          <a:bodyPr vert="horz" lIns="91439" tIns="45719" rIns="91439" bIns="45719" rtlCol="0"/>
          <a:lstStyle>
            <a:lvl1pPr algn="r">
              <a:defRPr sz="1200"/>
            </a:lvl1pPr>
          </a:lstStyle>
          <a:p>
            <a:fld id="{64A294F3-EF78-463F-914F-951283EA7E5F}" type="datetimeFigureOut">
              <a:rPr lang="it-IT" smtClean="0"/>
              <a:t>21/04/2023</a:t>
            </a:fld>
            <a:endParaRPr lang="it-IT"/>
          </a:p>
        </p:txBody>
      </p:sp>
      <p:sp>
        <p:nvSpPr>
          <p:cNvPr id="4" name="Segnaposto immagine diapositiva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39" tIns="45719" rIns="91439" bIns="45719" rtlCol="0" anchor="ctr"/>
          <a:lstStyle/>
          <a:p>
            <a:endParaRPr lang="it-IT"/>
          </a:p>
        </p:txBody>
      </p:sp>
      <p:sp>
        <p:nvSpPr>
          <p:cNvPr id="5" name="Segnaposto note 4"/>
          <p:cNvSpPr>
            <a:spLocks noGrp="1"/>
          </p:cNvSpPr>
          <p:nvPr>
            <p:ph type="body" sz="quarter" idx="3"/>
          </p:nvPr>
        </p:nvSpPr>
        <p:spPr>
          <a:xfrm>
            <a:off x="673577" y="4748164"/>
            <a:ext cx="5388610" cy="3884861"/>
          </a:xfrm>
          <a:prstGeom prst="rect">
            <a:avLst/>
          </a:prstGeom>
        </p:spPr>
        <p:txBody>
          <a:bodyPr vert="horz" lIns="91439" tIns="45719" rIns="91439" bIns="45719"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1286"/>
            <a:ext cx="2918831" cy="495028"/>
          </a:xfrm>
          <a:prstGeom prst="rect">
            <a:avLst/>
          </a:prstGeom>
        </p:spPr>
        <p:txBody>
          <a:bodyPr vert="horz" lIns="91439" tIns="45719" rIns="91439" bIns="45719" rtlCol="0" anchor="b"/>
          <a:lstStyle>
            <a:lvl1pPr algn="l">
              <a:defRPr sz="1200"/>
            </a:lvl1pPr>
          </a:lstStyle>
          <a:p>
            <a:endParaRPr lang="it-IT"/>
          </a:p>
        </p:txBody>
      </p:sp>
      <p:sp>
        <p:nvSpPr>
          <p:cNvPr id="7" name="Segnaposto numero diapositiva 6"/>
          <p:cNvSpPr>
            <a:spLocks noGrp="1"/>
          </p:cNvSpPr>
          <p:nvPr>
            <p:ph type="sldNum" sz="quarter" idx="5"/>
          </p:nvPr>
        </p:nvSpPr>
        <p:spPr>
          <a:xfrm>
            <a:off x="3815373" y="9371286"/>
            <a:ext cx="2918831" cy="495028"/>
          </a:xfrm>
          <a:prstGeom prst="rect">
            <a:avLst/>
          </a:prstGeom>
        </p:spPr>
        <p:txBody>
          <a:bodyPr vert="horz" lIns="91439" tIns="45719" rIns="91439" bIns="45719" rtlCol="0" anchor="b"/>
          <a:lstStyle>
            <a:lvl1pPr algn="r">
              <a:defRPr sz="1200"/>
            </a:lvl1pPr>
          </a:lstStyle>
          <a:p>
            <a:fld id="{4FE1CC57-5AC1-4FDE-8CAB-DFF94C0D18C5}" type="slidenum">
              <a:rPr lang="it-IT" smtClean="0"/>
              <a:t>‹N›</a:t>
            </a:fld>
            <a:endParaRPr lang="it-IT"/>
          </a:p>
        </p:txBody>
      </p:sp>
    </p:spTree>
    <p:extLst>
      <p:ext uri="{BB962C8B-B14F-4D97-AF65-F5344CB8AC3E}">
        <p14:creationId xmlns:p14="http://schemas.microsoft.com/office/powerpoint/2010/main" val="71937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C9DBBE0-6027-49D1-AAB2-C9B216EE538B}" type="slidenum">
              <a:rPr lang="it-IT" smtClean="0"/>
              <a:pPr/>
              <a:t>1</a:t>
            </a:fld>
            <a:endParaRPr lang="it-IT"/>
          </a:p>
        </p:txBody>
      </p:sp>
    </p:spTree>
    <p:extLst>
      <p:ext uri="{BB962C8B-B14F-4D97-AF65-F5344CB8AC3E}">
        <p14:creationId xmlns:p14="http://schemas.microsoft.com/office/powerpoint/2010/main" val="271334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C9DBBE0-6027-49D1-AAB2-C9B216EE538B}" type="slidenum">
              <a:rPr lang="it-IT" smtClean="0"/>
              <a:pPr/>
              <a:t>2</a:t>
            </a:fld>
            <a:endParaRPr lang="it-IT"/>
          </a:p>
        </p:txBody>
      </p:sp>
    </p:spTree>
    <p:extLst>
      <p:ext uri="{BB962C8B-B14F-4D97-AF65-F5344CB8AC3E}">
        <p14:creationId xmlns:p14="http://schemas.microsoft.com/office/powerpoint/2010/main" val="2870169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C9DBBE0-6027-49D1-AAB2-C9B216EE538B}" type="slidenum">
              <a:rPr lang="it-IT" smtClean="0"/>
              <a:pPr/>
              <a:t>3</a:t>
            </a:fld>
            <a:endParaRPr lang="it-IT"/>
          </a:p>
        </p:txBody>
      </p:sp>
    </p:spTree>
    <p:extLst>
      <p:ext uri="{BB962C8B-B14F-4D97-AF65-F5344CB8AC3E}">
        <p14:creationId xmlns:p14="http://schemas.microsoft.com/office/powerpoint/2010/main" val="946932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C9DBBE0-6027-49D1-AAB2-C9B216EE538B}" type="slidenum">
              <a:rPr lang="it-IT" smtClean="0"/>
              <a:pPr/>
              <a:t>4</a:t>
            </a:fld>
            <a:endParaRPr lang="it-IT"/>
          </a:p>
        </p:txBody>
      </p:sp>
    </p:spTree>
    <p:extLst>
      <p:ext uri="{BB962C8B-B14F-4D97-AF65-F5344CB8AC3E}">
        <p14:creationId xmlns:p14="http://schemas.microsoft.com/office/powerpoint/2010/main" val="2787978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23AA64-D69A-ED84-C57C-6942A07CD7CF}"/>
              </a:ext>
            </a:extLst>
          </p:cNvPr>
          <p:cNvSpPr>
            <a:spLocks noGrp="1"/>
          </p:cNvSpPr>
          <p:nvPr>
            <p:ph type="ctrTitle"/>
          </p:nvPr>
        </p:nvSpPr>
        <p:spPr>
          <a:xfrm>
            <a:off x="1524000" y="1122363"/>
            <a:ext cx="9144000" cy="2387600"/>
          </a:xfrm>
        </p:spPr>
        <p:txBody>
          <a:bodyPr anchor="b">
            <a:noAutofit/>
          </a:bodyPr>
          <a:lstStyle>
            <a:lvl1pPr algn="ctr">
              <a:defRPr sz="9600"/>
            </a:lvl1pPr>
          </a:lstStyle>
          <a:p>
            <a:endParaRPr lang="it-IT" dirty="0"/>
          </a:p>
        </p:txBody>
      </p:sp>
      <p:sp>
        <p:nvSpPr>
          <p:cNvPr id="3" name="Sottotitolo 2">
            <a:extLst>
              <a:ext uri="{FF2B5EF4-FFF2-40B4-BE49-F238E27FC236}">
                <a16:creationId xmlns:a16="http://schemas.microsoft.com/office/drawing/2014/main" id="{BDEDE38E-4A96-BE4E-F331-6F1B94180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8D7B35C-3CF8-8166-A632-77D5AB0EC0A0}"/>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5" name="Segnaposto piè di pagina 4">
            <a:extLst>
              <a:ext uri="{FF2B5EF4-FFF2-40B4-BE49-F238E27FC236}">
                <a16:creationId xmlns:a16="http://schemas.microsoft.com/office/drawing/2014/main" id="{83F6899F-64C5-1924-3AF0-590E7E4852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B3866B7-26A9-AD9B-5B36-403D34283896}"/>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221665372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EEE574-FCD4-9593-FAA3-6FDE93B56A0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0305EAB-688D-64D9-B665-87015C43A14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0A1109B-7627-FAC8-C7D4-9AE9F3720EFF}"/>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5" name="Segnaposto piè di pagina 4">
            <a:extLst>
              <a:ext uri="{FF2B5EF4-FFF2-40B4-BE49-F238E27FC236}">
                <a16:creationId xmlns:a16="http://schemas.microsoft.com/office/drawing/2014/main" id="{DC0C43AE-46D9-4776-F885-C0A143FE5B6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E0C2EEF-4296-311E-2FD1-F5C2F06BE649}"/>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1324802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6ACD149-26B5-6596-8B05-A9085EB5791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5B8BDD5-9501-6E2C-5EE1-0BC6C0CAFD5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267ECCB-B14D-3A56-81CD-5C182469F0CB}"/>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5" name="Segnaposto piè di pagina 4">
            <a:extLst>
              <a:ext uri="{FF2B5EF4-FFF2-40B4-BE49-F238E27FC236}">
                <a16:creationId xmlns:a16="http://schemas.microsoft.com/office/drawing/2014/main" id="{3865B053-6A30-E3EA-8DF6-BB4A0287A52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E7C3C8C-BF2E-303A-A13B-F1EAFF651BDB}"/>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4288540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BA148C-47FC-0CC7-FD84-865D82623CA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B6A1774-B3E4-9806-F18A-C66CF6BEAA8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61C2DE2-98FB-1AEB-DFEC-C759FEACA710}"/>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5" name="Segnaposto piè di pagina 4">
            <a:extLst>
              <a:ext uri="{FF2B5EF4-FFF2-40B4-BE49-F238E27FC236}">
                <a16:creationId xmlns:a16="http://schemas.microsoft.com/office/drawing/2014/main" id="{618576C0-F605-7E22-545E-0871FC8B8EE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F863911-BA45-0087-21B9-E71CD0CC7701}"/>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3016967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75A710-7D1C-B54C-D599-DDB134169AB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F6BE232-96F5-BEC9-660F-7C604581B5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12B8B51-7C91-29A3-5155-506F9728CC3E}"/>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5" name="Segnaposto piè di pagina 4">
            <a:extLst>
              <a:ext uri="{FF2B5EF4-FFF2-40B4-BE49-F238E27FC236}">
                <a16:creationId xmlns:a16="http://schemas.microsoft.com/office/drawing/2014/main" id="{E2F009A3-E1B8-03A5-DB26-A929EEA5E90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7AE1500-DB38-CB9E-4148-63E054F4F183}"/>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3972944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A4D55-592D-7CB6-9110-A88D66FC824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383CF91-3501-80D1-69F6-F746BFA2A45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5F2C95F-0973-748C-6763-9C38751F372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39FF126-7C23-CDC2-E845-94421608905A}"/>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6" name="Segnaposto piè di pagina 5">
            <a:extLst>
              <a:ext uri="{FF2B5EF4-FFF2-40B4-BE49-F238E27FC236}">
                <a16:creationId xmlns:a16="http://schemas.microsoft.com/office/drawing/2014/main" id="{F2DCB42F-BB6E-10F8-482D-77A428D3446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6B27F41-A845-DD8B-490D-AFEA9BFB5794}"/>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2926941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A9B0B5-C3E2-1433-BA87-DBC3000488B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4895B89-3805-1E8C-66B9-15DDEE9C23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83A2A03-7AD3-2EA9-C50E-CFE001FDFEA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CC8B698-DF7D-589B-B4D1-BB8E4A1463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128164D-7134-9EEB-DA29-D32B26FA5E7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E3E406D-B94B-2AB9-E8D7-309AE10D589D}"/>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8" name="Segnaposto piè di pagina 7">
            <a:extLst>
              <a:ext uri="{FF2B5EF4-FFF2-40B4-BE49-F238E27FC236}">
                <a16:creationId xmlns:a16="http://schemas.microsoft.com/office/drawing/2014/main" id="{35EA177F-8A15-821E-C791-D07C72DAE93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470429D-916E-9A38-45BC-001E0BCC56B9}"/>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3142142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815B82-F311-92C9-493D-F1FEB4E1C7C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3BE423F-95D6-57DF-7E1D-BF2C21983EF8}"/>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4" name="Segnaposto piè di pagina 3">
            <a:extLst>
              <a:ext uri="{FF2B5EF4-FFF2-40B4-BE49-F238E27FC236}">
                <a16:creationId xmlns:a16="http://schemas.microsoft.com/office/drawing/2014/main" id="{A575E5AE-BC6F-686B-C328-C24AFDF5BBF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690C025-1B33-53D7-5A4F-DB88C9CA6385}"/>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1833022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2E71DF7-2E9B-E171-FF9A-0B8299C5DD3A}"/>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3" name="Segnaposto piè di pagina 2">
            <a:extLst>
              <a:ext uri="{FF2B5EF4-FFF2-40B4-BE49-F238E27FC236}">
                <a16:creationId xmlns:a16="http://schemas.microsoft.com/office/drawing/2014/main" id="{AC58B088-CF47-6A49-B3E8-41ED72A2C98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F50AA4C-A304-86F8-162F-F69D4EAA36E1}"/>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240133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BAA9C0-8B1F-6E11-A0B8-F09895EF167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D4A0F3A-B57C-5143-8EFE-8E6CDF638D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ACE5D6E-DD2B-9FC9-DAE6-830ABBA1D6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2C0ABAA-3A35-57E2-6497-8935A7647C11}"/>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6" name="Segnaposto piè di pagina 5">
            <a:extLst>
              <a:ext uri="{FF2B5EF4-FFF2-40B4-BE49-F238E27FC236}">
                <a16:creationId xmlns:a16="http://schemas.microsoft.com/office/drawing/2014/main" id="{CFDF363E-6493-052E-631D-5C220C2999B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B9AAABB-3C55-AC95-B3D9-9D4854572254}"/>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132323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F0147-1C89-29A3-E08A-7645C784963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4D28CFE-7E09-9B9C-AECB-938409C924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6942078-C291-324E-D8E8-7F77B60C4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CF2BCBD-AC73-70FE-75CB-5253BF7990CD}"/>
              </a:ext>
            </a:extLst>
          </p:cNvPr>
          <p:cNvSpPr>
            <a:spLocks noGrp="1"/>
          </p:cNvSpPr>
          <p:nvPr>
            <p:ph type="dt" sz="half" idx="10"/>
          </p:nvPr>
        </p:nvSpPr>
        <p:spPr/>
        <p:txBody>
          <a:bodyPr/>
          <a:lstStyle/>
          <a:p>
            <a:fld id="{626F912B-66D4-43C5-B454-8C6406589013}" type="datetimeFigureOut">
              <a:rPr lang="it-IT" smtClean="0"/>
              <a:t>21/04/2023</a:t>
            </a:fld>
            <a:endParaRPr lang="it-IT"/>
          </a:p>
        </p:txBody>
      </p:sp>
      <p:sp>
        <p:nvSpPr>
          <p:cNvPr id="6" name="Segnaposto piè di pagina 5">
            <a:extLst>
              <a:ext uri="{FF2B5EF4-FFF2-40B4-BE49-F238E27FC236}">
                <a16:creationId xmlns:a16="http://schemas.microsoft.com/office/drawing/2014/main" id="{14E4AF24-E0D6-B6F3-ADCE-04BA20D47BB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80107B-63A8-44D7-4514-4D0DEDC725A5}"/>
              </a:ext>
            </a:extLst>
          </p:cNvPr>
          <p:cNvSpPr>
            <a:spLocks noGrp="1"/>
          </p:cNvSpPr>
          <p:nvPr>
            <p:ph type="sldNum" sz="quarter" idx="12"/>
          </p:nvPr>
        </p:nvSpPr>
        <p:spPr/>
        <p:txBody>
          <a:bodyPr/>
          <a:lstStyle/>
          <a:p>
            <a:fld id="{2B1FFAE6-44FC-42F0-9AEF-3CA3D63F2EBE}" type="slidenum">
              <a:rPr lang="it-IT" smtClean="0"/>
              <a:t>‹N›</a:t>
            </a:fld>
            <a:endParaRPr lang="it-IT"/>
          </a:p>
        </p:txBody>
      </p:sp>
    </p:spTree>
    <p:extLst>
      <p:ext uri="{BB962C8B-B14F-4D97-AF65-F5344CB8AC3E}">
        <p14:creationId xmlns:p14="http://schemas.microsoft.com/office/powerpoint/2010/main" val="383553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179402A-9C86-9F88-83E5-C8F695B4E0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D76E0EF-94DD-C3CD-6CFE-DFEF357AF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387EFE9-6586-C2E9-43FD-18D02374B6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6F912B-66D4-43C5-B454-8C6406589013}" type="datetimeFigureOut">
              <a:rPr lang="it-IT" smtClean="0"/>
              <a:t>21/04/2023</a:t>
            </a:fld>
            <a:endParaRPr lang="it-IT"/>
          </a:p>
        </p:txBody>
      </p:sp>
      <p:sp>
        <p:nvSpPr>
          <p:cNvPr id="5" name="Segnaposto piè di pagina 4">
            <a:extLst>
              <a:ext uri="{FF2B5EF4-FFF2-40B4-BE49-F238E27FC236}">
                <a16:creationId xmlns:a16="http://schemas.microsoft.com/office/drawing/2014/main" id="{EFAB1FA2-1A09-0688-C975-CD1F77110B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5559CE6-2628-52E2-BD45-08B89F6E25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FFAE6-44FC-42F0-9AEF-3CA3D63F2EBE}" type="slidenum">
              <a:rPr lang="it-IT" smtClean="0"/>
              <a:t>‹N›</a:t>
            </a:fld>
            <a:endParaRPr lang="it-IT"/>
          </a:p>
        </p:txBody>
      </p:sp>
    </p:spTree>
    <p:extLst>
      <p:ext uri="{BB962C8B-B14F-4D97-AF65-F5344CB8AC3E}">
        <p14:creationId xmlns:p14="http://schemas.microsoft.com/office/powerpoint/2010/main" val="2820052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7.sv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7" name="Freeform: Shape 2056">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059" name="Freeform: Shape 2058">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61" name="Rectangle 206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3" name="Rectangle 206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a:extLst>
              <a:ext uri="{FF2B5EF4-FFF2-40B4-BE49-F238E27FC236}">
                <a16:creationId xmlns:a16="http://schemas.microsoft.com/office/drawing/2014/main" id="{F90D821B-C45F-ED0E-476A-FC48E0E3AB1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1421" y="835619"/>
            <a:ext cx="2558937" cy="13964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a:extLst>
              <a:ext uri="{FF2B5EF4-FFF2-40B4-BE49-F238E27FC236}">
                <a16:creationId xmlns:a16="http://schemas.microsoft.com/office/drawing/2014/main" id="{2F2F9A5E-D53C-A13E-67F8-91FCDA31F220}"/>
              </a:ext>
            </a:extLst>
          </p:cNvPr>
          <p:cNvSpPr>
            <a:spLocks noGrp="1"/>
          </p:cNvSpPr>
          <p:nvPr>
            <p:ph type="ctrTitle"/>
          </p:nvPr>
        </p:nvSpPr>
        <p:spPr>
          <a:xfrm>
            <a:off x="394040" y="2917320"/>
            <a:ext cx="5884278" cy="1527797"/>
          </a:xfrm>
        </p:spPr>
        <p:txBody>
          <a:bodyPr>
            <a:normAutofit fontScale="90000"/>
          </a:bodyPr>
          <a:lstStyle/>
          <a:p>
            <a:pPr algn="l"/>
            <a:br>
              <a:rPr lang="it-IT" sz="4400" b="1" dirty="0"/>
            </a:br>
            <a:br>
              <a:rPr lang="it-IT" sz="4400" b="1" dirty="0"/>
            </a:br>
            <a:br>
              <a:rPr lang="it-IT" sz="4400" b="1" dirty="0"/>
            </a:br>
            <a:r>
              <a:rPr lang="it-IT" sz="4000" b="1" dirty="0">
                <a:solidFill>
                  <a:srgbClr val="002060"/>
                </a:solidFill>
              </a:rPr>
              <a:t>Come costruire una previdenza di secondo pilastro</a:t>
            </a:r>
          </a:p>
        </p:txBody>
      </p:sp>
      <p:sp>
        <p:nvSpPr>
          <p:cNvPr id="8" name="CasellaDiTesto 7">
            <a:extLst>
              <a:ext uri="{FF2B5EF4-FFF2-40B4-BE49-F238E27FC236}">
                <a16:creationId xmlns:a16="http://schemas.microsoft.com/office/drawing/2014/main" id="{1C1C8C0A-FBB5-23C2-C585-3FCD8B33A384}"/>
              </a:ext>
            </a:extLst>
          </p:cNvPr>
          <p:cNvSpPr txBox="1"/>
          <p:nvPr/>
        </p:nvSpPr>
        <p:spPr>
          <a:xfrm>
            <a:off x="397317" y="4625934"/>
            <a:ext cx="4253219" cy="369332"/>
          </a:xfrm>
          <a:prstGeom prst="rect">
            <a:avLst/>
          </a:prstGeom>
          <a:noFill/>
        </p:spPr>
        <p:txBody>
          <a:bodyPr wrap="square">
            <a:spAutoFit/>
          </a:bodyPr>
          <a:lstStyle/>
          <a:p>
            <a:pPr marL="269875" indent="-228600">
              <a:lnSpc>
                <a:spcPct val="90000"/>
              </a:lnSpc>
              <a:spcAft>
                <a:spcPts val="600"/>
              </a:spcAft>
              <a:buFont typeface="Arial" panose="020B0604020202020204" pitchFamily="34" charset="0"/>
              <a:buChar char="•"/>
              <a:tabLst>
                <a:tab pos="627063" algn="l"/>
              </a:tabLst>
            </a:pPr>
            <a:r>
              <a:rPr lang="en-US" sz="2000" b="1" dirty="0">
                <a:solidFill>
                  <a:srgbClr val="002060"/>
                </a:solidFill>
                <a:latin typeface="+mj-lt"/>
              </a:rPr>
              <a:t>I vantaggi fiscali e non solo</a:t>
            </a:r>
          </a:p>
        </p:txBody>
      </p:sp>
      <p:pic>
        <p:nvPicPr>
          <p:cNvPr id="7" name="Immagine 6" descr="Immagine che contiene freccia&#10;&#10;Descrizione generata automaticamente">
            <a:extLst>
              <a:ext uri="{FF2B5EF4-FFF2-40B4-BE49-F238E27FC236}">
                <a16:creationId xmlns:a16="http://schemas.microsoft.com/office/drawing/2014/main" id="{0D25A404-2C94-BD65-19F3-BA9CF869A1E5}"/>
              </a:ext>
            </a:extLst>
          </p:cNvPr>
          <p:cNvPicPr>
            <a:picLocks noChangeAspect="1"/>
          </p:cNvPicPr>
          <p:nvPr/>
        </p:nvPicPr>
        <p:blipFill rotWithShape="1">
          <a:blip r:embed="rId4">
            <a:extLst>
              <a:ext uri="{28A0092B-C50C-407E-A947-70E740481C1C}">
                <a14:useLocalDpi xmlns:a14="http://schemas.microsoft.com/office/drawing/2010/main" val="0"/>
              </a:ext>
            </a:extLst>
          </a:blip>
          <a:srcRect l="16407" r="7472"/>
          <a:stretch/>
        </p:blipFill>
        <p:spPr bwMode="auto">
          <a:xfrm>
            <a:off x="7913719" y="4516619"/>
            <a:ext cx="4036861" cy="2159635"/>
          </a:xfrm>
          <a:prstGeom prst="rect">
            <a:avLst/>
          </a:prstGeom>
          <a:noFill/>
          <a:ln>
            <a:noFill/>
          </a:ln>
          <a:extLst>
            <a:ext uri="{53640926-AAD7-44D8-BBD7-CCE9431645EC}">
              <a14:shadowObscured xmlns:a14="http://schemas.microsoft.com/office/drawing/2010/main"/>
            </a:ext>
          </a:extLst>
        </p:spPr>
      </p:pic>
      <p:pic>
        <p:nvPicPr>
          <p:cNvPr id="3" name="Immagine 2">
            <a:extLst>
              <a:ext uri="{FF2B5EF4-FFF2-40B4-BE49-F238E27FC236}">
                <a16:creationId xmlns:a16="http://schemas.microsoft.com/office/drawing/2014/main" id="{93466923-CBEB-1590-41AD-0D6D78906AEA}"/>
              </a:ext>
            </a:extLst>
          </p:cNvPr>
          <p:cNvPicPr>
            <a:picLocks noChangeAspect="1"/>
          </p:cNvPicPr>
          <p:nvPr/>
        </p:nvPicPr>
        <p:blipFill rotWithShape="1">
          <a:blip r:embed="rId5">
            <a:extLst>
              <a:ext uri="{28A0092B-C50C-407E-A947-70E740481C1C}">
                <a14:useLocalDpi xmlns:a14="http://schemas.microsoft.com/office/drawing/2010/main" val="0"/>
              </a:ext>
            </a:extLst>
          </a:blip>
          <a:srcRect t="3401" r="25205" b="17457"/>
          <a:stretch/>
        </p:blipFill>
        <p:spPr bwMode="auto">
          <a:xfrm>
            <a:off x="7919208" y="181746"/>
            <a:ext cx="4031372" cy="1990193"/>
          </a:xfrm>
          <a:prstGeom prst="rect">
            <a:avLst/>
          </a:prstGeom>
          <a:noFill/>
          <a:ln>
            <a:noFill/>
          </a:ln>
          <a:extLst>
            <a:ext uri="{53640926-AAD7-44D8-BBD7-CCE9431645EC}">
              <a14:shadowObscured xmlns:a14="http://schemas.microsoft.com/office/drawing/2010/main"/>
            </a:ext>
          </a:extLst>
        </p:spPr>
      </p:pic>
      <p:pic>
        <p:nvPicPr>
          <p:cNvPr id="6" name="Immagine 5">
            <a:extLst>
              <a:ext uri="{FF2B5EF4-FFF2-40B4-BE49-F238E27FC236}">
                <a16:creationId xmlns:a16="http://schemas.microsoft.com/office/drawing/2014/main" id="{3F802EAD-C448-ECD7-9E47-205283097FBD}"/>
              </a:ext>
            </a:extLst>
          </p:cNvPr>
          <p:cNvPicPr>
            <a:picLocks noChangeAspect="1"/>
          </p:cNvPicPr>
          <p:nvPr/>
        </p:nvPicPr>
        <p:blipFill rotWithShape="1">
          <a:blip r:embed="rId6">
            <a:extLst>
              <a:ext uri="{28A0092B-C50C-407E-A947-70E740481C1C}">
                <a14:useLocalDpi xmlns:a14="http://schemas.microsoft.com/office/drawing/2010/main" val="0"/>
              </a:ext>
            </a:extLst>
          </a:blip>
          <a:srcRect l="-1090" t="25903" r="30121" b="2647"/>
          <a:stretch/>
        </p:blipFill>
        <p:spPr bwMode="auto">
          <a:xfrm>
            <a:off x="3376042" y="181746"/>
            <a:ext cx="4478805" cy="1953105"/>
          </a:xfrm>
          <a:prstGeom prst="rect">
            <a:avLst/>
          </a:prstGeom>
          <a:noFill/>
          <a:ln>
            <a:noFill/>
          </a:ln>
          <a:extLst>
            <a:ext uri="{53640926-AAD7-44D8-BBD7-CCE9431645EC}">
              <a14:shadowObscured xmlns:a14="http://schemas.microsoft.com/office/drawing/2010/main"/>
            </a:ext>
          </a:extLst>
        </p:spPr>
      </p:pic>
      <p:pic>
        <p:nvPicPr>
          <p:cNvPr id="9" name="Picture 2" descr="Gratis Banconote E Monete Accanto Alla Cassetta Di Sicurezza Grigia Foto a disposizione">
            <a:extLst>
              <a:ext uri="{FF2B5EF4-FFF2-40B4-BE49-F238E27FC236}">
                <a16:creationId xmlns:a16="http://schemas.microsoft.com/office/drawing/2014/main" id="{AABBBBE4-4DA7-0B59-8F56-C99CF0DE602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22101" b="4073"/>
          <a:stretch/>
        </p:blipFill>
        <p:spPr bwMode="auto">
          <a:xfrm>
            <a:off x="7854847" y="2269607"/>
            <a:ext cx="4101221" cy="2175510"/>
          </a:xfrm>
          <a:prstGeom prst="rect">
            <a:avLst/>
          </a:prstGeom>
          <a:noFill/>
          <a:ln>
            <a:noFill/>
          </a:ln>
          <a:extLst>
            <a:ext uri="{53640926-AAD7-44D8-BBD7-CCE9431645EC}">
              <a14:shadowObscured xmlns:a14="http://schemas.microsoft.com/office/drawing/2010/main"/>
            </a:ext>
          </a:extLst>
        </p:spPr>
      </p:pic>
      <p:sp>
        <p:nvSpPr>
          <p:cNvPr id="2" name="CasellaDiTesto 1">
            <a:extLst>
              <a:ext uri="{FF2B5EF4-FFF2-40B4-BE49-F238E27FC236}">
                <a16:creationId xmlns:a16="http://schemas.microsoft.com/office/drawing/2014/main" id="{601BAC57-79C4-1C6D-1D1E-C54E07B5EB82}"/>
              </a:ext>
            </a:extLst>
          </p:cNvPr>
          <p:cNvSpPr txBox="1"/>
          <p:nvPr/>
        </p:nvSpPr>
        <p:spPr>
          <a:xfrm>
            <a:off x="316836" y="5431574"/>
            <a:ext cx="6118412" cy="1754326"/>
          </a:xfrm>
          <a:prstGeom prst="rect">
            <a:avLst/>
          </a:prstGeom>
          <a:noFill/>
        </p:spPr>
        <p:txBody>
          <a:bodyPr wrap="square">
            <a:spAutoFit/>
          </a:bodyPr>
          <a:lstStyle/>
          <a:p>
            <a:endParaRPr lang="it-IT" sz="1800" b="1" i="1" dirty="0">
              <a:solidFill>
                <a:srgbClr val="FF6600"/>
              </a:solidFill>
            </a:endParaRPr>
          </a:p>
          <a:p>
            <a:endParaRPr lang="it-IT" sz="1800" b="1" i="1" dirty="0">
              <a:solidFill>
                <a:srgbClr val="FF6600"/>
              </a:solidFill>
            </a:endParaRPr>
          </a:p>
          <a:p>
            <a:r>
              <a:rPr lang="it-IT" sz="1800" b="1" i="1" dirty="0">
                <a:solidFill>
                  <a:srgbClr val="FF6600"/>
                </a:solidFill>
              </a:rPr>
              <a:t>2° Convegno di Primavera  Bologna 22 aprile 2023</a:t>
            </a:r>
          </a:p>
          <a:p>
            <a:endParaRPr lang="it-IT" b="1" i="1" dirty="0">
              <a:solidFill>
                <a:schemeClr val="accent1">
                  <a:lumMod val="50000"/>
                </a:schemeClr>
              </a:solidFill>
            </a:endParaRPr>
          </a:p>
          <a:p>
            <a:r>
              <a:rPr lang="it-IT" b="1" i="1" dirty="0">
                <a:solidFill>
                  <a:schemeClr val="accent1">
                    <a:lumMod val="50000"/>
                  </a:schemeClr>
                </a:solidFill>
              </a:rPr>
              <a:t>ANDREA DELLO RUSSO</a:t>
            </a:r>
          </a:p>
          <a:p>
            <a:endParaRPr lang="it-IT" sz="1800" b="1" i="1" dirty="0">
              <a:solidFill>
                <a:srgbClr val="FF6600"/>
              </a:solidFill>
            </a:endParaRPr>
          </a:p>
        </p:txBody>
      </p:sp>
    </p:spTree>
    <p:extLst>
      <p:ext uri="{BB962C8B-B14F-4D97-AF65-F5344CB8AC3E}">
        <p14:creationId xmlns:p14="http://schemas.microsoft.com/office/powerpoint/2010/main" val="2136208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7" name="Freeform: Shape 2056">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059" name="Freeform: Shape 2058">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61" name="Rectangle 206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3" name="Rectangle 206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a:extLst>
              <a:ext uri="{FF2B5EF4-FFF2-40B4-BE49-F238E27FC236}">
                <a16:creationId xmlns:a16="http://schemas.microsoft.com/office/drawing/2014/main" id="{F90D821B-C45F-ED0E-476A-FC48E0E3AB1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903522" y="6037641"/>
            <a:ext cx="1142151" cy="6232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B5DA93BF-12A2-089D-EF13-3E230CF638B5}"/>
              </a:ext>
            </a:extLst>
          </p:cNvPr>
          <p:cNvSpPr txBox="1"/>
          <p:nvPr/>
        </p:nvSpPr>
        <p:spPr>
          <a:xfrm>
            <a:off x="1113427" y="433866"/>
            <a:ext cx="5727505" cy="461665"/>
          </a:xfrm>
          <a:prstGeom prst="rect">
            <a:avLst/>
          </a:prstGeom>
          <a:noFill/>
        </p:spPr>
        <p:txBody>
          <a:bodyPr wrap="square">
            <a:spAutoFit/>
          </a:bodyPr>
          <a:lstStyle/>
          <a:p>
            <a:pPr marL="476239">
              <a:spcBef>
                <a:spcPts val="800"/>
              </a:spcBef>
              <a:tabLst>
                <a:tab pos="476239" algn="l"/>
              </a:tabLst>
            </a:pPr>
            <a:r>
              <a:rPr lang="it-IT" sz="2400" b="1" dirty="0">
                <a:solidFill>
                  <a:srgbClr val="FF6600"/>
                </a:solidFill>
              </a:rPr>
              <a:t>LA PREVIDENZA DI SECONDO PILASTRO</a:t>
            </a:r>
          </a:p>
        </p:txBody>
      </p:sp>
      <p:sp>
        <p:nvSpPr>
          <p:cNvPr id="2" name="CasellaDiTesto 1">
            <a:extLst>
              <a:ext uri="{FF2B5EF4-FFF2-40B4-BE49-F238E27FC236}">
                <a16:creationId xmlns:a16="http://schemas.microsoft.com/office/drawing/2014/main" id="{F83D95E8-7471-505C-A952-72A62951FF33}"/>
              </a:ext>
            </a:extLst>
          </p:cNvPr>
          <p:cNvSpPr txBox="1"/>
          <p:nvPr/>
        </p:nvSpPr>
        <p:spPr>
          <a:xfrm>
            <a:off x="481029" y="2637637"/>
            <a:ext cx="9693441" cy="2862322"/>
          </a:xfrm>
          <a:prstGeom prst="rect">
            <a:avLst/>
          </a:prstGeom>
          <a:noFill/>
        </p:spPr>
        <p:txBody>
          <a:bodyPr wrap="square">
            <a:spAutoFit/>
          </a:bodyPr>
          <a:lstStyle/>
          <a:p>
            <a:pPr algn="just"/>
            <a:r>
              <a:rPr lang="it-IT" dirty="0"/>
              <a:t>Un lavoratore autonomo o un libero professionista può aderire a un </a:t>
            </a:r>
            <a:r>
              <a:rPr lang="it-IT" b="1" u="sng" dirty="0"/>
              <a:t>fondo pensione aperto</a:t>
            </a:r>
            <a:r>
              <a:rPr lang="it-IT" dirty="0"/>
              <a:t> o a un </a:t>
            </a:r>
            <a:r>
              <a:rPr lang="it-IT" b="1" u="sng" dirty="0"/>
              <a:t>Piano Individuale Pensionistico (PIP)</a:t>
            </a:r>
            <a:r>
              <a:rPr lang="it-IT" dirty="0"/>
              <a:t>: il fondo pensione aperto garantisce la possibilità di una gestione finanziaria più flessibile mentre il PIP possiede le principali caratteristiche di un classico prodotto di risparmio assicurativo (tasso annuo minimo di rendimento garantito, consolidamento dei risultati, costi di gestione elevati).</a:t>
            </a:r>
          </a:p>
          <a:p>
            <a:pPr algn="just"/>
            <a:endParaRPr lang="it-IT" sz="1800" dirty="0"/>
          </a:p>
          <a:p>
            <a:pPr algn="just"/>
            <a:r>
              <a:rPr lang="it-IT" sz="1800" dirty="0">
                <a:latin typeface="+mn-lt"/>
              </a:rPr>
              <a:t>I contributi che affluiscono alla forme pensionistiche complementari sono </a:t>
            </a:r>
            <a:r>
              <a:rPr lang="it-IT" sz="1800" b="1" i="1" u="sng" dirty="0">
                <a:latin typeface="+mn-lt"/>
              </a:rPr>
              <a:t>investiti finanziariamente</a:t>
            </a:r>
            <a:r>
              <a:rPr lang="it-IT" sz="1800" i="1" dirty="0">
                <a:latin typeface="+mn-lt"/>
              </a:rPr>
              <a:t> </a:t>
            </a:r>
            <a:r>
              <a:rPr lang="it-IT" sz="1800" dirty="0">
                <a:latin typeface="+mn-lt"/>
              </a:rPr>
              <a:t>al fine di costituire il montante individuale determinato dalle risorse investite e dai relativi rendimenti. </a:t>
            </a:r>
          </a:p>
          <a:p>
            <a:pPr algn="just"/>
            <a:r>
              <a:rPr lang="it-IT" sz="1800" dirty="0">
                <a:latin typeface="+mn-lt"/>
              </a:rPr>
              <a:t>Tale montante verrà dunque trasformato nella </a:t>
            </a:r>
            <a:r>
              <a:rPr lang="it-IT" sz="1800" b="1" i="1" u="sng" dirty="0">
                <a:latin typeface="+mn-lt"/>
              </a:rPr>
              <a:t>pensione complementare</a:t>
            </a:r>
            <a:r>
              <a:rPr lang="it-IT" sz="1800" dirty="0">
                <a:latin typeface="+mn-lt"/>
              </a:rPr>
              <a:t>.</a:t>
            </a:r>
          </a:p>
          <a:p>
            <a:pPr algn="just"/>
            <a:endParaRPr lang="it-IT" sz="1800" dirty="0"/>
          </a:p>
        </p:txBody>
      </p:sp>
      <p:graphicFrame>
        <p:nvGraphicFramePr>
          <p:cNvPr id="4" name="Segnaposto contenuto 5">
            <a:extLst>
              <a:ext uri="{FF2B5EF4-FFF2-40B4-BE49-F238E27FC236}">
                <a16:creationId xmlns:a16="http://schemas.microsoft.com/office/drawing/2014/main" id="{EFEB18CE-6906-579E-E27D-2FF72BA6DFFA}"/>
              </a:ext>
            </a:extLst>
          </p:cNvPr>
          <p:cNvGraphicFramePr>
            <a:graphicFrameLocks/>
          </p:cNvGraphicFramePr>
          <p:nvPr>
            <p:extLst>
              <p:ext uri="{D42A27DB-BD31-4B8C-83A1-F6EECF244321}">
                <p14:modId xmlns:p14="http://schemas.microsoft.com/office/powerpoint/2010/main" val="253073570"/>
              </p:ext>
            </p:extLst>
          </p:nvPr>
        </p:nvGraphicFramePr>
        <p:xfrm>
          <a:off x="209665" y="5397602"/>
          <a:ext cx="11501306" cy="11629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 name="Immagine 5">
            <a:extLst>
              <a:ext uri="{FF2B5EF4-FFF2-40B4-BE49-F238E27FC236}">
                <a16:creationId xmlns:a16="http://schemas.microsoft.com/office/drawing/2014/main" id="{F75F47A4-70B9-7E7B-2CB9-A11A5A535B69}"/>
              </a:ext>
            </a:extLst>
          </p:cNvPr>
          <p:cNvPicPr>
            <a:picLocks noChangeAspect="1"/>
          </p:cNvPicPr>
          <p:nvPr/>
        </p:nvPicPr>
        <p:blipFill rotWithShape="1">
          <a:blip r:embed="rId9">
            <a:extLst>
              <a:ext uri="{28A0092B-C50C-407E-A947-70E740481C1C}">
                <a14:useLocalDpi xmlns:a14="http://schemas.microsoft.com/office/drawing/2010/main" val="0"/>
              </a:ext>
            </a:extLst>
          </a:blip>
          <a:srcRect t="3401" r="25205" b="17457"/>
          <a:stretch/>
        </p:blipFill>
        <p:spPr bwMode="auto">
          <a:xfrm>
            <a:off x="8278869" y="195343"/>
            <a:ext cx="3792709" cy="2211694"/>
          </a:xfrm>
          <a:prstGeom prst="rect">
            <a:avLst/>
          </a:prstGeom>
          <a:noFill/>
          <a:ln>
            <a:noFill/>
          </a:ln>
          <a:extLst>
            <a:ext uri="{53640926-AAD7-44D8-BBD7-CCE9431645EC}">
              <a14:shadowObscured xmlns:a14="http://schemas.microsoft.com/office/drawing/2010/main"/>
            </a:ext>
          </a:extLst>
        </p:spPr>
      </p:pic>
      <p:sp>
        <p:nvSpPr>
          <p:cNvPr id="9" name="CasellaDiTesto 8">
            <a:extLst>
              <a:ext uri="{FF2B5EF4-FFF2-40B4-BE49-F238E27FC236}">
                <a16:creationId xmlns:a16="http://schemas.microsoft.com/office/drawing/2014/main" id="{175EE6FE-1EDE-7477-4D80-73C3228632FC}"/>
              </a:ext>
            </a:extLst>
          </p:cNvPr>
          <p:cNvSpPr txBox="1"/>
          <p:nvPr/>
        </p:nvSpPr>
        <p:spPr>
          <a:xfrm>
            <a:off x="525305" y="1313765"/>
            <a:ext cx="6093653" cy="1200329"/>
          </a:xfrm>
          <a:prstGeom prst="rect">
            <a:avLst/>
          </a:prstGeom>
          <a:noFill/>
        </p:spPr>
        <p:txBody>
          <a:bodyPr wrap="square" rtlCol="0">
            <a:spAutoFit/>
          </a:bodyPr>
          <a:lstStyle/>
          <a:p>
            <a:pPr algn="just"/>
            <a:r>
              <a:rPr lang="it-IT" sz="1800" dirty="0"/>
              <a:t>Oltre ai contributi obbligatori, che daranno vita alla pensione di «primo pilastro», è possibile versare </a:t>
            </a:r>
            <a:r>
              <a:rPr lang="it-IT" sz="1800" b="1" i="1" u="sng" dirty="0"/>
              <a:t>volontariament</a:t>
            </a:r>
            <a:r>
              <a:rPr lang="it-IT" b="1" i="1" u="sng" dirty="0"/>
              <a:t>e</a:t>
            </a:r>
            <a:r>
              <a:rPr lang="it-IT" dirty="0"/>
              <a:t> altri contributi nei fondi della previdenza integrativa per avere un ulteriore assegno pensionistico e/o un importo una tantum.</a:t>
            </a:r>
          </a:p>
        </p:txBody>
      </p:sp>
    </p:spTree>
    <p:extLst>
      <p:ext uri="{BB962C8B-B14F-4D97-AF65-F5344CB8AC3E}">
        <p14:creationId xmlns:p14="http://schemas.microsoft.com/office/powerpoint/2010/main" val="349308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7" name="Freeform: Shape 2056">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059" name="Freeform: Shape 2058">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61" name="Rectangle 206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3" name="Rectangle 206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a:extLst>
              <a:ext uri="{FF2B5EF4-FFF2-40B4-BE49-F238E27FC236}">
                <a16:creationId xmlns:a16="http://schemas.microsoft.com/office/drawing/2014/main" id="{F90D821B-C45F-ED0E-476A-FC48E0E3AB1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903522" y="6037641"/>
            <a:ext cx="1142151" cy="6232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B5DA93BF-12A2-089D-EF13-3E230CF638B5}"/>
              </a:ext>
            </a:extLst>
          </p:cNvPr>
          <p:cNvSpPr txBox="1"/>
          <p:nvPr/>
        </p:nvSpPr>
        <p:spPr>
          <a:xfrm>
            <a:off x="1319337" y="449022"/>
            <a:ext cx="5727505" cy="830997"/>
          </a:xfrm>
          <a:prstGeom prst="rect">
            <a:avLst/>
          </a:prstGeom>
          <a:noFill/>
        </p:spPr>
        <p:txBody>
          <a:bodyPr wrap="square">
            <a:spAutoFit/>
          </a:bodyPr>
          <a:lstStyle/>
          <a:p>
            <a:pPr marL="476239">
              <a:spcBef>
                <a:spcPts val="800"/>
              </a:spcBef>
              <a:tabLst>
                <a:tab pos="476239" algn="l"/>
              </a:tabLst>
            </a:pPr>
            <a:r>
              <a:rPr lang="it-IT" sz="2400" b="1" dirty="0">
                <a:solidFill>
                  <a:srgbClr val="FF6600"/>
                </a:solidFill>
              </a:rPr>
              <a:t>LA PREVIDENZA DI SECONDO PILASTRO – EROGAZIONE DELLE PRESTAZIONI</a:t>
            </a:r>
          </a:p>
        </p:txBody>
      </p:sp>
      <p:sp>
        <p:nvSpPr>
          <p:cNvPr id="5" name="CasellaDiTesto 4">
            <a:extLst>
              <a:ext uri="{FF2B5EF4-FFF2-40B4-BE49-F238E27FC236}">
                <a16:creationId xmlns:a16="http://schemas.microsoft.com/office/drawing/2014/main" id="{8503550A-4602-6EB4-FDF8-0C8CA5AA0A23}"/>
              </a:ext>
            </a:extLst>
          </p:cNvPr>
          <p:cNvSpPr txBox="1"/>
          <p:nvPr/>
        </p:nvSpPr>
        <p:spPr>
          <a:xfrm>
            <a:off x="722259" y="1439577"/>
            <a:ext cx="2821139" cy="400110"/>
          </a:xfrm>
          <a:prstGeom prst="rect">
            <a:avLst/>
          </a:prstGeom>
          <a:noFill/>
        </p:spPr>
        <p:txBody>
          <a:bodyPr wrap="square">
            <a:spAutoFit/>
          </a:bodyPr>
          <a:lstStyle/>
          <a:p>
            <a:r>
              <a:rPr lang="it-IT" sz="2000" b="1" u="sng" dirty="0"/>
              <a:t>Prestazioni Intermedie</a:t>
            </a:r>
            <a:r>
              <a:rPr lang="it-IT" sz="2000" b="1" dirty="0"/>
              <a:t>:</a:t>
            </a:r>
          </a:p>
        </p:txBody>
      </p:sp>
      <p:sp>
        <p:nvSpPr>
          <p:cNvPr id="6" name="CasellaDiTesto 5">
            <a:extLst>
              <a:ext uri="{FF2B5EF4-FFF2-40B4-BE49-F238E27FC236}">
                <a16:creationId xmlns:a16="http://schemas.microsoft.com/office/drawing/2014/main" id="{B9D28EAD-B989-9154-CA86-1C1D6A605C76}"/>
              </a:ext>
            </a:extLst>
          </p:cNvPr>
          <p:cNvSpPr txBox="1"/>
          <p:nvPr/>
        </p:nvSpPr>
        <p:spPr>
          <a:xfrm>
            <a:off x="949186" y="2176699"/>
            <a:ext cx="6922606" cy="1477328"/>
          </a:xfrm>
          <a:prstGeom prst="rect">
            <a:avLst/>
          </a:prstGeom>
          <a:noFill/>
        </p:spPr>
        <p:txBody>
          <a:bodyPr wrap="square">
            <a:spAutoFit/>
          </a:bodyPr>
          <a:lstStyle/>
          <a:p>
            <a:pPr lvl="0"/>
            <a:r>
              <a:rPr lang="it-IT" b="1" u="sng" dirty="0">
                <a:latin typeface="+mn-lt"/>
              </a:rPr>
              <a:t>Anticipazioni</a:t>
            </a:r>
            <a:r>
              <a:rPr lang="it-IT" dirty="0">
                <a:latin typeface="+mn-lt"/>
              </a:rPr>
              <a:t> della posizione individuale (per spese sanitarie e acquisto/ristrutturazione prima casa).</a:t>
            </a:r>
          </a:p>
          <a:p>
            <a:pPr lvl="0"/>
            <a:endParaRPr lang="it-IT" b="1" u="sng" dirty="0"/>
          </a:p>
          <a:p>
            <a:pPr lvl="0"/>
            <a:r>
              <a:rPr lang="it-IT" b="1" u="sng" dirty="0">
                <a:latin typeface="+mn-lt"/>
              </a:rPr>
              <a:t>Trasferimento</a:t>
            </a:r>
            <a:r>
              <a:rPr lang="it-IT" dirty="0">
                <a:latin typeface="+mn-lt"/>
              </a:rPr>
              <a:t> della posizione individuale maturata ad altre forme pensionistiche complementari (dopo due anni di adesione).</a:t>
            </a:r>
          </a:p>
        </p:txBody>
      </p:sp>
      <p:sp>
        <p:nvSpPr>
          <p:cNvPr id="7" name="CasellaDiTesto 6">
            <a:extLst>
              <a:ext uri="{FF2B5EF4-FFF2-40B4-BE49-F238E27FC236}">
                <a16:creationId xmlns:a16="http://schemas.microsoft.com/office/drawing/2014/main" id="{C491808E-B3C7-CD3C-8E3E-9B731CA29D8A}"/>
              </a:ext>
            </a:extLst>
          </p:cNvPr>
          <p:cNvSpPr txBox="1"/>
          <p:nvPr/>
        </p:nvSpPr>
        <p:spPr>
          <a:xfrm>
            <a:off x="481029" y="3936915"/>
            <a:ext cx="11254370" cy="400110"/>
          </a:xfrm>
          <a:prstGeom prst="rect">
            <a:avLst/>
          </a:prstGeom>
          <a:noFill/>
        </p:spPr>
        <p:txBody>
          <a:bodyPr wrap="square">
            <a:spAutoFit/>
          </a:bodyPr>
          <a:lstStyle/>
          <a:p>
            <a:r>
              <a:rPr lang="it-IT" sz="2000" b="1" u="sng" dirty="0"/>
              <a:t>Prestazioni alla maturazione dei requisiti di pensione con un minimo di 5 anni di partecipazione al fondo</a:t>
            </a:r>
            <a:r>
              <a:rPr lang="it-IT" sz="2000" b="1" dirty="0"/>
              <a:t>:</a:t>
            </a:r>
          </a:p>
        </p:txBody>
      </p:sp>
      <p:pic>
        <p:nvPicPr>
          <p:cNvPr id="8" name="Elemento grafico 7" descr="Freccia linea: leggera curva con riempimento a tinta unita">
            <a:extLst>
              <a:ext uri="{FF2B5EF4-FFF2-40B4-BE49-F238E27FC236}">
                <a16:creationId xmlns:a16="http://schemas.microsoft.com/office/drawing/2014/main" id="{5A68970C-8C82-2D4E-079E-B7E830A24AF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1029" y="2143905"/>
            <a:ext cx="484594" cy="484594"/>
          </a:xfrm>
          <a:prstGeom prst="rect">
            <a:avLst/>
          </a:prstGeom>
        </p:spPr>
      </p:pic>
      <p:pic>
        <p:nvPicPr>
          <p:cNvPr id="9" name="Elemento grafico 8" descr="Freccia linea: leggera curva con riempimento a tinta unita">
            <a:extLst>
              <a:ext uri="{FF2B5EF4-FFF2-40B4-BE49-F238E27FC236}">
                <a16:creationId xmlns:a16="http://schemas.microsoft.com/office/drawing/2014/main" id="{EC63BDD6-D77A-B383-9C0C-970025FCF12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1029" y="2980052"/>
            <a:ext cx="484594" cy="484594"/>
          </a:xfrm>
          <a:prstGeom prst="rect">
            <a:avLst/>
          </a:prstGeom>
        </p:spPr>
      </p:pic>
      <p:sp>
        <p:nvSpPr>
          <p:cNvPr id="10" name="CasellaDiTesto 9">
            <a:extLst>
              <a:ext uri="{FF2B5EF4-FFF2-40B4-BE49-F238E27FC236}">
                <a16:creationId xmlns:a16="http://schemas.microsoft.com/office/drawing/2014/main" id="{3C5D02D8-5F8A-62B8-D75E-19EB4EA2A4BC}"/>
              </a:ext>
            </a:extLst>
          </p:cNvPr>
          <p:cNvSpPr txBox="1"/>
          <p:nvPr/>
        </p:nvSpPr>
        <p:spPr>
          <a:xfrm>
            <a:off x="885126" y="4527240"/>
            <a:ext cx="9519408" cy="2031325"/>
          </a:xfrm>
          <a:prstGeom prst="rect">
            <a:avLst/>
          </a:prstGeom>
          <a:noFill/>
        </p:spPr>
        <p:txBody>
          <a:bodyPr wrap="square">
            <a:spAutoFit/>
          </a:bodyPr>
          <a:lstStyle/>
          <a:p>
            <a:pPr lvl="0"/>
            <a:r>
              <a:rPr lang="it-IT" dirty="0">
                <a:latin typeface="+mn-lt"/>
              </a:rPr>
              <a:t>Prestazioni in forma di </a:t>
            </a:r>
            <a:r>
              <a:rPr lang="it-IT" b="1" u="sng" dirty="0">
                <a:latin typeface="+mn-lt"/>
              </a:rPr>
              <a:t>rendita</a:t>
            </a:r>
            <a:r>
              <a:rPr lang="it-IT" dirty="0">
                <a:latin typeface="+mn-lt"/>
              </a:rPr>
              <a:t>: tutta la posizione individuale è trasformata in rendita che viene erogata per tutta la vita (è prevista anche la rendita reversibile).</a:t>
            </a:r>
          </a:p>
          <a:p>
            <a:pPr lvl="0"/>
            <a:endParaRPr lang="it-IT" dirty="0">
              <a:latin typeface="+mn-lt"/>
            </a:endParaRPr>
          </a:p>
          <a:p>
            <a:pPr lvl="0"/>
            <a:r>
              <a:rPr lang="it-IT" dirty="0">
                <a:latin typeface="+mn-lt"/>
              </a:rPr>
              <a:t>Prestazioni in forma di </a:t>
            </a:r>
            <a:r>
              <a:rPr lang="it-IT" b="1" u="sng" dirty="0">
                <a:latin typeface="+mn-lt"/>
              </a:rPr>
              <a:t>capitale</a:t>
            </a:r>
            <a:r>
              <a:rPr lang="it-IT" dirty="0">
                <a:latin typeface="+mn-lt"/>
              </a:rPr>
              <a:t>:</a:t>
            </a:r>
          </a:p>
          <a:p>
            <a:pPr lvl="1">
              <a:buFont typeface="Courier New" panose="02070309020205020404" pitchFamily="49" charset="0"/>
              <a:buChar char="o"/>
            </a:pPr>
            <a:r>
              <a:rPr lang="it-IT" dirty="0">
                <a:latin typeface="+mn-lt"/>
              </a:rPr>
              <a:t> possibilità di ottenere fino ad un massimo del 50% del capitale accumulato in un’unica soluzione ed il resto in rendita;</a:t>
            </a:r>
          </a:p>
          <a:p>
            <a:pPr lvl="1">
              <a:buFont typeface="Courier New" panose="02070309020205020404" pitchFamily="49" charset="0"/>
              <a:buChar char="o"/>
            </a:pPr>
            <a:r>
              <a:rPr lang="it-IT" dirty="0">
                <a:latin typeface="+mn-lt"/>
              </a:rPr>
              <a:t> possibilità di liquidare tutta la posizione in capitale (se il capitale accumulato è esiguo).</a:t>
            </a:r>
          </a:p>
        </p:txBody>
      </p:sp>
      <p:pic>
        <p:nvPicPr>
          <p:cNvPr id="11" name="Elemento grafico 10" descr="Freccia linea: leggera curva con riempimento a tinta unita">
            <a:extLst>
              <a:ext uri="{FF2B5EF4-FFF2-40B4-BE49-F238E27FC236}">
                <a16:creationId xmlns:a16="http://schemas.microsoft.com/office/drawing/2014/main" id="{00F5F4E5-82B9-438C-86E3-C098AECD2DB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5724" y="4455336"/>
            <a:ext cx="475879" cy="475879"/>
          </a:xfrm>
          <a:prstGeom prst="rect">
            <a:avLst/>
          </a:prstGeom>
        </p:spPr>
      </p:pic>
      <p:pic>
        <p:nvPicPr>
          <p:cNvPr id="12" name="Elemento grafico 11" descr="Freccia linea: leggera curva con riempimento a tinta unita">
            <a:extLst>
              <a:ext uri="{FF2B5EF4-FFF2-40B4-BE49-F238E27FC236}">
                <a16:creationId xmlns:a16="http://schemas.microsoft.com/office/drawing/2014/main" id="{036FCA83-968F-7917-B2C0-33A3CBE0008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9247" y="5291483"/>
            <a:ext cx="475879" cy="475879"/>
          </a:xfrm>
          <a:prstGeom prst="rect">
            <a:avLst/>
          </a:prstGeom>
        </p:spPr>
      </p:pic>
      <p:pic>
        <p:nvPicPr>
          <p:cNvPr id="2" name="Immagine 1">
            <a:extLst>
              <a:ext uri="{FF2B5EF4-FFF2-40B4-BE49-F238E27FC236}">
                <a16:creationId xmlns:a16="http://schemas.microsoft.com/office/drawing/2014/main" id="{8E30EB50-AC51-50EA-1ED5-C5733475213A}"/>
              </a:ext>
            </a:extLst>
          </p:cNvPr>
          <p:cNvPicPr>
            <a:picLocks noChangeAspect="1"/>
          </p:cNvPicPr>
          <p:nvPr/>
        </p:nvPicPr>
        <p:blipFill rotWithShape="1">
          <a:blip r:embed="rId6">
            <a:extLst>
              <a:ext uri="{28A0092B-C50C-407E-A947-70E740481C1C}">
                <a14:useLocalDpi xmlns:a14="http://schemas.microsoft.com/office/drawing/2010/main" val="0"/>
              </a:ext>
            </a:extLst>
          </a:blip>
          <a:srcRect t="3401" r="25205" b="17457"/>
          <a:stretch/>
        </p:blipFill>
        <p:spPr bwMode="auto">
          <a:xfrm>
            <a:off x="8339949" y="77059"/>
            <a:ext cx="3792709" cy="221169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86028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7" name="Freeform: Shape 2056">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059" name="Freeform: Shape 2058">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61" name="Rectangle 206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3" name="Rectangle 206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a:extLst>
              <a:ext uri="{FF2B5EF4-FFF2-40B4-BE49-F238E27FC236}">
                <a16:creationId xmlns:a16="http://schemas.microsoft.com/office/drawing/2014/main" id="{F90D821B-C45F-ED0E-476A-FC48E0E3AB1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903522" y="6037641"/>
            <a:ext cx="1142151" cy="6232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B5DA93BF-12A2-089D-EF13-3E230CF638B5}"/>
              </a:ext>
            </a:extLst>
          </p:cNvPr>
          <p:cNvSpPr txBox="1"/>
          <p:nvPr/>
        </p:nvSpPr>
        <p:spPr>
          <a:xfrm>
            <a:off x="1185117" y="540537"/>
            <a:ext cx="5727505" cy="830997"/>
          </a:xfrm>
          <a:prstGeom prst="rect">
            <a:avLst/>
          </a:prstGeom>
          <a:noFill/>
        </p:spPr>
        <p:txBody>
          <a:bodyPr wrap="square">
            <a:spAutoFit/>
          </a:bodyPr>
          <a:lstStyle/>
          <a:p>
            <a:pPr marL="476239">
              <a:spcBef>
                <a:spcPts val="800"/>
              </a:spcBef>
              <a:tabLst>
                <a:tab pos="476239" algn="l"/>
              </a:tabLst>
            </a:pPr>
            <a:r>
              <a:rPr lang="it-IT" sz="2400" b="1" dirty="0">
                <a:solidFill>
                  <a:srgbClr val="FF6600"/>
                </a:solidFill>
              </a:rPr>
              <a:t>LA PREVIDENZA DI SECONDO PILASTRO – VANTAGGI</a:t>
            </a:r>
          </a:p>
        </p:txBody>
      </p:sp>
      <p:sp>
        <p:nvSpPr>
          <p:cNvPr id="2" name="CasellaDiTesto 1">
            <a:extLst>
              <a:ext uri="{FF2B5EF4-FFF2-40B4-BE49-F238E27FC236}">
                <a16:creationId xmlns:a16="http://schemas.microsoft.com/office/drawing/2014/main" id="{26074B79-277C-3768-E424-1A1674487681}"/>
              </a:ext>
            </a:extLst>
          </p:cNvPr>
          <p:cNvSpPr txBox="1"/>
          <p:nvPr/>
        </p:nvSpPr>
        <p:spPr>
          <a:xfrm>
            <a:off x="277356" y="1642578"/>
            <a:ext cx="11710314" cy="369332"/>
          </a:xfrm>
          <a:prstGeom prst="rect">
            <a:avLst/>
          </a:prstGeom>
          <a:noFill/>
        </p:spPr>
        <p:txBody>
          <a:bodyPr wrap="square">
            <a:spAutoFit/>
          </a:bodyPr>
          <a:lstStyle/>
          <a:p>
            <a:r>
              <a:rPr lang="it-IT" sz="1800" dirty="0"/>
              <a:t>Aderendo alla previdenza complementare si possono ottenere i seguenti vantaggi:</a:t>
            </a:r>
            <a:endParaRPr lang="it-IT" dirty="0"/>
          </a:p>
        </p:txBody>
      </p:sp>
      <p:graphicFrame>
        <p:nvGraphicFramePr>
          <p:cNvPr id="4" name="Diagramma 3">
            <a:extLst>
              <a:ext uri="{FF2B5EF4-FFF2-40B4-BE49-F238E27FC236}">
                <a16:creationId xmlns:a16="http://schemas.microsoft.com/office/drawing/2014/main" id="{70610967-49D9-5C5B-CEEA-B0E530EECBDA}"/>
              </a:ext>
            </a:extLst>
          </p:cNvPr>
          <p:cNvGraphicFramePr/>
          <p:nvPr>
            <p:extLst>
              <p:ext uri="{D42A27DB-BD31-4B8C-83A1-F6EECF244321}">
                <p14:modId xmlns:p14="http://schemas.microsoft.com/office/powerpoint/2010/main" val="3165959360"/>
              </p:ext>
            </p:extLst>
          </p:nvPr>
        </p:nvGraphicFramePr>
        <p:xfrm>
          <a:off x="71792" y="2429996"/>
          <a:ext cx="11752976" cy="45050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magine 4">
            <a:extLst>
              <a:ext uri="{FF2B5EF4-FFF2-40B4-BE49-F238E27FC236}">
                <a16:creationId xmlns:a16="http://schemas.microsoft.com/office/drawing/2014/main" id="{AA852F47-69DA-4590-05DA-E30DD334C00C}"/>
              </a:ext>
            </a:extLst>
          </p:cNvPr>
          <p:cNvPicPr>
            <a:picLocks noChangeAspect="1"/>
          </p:cNvPicPr>
          <p:nvPr/>
        </p:nvPicPr>
        <p:blipFill rotWithShape="1">
          <a:blip r:embed="rId9">
            <a:extLst>
              <a:ext uri="{28A0092B-C50C-407E-A947-70E740481C1C}">
                <a14:useLocalDpi xmlns:a14="http://schemas.microsoft.com/office/drawing/2010/main" val="0"/>
              </a:ext>
            </a:extLst>
          </a:blip>
          <a:srcRect t="3401" r="25205" b="17457"/>
          <a:stretch/>
        </p:blipFill>
        <p:spPr bwMode="auto">
          <a:xfrm>
            <a:off x="8339949" y="77059"/>
            <a:ext cx="3792709" cy="221169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473660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8AE7BAC4E2E641ABBA8A55B4B2D385" ma:contentTypeVersion="2" ma:contentTypeDescription="Create a new document." ma:contentTypeScope="" ma:versionID="00b93ab611adb6f8de1bbe7a7f837b45">
  <xsd:schema xmlns:xsd="http://www.w3.org/2001/XMLSchema" xmlns:xs="http://www.w3.org/2001/XMLSchema" xmlns:p="http://schemas.microsoft.com/office/2006/metadata/properties" xmlns:ns3="5641c830-78d6-41b6-b14f-088209fc7698" targetNamespace="http://schemas.microsoft.com/office/2006/metadata/properties" ma:root="true" ma:fieldsID="9f893faa8e182dc11fe0f9336f62767a" ns3:_="">
    <xsd:import namespace="5641c830-78d6-41b6-b14f-088209fc7698"/>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41c830-78d6-41b6-b14f-088209fc76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2C556A-68F2-4F37-A68C-E9EF325E43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41c830-78d6-41b6-b14f-088209fc76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4B60F2-784B-4CE1-97CA-D0126D36888C}">
  <ds:schemaRefs>
    <ds:schemaRef ds:uri="http://schemas.microsoft.com/office/2006/metadata/properties"/>
    <ds:schemaRef ds:uri="5641c830-78d6-41b6-b14f-088209fc7698"/>
    <ds:schemaRef ds:uri="http://www.w3.org/XML/1998/namespace"/>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79F436D9-630F-4448-8EC0-29982D7020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6810</TotalTime>
  <Words>537</Words>
  <Application>Microsoft Office PowerPoint</Application>
  <PresentationFormat>Widescreen</PresentationFormat>
  <Paragraphs>47</Paragraphs>
  <Slides>4</Slides>
  <Notes>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Arial</vt:lpstr>
      <vt:lpstr>Calibri</vt:lpstr>
      <vt:lpstr>Calibri Light</vt:lpstr>
      <vt:lpstr>Courier New</vt:lpstr>
      <vt:lpstr>Tema di Office</vt:lpstr>
      <vt:lpstr>   Come costruire una previdenza di secondo pilastro</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WELFARE PER I NOTAI: LA POLIZZA SANITARIA</dc:title>
  <dc:creator>Claudia Fiori</dc:creator>
  <cp:lastModifiedBy>A DR</cp:lastModifiedBy>
  <cp:revision>181</cp:revision>
  <cp:lastPrinted>2023-04-17T13:57:38Z</cp:lastPrinted>
  <dcterms:created xsi:type="dcterms:W3CDTF">2023-02-23T16:16:50Z</dcterms:created>
  <dcterms:modified xsi:type="dcterms:W3CDTF">2023-04-21T21:30:18Z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0x010100D08AE7BAC4E2E641ABBA8A55B4B2D385</vt:lpwstr>
  </property>
</Properties>
</file>