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57" r:id="rId3"/>
    <p:sldId id="258" r:id="rId4"/>
    <p:sldId id="259" r:id="rId5"/>
    <p:sldId id="260" r:id="rId6"/>
    <p:sldId id="264" r:id="rId7"/>
    <p:sldId id="316" r:id="rId8"/>
    <p:sldId id="296" r:id="rId9"/>
    <p:sldId id="317" r:id="rId10"/>
    <p:sldId id="265" r:id="rId11"/>
    <p:sldId id="266" r:id="rId12"/>
    <p:sldId id="273" r:id="rId13"/>
    <p:sldId id="267" r:id="rId14"/>
    <p:sldId id="268" r:id="rId15"/>
    <p:sldId id="295" r:id="rId16"/>
    <p:sldId id="269" r:id="rId17"/>
    <p:sldId id="274" r:id="rId18"/>
    <p:sldId id="270" r:id="rId19"/>
    <p:sldId id="271" r:id="rId20"/>
    <p:sldId id="272" r:id="rId21"/>
    <p:sldId id="275" r:id="rId22"/>
    <p:sldId id="276" r:id="rId23"/>
    <p:sldId id="277" r:id="rId24"/>
    <p:sldId id="278" r:id="rId25"/>
    <p:sldId id="279" r:id="rId26"/>
    <p:sldId id="318" r:id="rId27"/>
    <p:sldId id="280" r:id="rId28"/>
    <p:sldId id="281" r:id="rId29"/>
    <p:sldId id="283" r:id="rId30"/>
    <p:sldId id="284" r:id="rId31"/>
    <p:sldId id="282" r:id="rId32"/>
    <p:sldId id="286" r:id="rId33"/>
    <p:sldId id="287" r:id="rId34"/>
    <p:sldId id="288" r:id="rId35"/>
    <p:sldId id="289" r:id="rId36"/>
    <p:sldId id="290" r:id="rId37"/>
    <p:sldId id="293" r:id="rId38"/>
    <p:sldId id="294" r:id="rId39"/>
    <p:sldId id="291" r:id="rId40"/>
    <p:sldId id="292" r:id="rId41"/>
    <p:sldId id="298" r:id="rId42"/>
    <p:sldId id="302" r:id="rId43"/>
    <p:sldId id="299" r:id="rId44"/>
    <p:sldId id="300" r:id="rId45"/>
    <p:sldId id="301" r:id="rId46"/>
    <p:sldId id="303" r:id="rId47"/>
    <p:sldId id="305" r:id="rId48"/>
    <p:sldId id="306" r:id="rId49"/>
    <p:sldId id="307" r:id="rId50"/>
    <p:sldId id="308" r:id="rId51"/>
    <p:sldId id="309" r:id="rId52"/>
    <p:sldId id="310" r:id="rId53"/>
    <p:sldId id="311" r:id="rId54"/>
    <p:sldId id="312" r:id="rId55"/>
    <p:sldId id="313" r:id="rId56"/>
    <p:sldId id="314" r:id="rId57"/>
    <p:sldId id="315" r:id="rId58"/>
    <p:sldId id="304" r:id="rId59"/>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A26F8EC0-EE9F-4827-9D47-FF1284C4A57E}">
          <p14:sldIdLst>
            <p14:sldId id="256"/>
            <p14:sldId id="257"/>
            <p14:sldId id="258"/>
            <p14:sldId id="259"/>
            <p14:sldId id="260"/>
            <p14:sldId id="264"/>
            <p14:sldId id="316"/>
            <p14:sldId id="296"/>
            <p14:sldId id="317"/>
            <p14:sldId id="265"/>
            <p14:sldId id="266"/>
            <p14:sldId id="273"/>
            <p14:sldId id="267"/>
            <p14:sldId id="268"/>
            <p14:sldId id="295"/>
            <p14:sldId id="269"/>
            <p14:sldId id="274"/>
            <p14:sldId id="270"/>
            <p14:sldId id="271"/>
            <p14:sldId id="272"/>
            <p14:sldId id="275"/>
            <p14:sldId id="276"/>
            <p14:sldId id="277"/>
            <p14:sldId id="278"/>
            <p14:sldId id="279"/>
            <p14:sldId id="318"/>
            <p14:sldId id="280"/>
            <p14:sldId id="281"/>
            <p14:sldId id="283"/>
            <p14:sldId id="284"/>
            <p14:sldId id="282"/>
            <p14:sldId id="286"/>
            <p14:sldId id="287"/>
            <p14:sldId id="288"/>
            <p14:sldId id="289"/>
            <p14:sldId id="290"/>
            <p14:sldId id="293"/>
            <p14:sldId id="294"/>
            <p14:sldId id="291"/>
            <p14:sldId id="292"/>
            <p14:sldId id="298"/>
            <p14:sldId id="302"/>
            <p14:sldId id="299"/>
            <p14:sldId id="300"/>
            <p14:sldId id="301"/>
            <p14:sldId id="303"/>
            <p14:sldId id="305"/>
            <p14:sldId id="306"/>
            <p14:sldId id="307"/>
            <p14:sldId id="308"/>
            <p14:sldId id="309"/>
            <p14:sldId id="310"/>
            <p14:sldId id="311"/>
            <p14:sldId id="312"/>
            <p14:sldId id="313"/>
            <p14:sldId id="314"/>
            <p14:sldId id="315"/>
            <p14:sldId id="3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7B49A45-C72A-4EF6-A57D-980CD90E2CBD}" type="datetimeFigureOut">
              <a:rPr lang="it-IT" smtClean="0"/>
              <a:t>21/04/2023</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A4D4B86-3F7E-4DAD-BFF9-41D8D68BFFEA}" type="slidenum">
              <a:rPr lang="it-IT" smtClean="0"/>
              <a:t>‹N›</a:t>
            </a:fld>
            <a:endParaRPr lang="it-IT"/>
          </a:p>
        </p:txBody>
      </p:sp>
    </p:spTree>
    <p:extLst>
      <p:ext uri="{BB962C8B-B14F-4D97-AF65-F5344CB8AC3E}">
        <p14:creationId xmlns:p14="http://schemas.microsoft.com/office/powerpoint/2010/main" val="1925137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EA4D4B86-3F7E-4DAD-BFF9-41D8D68BFFEA}" type="slidenum">
              <a:rPr lang="it-IT" smtClean="0"/>
              <a:t>18</a:t>
            </a:fld>
            <a:endParaRPr lang="it-IT"/>
          </a:p>
        </p:txBody>
      </p:sp>
    </p:spTree>
    <p:extLst>
      <p:ext uri="{BB962C8B-B14F-4D97-AF65-F5344CB8AC3E}">
        <p14:creationId xmlns:p14="http://schemas.microsoft.com/office/powerpoint/2010/main" val="34460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23F7FE1-3A62-4EDD-9B20-002459AD70F1}" type="datetime1">
              <a:rPr lang="it-IT" smtClean="0"/>
              <a:t>21/04/2023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144105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9D23D72-65DD-4399-9CC3-14500B956CE4}" type="datetime1">
              <a:rPr lang="it-IT" smtClean="0"/>
              <a:t>21/04/2023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2098598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975BA8A-7865-4ED8-8E64-C5B0B974F111}" type="datetime1">
              <a:rPr lang="it-IT" smtClean="0"/>
              <a:t>21/04/2023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43631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02BF5EA-33EF-439F-ABB4-1D82138C2B8E}" type="datetime1">
              <a:rPr lang="it-IT" smtClean="0"/>
              <a:t>21/04/2023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1189483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FD4EE7F-D9B4-403E-A60C-30AC914C7784}" type="datetime1">
              <a:rPr lang="it-IT" smtClean="0"/>
              <a:t>21/04/2023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2007993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9EEF340-CDC1-4B51-805A-A2BCFA099329}" type="datetime1">
              <a:rPr lang="it-IT" smtClean="0"/>
              <a:t>21/04/2023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4217801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488CAAC-58B7-4D4B-A0FA-783D5C5B455E}" type="datetime1">
              <a:rPr lang="it-IT" smtClean="0"/>
              <a:t>21/04/2023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1278978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BB2FCADB-BE42-4E66-897B-FC3056A73B5C}" type="datetime1">
              <a:rPr lang="it-IT" smtClean="0"/>
              <a:t>21/04/2023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2755991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E46F443-0B0A-4EBB-ADE4-6E3C1D509755}" type="datetime1">
              <a:rPr lang="it-IT" smtClean="0"/>
              <a:t>21/04/2023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2819373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AE88A21-F27C-4DDA-B33D-41516372C8A8}" type="datetime1">
              <a:rPr lang="it-IT" smtClean="0"/>
              <a:t>21/04/2023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4277235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50D8D9-FF1D-424A-B2AC-FF70EE7C39B0}" type="datetime1">
              <a:rPr lang="it-IT" smtClean="0"/>
              <a:t>21/04/2023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420D8D5-B3F0-4AC1-A139-3AAAC495DFD1}" type="slidenum">
              <a:rPr lang="it-IT" smtClean="0"/>
              <a:t>‹N›</a:t>
            </a:fld>
            <a:endParaRPr lang="it-IT"/>
          </a:p>
        </p:txBody>
      </p:sp>
    </p:spTree>
    <p:extLst>
      <p:ext uri="{BB962C8B-B14F-4D97-AF65-F5344CB8AC3E}">
        <p14:creationId xmlns:p14="http://schemas.microsoft.com/office/powerpoint/2010/main" val="3188876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4240D-6FF1-4235-85C4-DD8274771447}" type="datetime1">
              <a:rPr lang="it-IT" smtClean="0"/>
              <a:t>21/04/2023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0D8D5-B3F0-4AC1-A139-3AAAC495DFD1}" type="slidenum">
              <a:rPr lang="it-IT" smtClean="0"/>
              <a:t>‹N›</a:t>
            </a:fld>
            <a:endParaRPr lang="it-IT"/>
          </a:p>
        </p:txBody>
      </p:sp>
    </p:spTree>
    <p:extLst>
      <p:ext uri="{BB962C8B-B14F-4D97-AF65-F5344CB8AC3E}">
        <p14:creationId xmlns:p14="http://schemas.microsoft.com/office/powerpoint/2010/main" val="2229647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latin typeface="Book Antiqua" panose="02040602050305030304" pitchFamily="18" charset="0"/>
              </a:rPr>
              <a:t>Notai avvocati e magistrati a confronto sulle novità della</a:t>
            </a:r>
            <a:br>
              <a:rPr lang="it-IT" dirty="0">
                <a:latin typeface="Book Antiqua" panose="02040602050305030304" pitchFamily="18" charset="0"/>
              </a:rPr>
            </a:br>
            <a:r>
              <a:rPr lang="it-IT" dirty="0">
                <a:latin typeface="Book Antiqua" panose="02040602050305030304" pitchFamily="18" charset="0"/>
              </a:rPr>
              <a:t>Riforma </a:t>
            </a:r>
            <a:r>
              <a:rPr lang="it-IT" dirty="0" err="1">
                <a:latin typeface="Book Antiqua" panose="02040602050305030304" pitchFamily="18" charset="0"/>
              </a:rPr>
              <a:t>Cartabia</a:t>
            </a:r>
            <a:endParaRPr lang="it-IT" dirty="0">
              <a:latin typeface="Book Antiqua" panose="02040602050305030304" pitchFamily="18" charset="0"/>
            </a:endParaRPr>
          </a:p>
        </p:txBody>
      </p:sp>
      <p:sp>
        <p:nvSpPr>
          <p:cNvPr id="3" name="Sottotitolo 2"/>
          <p:cNvSpPr>
            <a:spLocks noGrp="1"/>
          </p:cNvSpPr>
          <p:nvPr>
            <p:ph type="subTitle" idx="1"/>
          </p:nvPr>
        </p:nvSpPr>
        <p:spPr>
          <a:xfrm>
            <a:off x="1648897" y="4105275"/>
            <a:ext cx="9144000" cy="1655762"/>
          </a:xfrm>
        </p:spPr>
        <p:txBody>
          <a:bodyPr>
            <a:normAutofit lnSpcReduction="10000"/>
          </a:bodyPr>
          <a:lstStyle/>
          <a:p>
            <a:endParaRPr lang="it-IT" dirty="0"/>
          </a:p>
          <a:p>
            <a:r>
              <a:rPr lang="it-IT" dirty="0">
                <a:latin typeface="Book Antiqua" panose="02040602050305030304" pitchFamily="18" charset="0"/>
              </a:rPr>
              <a:t>Inquadramento generale della riforma della giustizia civile, obiettivi e finalità essenziali </a:t>
            </a:r>
          </a:p>
          <a:p>
            <a:r>
              <a:rPr lang="it-IT" dirty="0">
                <a:latin typeface="Book Antiqua" panose="02040602050305030304" pitchFamily="18" charset="0"/>
              </a:rPr>
              <a:t>(</a:t>
            </a:r>
            <a:r>
              <a:rPr lang="it-IT" dirty="0" err="1">
                <a:latin typeface="Book Antiqua" panose="02040602050305030304" pitchFamily="18" charset="0"/>
              </a:rPr>
              <a:t>Rel</a:t>
            </a:r>
            <a:r>
              <a:rPr lang="it-IT" dirty="0">
                <a:latin typeface="Book Antiqua" panose="02040602050305030304" pitchFamily="18" charset="0"/>
              </a:rPr>
              <a:t>.: Notaio G. Iannello).</a:t>
            </a:r>
          </a:p>
          <a:p>
            <a:endParaRPr lang="it-IT"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1</a:t>
            </a:fld>
            <a:endParaRPr lang="it-IT"/>
          </a:p>
        </p:txBody>
      </p:sp>
    </p:spTree>
    <p:extLst>
      <p:ext uri="{BB962C8B-B14F-4D97-AF65-F5344CB8AC3E}">
        <p14:creationId xmlns:p14="http://schemas.microsoft.com/office/powerpoint/2010/main" val="1433934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486414"/>
            <a:ext cx="10515600" cy="1325563"/>
          </a:xfrm>
        </p:spPr>
        <p:txBody>
          <a:bodyPr>
            <a:normAutofit/>
          </a:bodyPr>
          <a:lstStyle/>
          <a:p>
            <a:r>
              <a:rPr lang="it-IT" sz="2400" b="1" dirty="0">
                <a:latin typeface="Book Antiqua" panose="02040602050305030304" pitchFamily="18" charset="0"/>
              </a:rPr>
              <a:t>Sulla riqualificazione del rapporto tra la giurisdizione ordinaria e le forme di giustizia alternativa e complementare</a:t>
            </a:r>
          </a:p>
        </p:txBody>
      </p:sp>
      <p:sp>
        <p:nvSpPr>
          <p:cNvPr id="3" name="Segnaposto contenuto 2"/>
          <p:cNvSpPr>
            <a:spLocks noGrp="1"/>
          </p:cNvSpPr>
          <p:nvPr>
            <p:ph idx="1"/>
          </p:nvPr>
        </p:nvSpPr>
        <p:spPr>
          <a:xfrm>
            <a:off x="838200" y="1811976"/>
            <a:ext cx="10515600" cy="4685805"/>
          </a:xfrm>
        </p:spPr>
        <p:txBody>
          <a:bodyPr>
            <a:normAutofit/>
          </a:bodyPr>
          <a:lstStyle/>
          <a:p>
            <a:pPr marL="0" indent="0" algn="ctr">
              <a:lnSpc>
                <a:spcPts val="2800"/>
              </a:lnSpc>
              <a:spcAft>
                <a:spcPts val="600"/>
              </a:spcAft>
              <a:buNone/>
            </a:pPr>
            <a:r>
              <a:rPr lang="it-IT" sz="2000" b="1" dirty="0">
                <a:latin typeface="Book Antiqua" panose="02040602050305030304" pitchFamily="18" charset="0"/>
              </a:rPr>
              <a:t>d) le novità in materia di procedimento (art. 11 D. </a:t>
            </a:r>
            <a:r>
              <a:rPr lang="it-IT" sz="2000" b="1" dirty="0" err="1">
                <a:latin typeface="Book Antiqua" panose="02040602050305030304" pitchFamily="18" charset="0"/>
              </a:rPr>
              <a:t>Lgs</a:t>
            </a:r>
            <a:r>
              <a:rPr lang="it-IT" sz="2000" b="1" dirty="0">
                <a:latin typeface="Book Antiqua" panose="02040602050305030304" pitchFamily="18" charset="0"/>
              </a:rPr>
              <a:t>. 28/2010):</a:t>
            </a:r>
          </a:p>
          <a:p>
            <a:pPr marL="0" indent="0" algn="ctr">
              <a:lnSpc>
                <a:spcPts val="2800"/>
              </a:lnSpc>
              <a:spcAft>
                <a:spcPts val="600"/>
              </a:spcAft>
              <a:buNone/>
            </a:pPr>
            <a:endParaRPr lang="it-IT" sz="2000" dirty="0">
              <a:latin typeface="Book Antiqua" panose="02040602050305030304" pitchFamily="18" charset="0"/>
            </a:endParaRPr>
          </a:p>
          <a:p>
            <a:pPr marL="0" indent="0" algn="just">
              <a:lnSpc>
                <a:spcPts val="2800"/>
              </a:lnSpc>
              <a:spcAft>
                <a:spcPts val="600"/>
              </a:spcAft>
              <a:buNone/>
            </a:pPr>
            <a:r>
              <a:rPr lang="it-IT" sz="2000" dirty="0">
                <a:latin typeface="Book Antiqua" panose="02040602050305030304" pitchFamily="18" charset="0"/>
              </a:rPr>
              <a:t>Viene introdotta la disciplina della mediazione in modalità telematica (nuovo art. 8 bis d. </a:t>
            </a:r>
            <a:r>
              <a:rPr lang="it-IT" sz="2000" dirty="0" err="1">
                <a:latin typeface="Book Antiqua" panose="02040602050305030304" pitchFamily="18" charset="0"/>
              </a:rPr>
              <a:t>lgs</a:t>
            </a:r>
            <a:r>
              <a:rPr lang="it-IT" sz="2000" dirty="0">
                <a:latin typeface="Book Antiqua" panose="02040602050305030304" pitchFamily="18" charset="0"/>
              </a:rPr>
              <a:t>. 28/2010);</a:t>
            </a:r>
          </a:p>
          <a:p>
            <a:pPr marL="0" indent="0" algn="just">
              <a:lnSpc>
                <a:spcPts val="2800"/>
              </a:lnSpc>
              <a:spcAft>
                <a:spcPts val="600"/>
              </a:spcAft>
              <a:buNone/>
            </a:pPr>
            <a:r>
              <a:rPr lang="it-IT" sz="2000" dirty="0">
                <a:latin typeface="Book Antiqua" panose="02040602050305030304" pitchFamily="18" charset="0"/>
              </a:rPr>
              <a:t>Precisate le modalità di redazione del verbale conclusivo della mediazione, che dovrà contenere, anche in allegato, l'eventuale accordo e potrà essere redatto in formato digitale.</a:t>
            </a:r>
          </a:p>
          <a:p>
            <a:pPr marL="0" indent="0" algn="just">
              <a:lnSpc>
                <a:spcPts val="2800"/>
              </a:lnSpc>
              <a:spcAft>
                <a:spcPts val="600"/>
              </a:spcAft>
              <a:buNone/>
            </a:pPr>
            <a:r>
              <a:rPr lang="it-IT" sz="2000" dirty="0">
                <a:latin typeface="Book Antiqua" panose="02040602050305030304" pitchFamily="18" charset="0"/>
              </a:rPr>
              <a:t>Viene confermato che, se con l'accordo le parti concludono uno dei contratti o compiono uno degli atti previsti dall'art. 2643 cod. civ., per procedere alla trascrizione dello stesso la sottoscrizione dell'accordo di conciliazione deve essere autenticata da un pubblico ufficiale a ciò autorizzato. </a:t>
            </a:r>
          </a:p>
        </p:txBody>
      </p:sp>
      <p:sp>
        <p:nvSpPr>
          <p:cNvPr id="4" name="Segnaposto numero diapositiva 3"/>
          <p:cNvSpPr>
            <a:spLocks noGrp="1"/>
          </p:cNvSpPr>
          <p:nvPr>
            <p:ph type="sldNum" sz="quarter" idx="12"/>
          </p:nvPr>
        </p:nvSpPr>
        <p:spPr/>
        <p:txBody>
          <a:bodyPr/>
          <a:lstStyle/>
          <a:p>
            <a:fld id="{F420D8D5-B3F0-4AC1-A139-3AAAC495DFD1}" type="slidenum">
              <a:rPr lang="it-IT" smtClean="0"/>
              <a:t>10</a:t>
            </a:fld>
            <a:endParaRPr lang="it-IT"/>
          </a:p>
        </p:txBody>
      </p:sp>
    </p:spTree>
    <p:extLst>
      <p:ext uri="{BB962C8B-B14F-4D97-AF65-F5344CB8AC3E}">
        <p14:creationId xmlns:p14="http://schemas.microsoft.com/office/powerpoint/2010/main" val="2030561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dirty="0">
                <a:latin typeface="Book Antiqua" panose="02040602050305030304" pitchFamily="18" charset="0"/>
              </a:rPr>
              <a:t>Sulla riqualificazione del rapporto tra la giurisdizione ordinaria e le forme di giustizia alternativa e complementare</a:t>
            </a:r>
          </a:p>
        </p:txBody>
      </p:sp>
      <p:sp>
        <p:nvSpPr>
          <p:cNvPr id="3" name="Segnaposto contenuto 2"/>
          <p:cNvSpPr>
            <a:spLocks noGrp="1"/>
          </p:cNvSpPr>
          <p:nvPr>
            <p:ph idx="1"/>
          </p:nvPr>
        </p:nvSpPr>
        <p:spPr/>
        <p:txBody>
          <a:bodyPr>
            <a:normAutofit/>
          </a:bodyPr>
          <a:lstStyle/>
          <a:p>
            <a:pPr marL="0" indent="0" algn="ctr">
              <a:lnSpc>
                <a:spcPts val="2800"/>
              </a:lnSpc>
              <a:spcAft>
                <a:spcPts val="600"/>
              </a:spcAft>
              <a:buNone/>
            </a:pPr>
            <a:r>
              <a:rPr lang="it-IT" sz="2000" b="1" dirty="0">
                <a:latin typeface="Book Antiqua" panose="02040602050305030304" pitchFamily="18" charset="0"/>
              </a:rPr>
              <a:t>e) il regime tributario</a:t>
            </a:r>
          </a:p>
          <a:p>
            <a:pPr marL="0" indent="0" algn="just">
              <a:lnSpc>
                <a:spcPts val="2800"/>
              </a:lnSpc>
              <a:spcAft>
                <a:spcPts val="600"/>
              </a:spcAft>
              <a:buNone/>
            </a:pPr>
            <a:r>
              <a:rPr lang="it-IT" sz="2000" dirty="0">
                <a:latin typeface="Book Antiqua" panose="02040602050305030304" pitchFamily="18" charset="0"/>
              </a:rPr>
              <a:t>conferma dell’esenzione dall’imposta di bollo e da ogni spesa, tassa o diritto di qualsiasi specie e natura per tutti gli atti, documenti e provvedimenti relativi al procedimento di mediazione (art. 17 d. </a:t>
            </a:r>
            <a:r>
              <a:rPr lang="it-IT" sz="2000" dirty="0" err="1">
                <a:latin typeface="Book Antiqua" panose="02040602050305030304" pitchFamily="18" charset="0"/>
              </a:rPr>
              <a:t>lgs</a:t>
            </a:r>
            <a:r>
              <a:rPr lang="it-IT" sz="2000" dirty="0">
                <a:latin typeface="Book Antiqua" panose="02040602050305030304" pitchFamily="18" charset="0"/>
              </a:rPr>
              <a:t>. n. 28/2010);</a:t>
            </a:r>
          </a:p>
          <a:p>
            <a:pPr marL="0" indent="0" algn="just">
              <a:lnSpc>
                <a:spcPts val="2800"/>
              </a:lnSpc>
              <a:spcAft>
                <a:spcPts val="600"/>
              </a:spcAft>
              <a:buNone/>
            </a:pPr>
            <a:r>
              <a:rPr lang="it-IT" sz="2000" dirty="0">
                <a:latin typeface="Book Antiqua" panose="02040602050305030304" pitchFamily="18" charset="0"/>
              </a:rPr>
              <a:t>la fascia di valore esente dall’imposta di registro è elevata a </a:t>
            </a:r>
            <a:r>
              <a:rPr lang="it-IT" sz="2000" b="1" u="sng" dirty="0">
                <a:latin typeface="Book Antiqua" panose="02040602050305030304" pitchFamily="18" charset="0"/>
              </a:rPr>
              <a:t>centomila</a:t>
            </a:r>
            <a:r>
              <a:rPr lang="it-IT" sz="2000" dirty="0">
                <a:latin typeface="Book Antiqua" panose="02040602050305030304" pitchFamily="18" charset="0"/>
              </a:rPr>
              <a:t> euro.</a:t>
            </a:r>
          </a:p>
          <a:p>
            <a:pPr marL="0" indent="0" algn="just">
              <a:lnSpc>
                <a:spcPts val="2800"/>
              </a:lnSpc>
              <a:spcAft>
                <a:spcPts val="600"/>
              </a:spcAft>
              <a:buNone/>
            </a:pPr>
            <a:r>
              <a:rPr lang="it-IT" sz="2000" dirty="0">
                <a:latin typeface="Book Antiqua" panose="02040602050305030304" pitchFamily="18" charset="0"/>
              </a:rPr>
              <a:t>Con la modifica, l’art. 17 sopra richiamato precisa che è esente nel limite di valore indicato «il verbale </a:t>
            </a:r>
            <a:r>
              <a:rPr lang="it-IT" sz="2000" b="1" dirty="0">
                <a:latin typeface="Book Antiqua" panose="02040602050305030304" pitchFamily="18" charset="0"/>
              </a:rPr>
              <a:t>contenente</a:t>
            </a:r>
            <a:r>
              <a:rPr lang="it-IT" sz="2000" dirty="0">
                <a:latin typeface="Book Antiqua" panose="02040602050305030304" pitchFamily="18" charset="0"/>
              </a:rPr>
              <a:t> l’accordo».</a:t>
            </a:r>
          </a:p>
        </p:txBody>
      </p:sp>
      <p:sp>
        <p:nvSpPr>
          <p:cNvPr id="4" name="Segnaposto numero diapositiva 3"/>
          <p:cNvSpPr>
            <a:spLocks noGrp="1"/>
          </p:cNvSpPr>
          <p:nvPr>
            <p:ph type="sldNum" sz="quarter" idx="12"/>
          </p:nvPr>
        </p:nvSpPr>
        <p:spPr/>
        <p:txBody>
          <a:bodyPr/>
          <a:lstStyle/>
          <a:p>
            <a:fld id="{F420D8D5-B3F0-4AC1-A139-3AAAC495DFD1}" type="slidenum">
              <a:rPr lang="it-IT" smtClean="0"/>
              <a:t>11</a:t>
            </a:fld>
            <a:endParaRPr lang="it-IT"/>
          </a:p>
        </p:txBody>
      </p:sp>
    </p:spTree>
    <p:extLst>
      <p:ext uri="{BB962C8B-B14F-4D97-AF65-F5344CB8AC3E}">
        <p14:creationId xmlns:p14="http://schemas.microsoft.com/office/powerpoint/2010/main" val="466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67553"/>
            <a:ext cx="10515600" cy="1325563"/>
          </a:xfrm>
        </p:spPr>
        <p:txBody>
          <a:bodyPr>
            <a:normAutofit/>
          </a:bodyPr>
          <a:lstStyle/>
          <a:p>
            <a:r>
              <a:rPr lang="it-IT" sz="2400" b="1" dirty="0">
                <a:latin typeface="Book Antiqua" panose="02040602050305030304" pitchFamily="18" charset="0"/>
              </a:rPr>
              <a:t>Sulla riqualificazione del rapporto tra la giurisdizione ordinaria e le forme di giustizia alternativa e complementare</a:t>
            </a:r>
          </a:p>
        </p:txBody>
      </p:sp>
      <p:sp>
        <p:nvSpPr>
          <p:cNvPr id="3" name="Segnaposto contenuto 2"/>
          <p:cNvSpPr>
            <a:spLocks noGrp="1"/>
          </p:cNvSpPr>
          <p:nvPr>
            <p:ph idx="1"/>
          </p:nvPr>
        </p:nvSpPr>
        <p:spPr>
          <a:xfrm>
            <a:off x="838200" y="1493116"/>
            <a:ext cx="10515600" cy="4667250"/>
          </a:xfrm>
        </p:spPr>
        <p:txBody>
          <a:bodyPr>
            <a:noAutofit/>
          </a:bodyPr>
          <a:lstStyle/>
          <a:p>
            <a:pPr marL="0" indent="0" algn="ctr">
              <a:lnSpc>
                <a:spcPts val="2800"/>
              </a:lnSpc>
              <a:spcAft>
                <a:spcPts val="600"/>
              </a:spcAft>
              <a:buNone/>
            </a:pPr>
            <a:r>
              <a:rPr lang="it-IT" sz="2000" b="1" dirty="0">
                <a:latin typeface="Book Antiqua" panose="02040602050305030304" pitchFamily="18" charset="0"/>
              </a:rPr>
              <a:t>f) Conseguenze del mancato esperimento della mediazione</a:t>
            </a:r>
            <a:endParaRPr lang="it-IT" sz="2000" dirty="0">
              <a:latin typeface="Book Antiqua" panose="02040602050305030304" pitchFamily="18" charset="0"/>
            </a:endParaRPr>
          </a:p>
          <a:p>
            <a:pPr marL="0" indent="0" algn="just">
              <a:lnSpc>
                <a:spcPts val="2800"/>
              </a:lnSpc>
              <a:spcAft>
                <a:spcPts val="600"/>
              </a:spcAft>
              <a:buNone/>
            </a:pPr>
            <a:r>
              <a:rPr lang="it-IT" sz="2000" dirty="0">
                <a:latin typeface="Book Antiqua" panose="02040602050305030304" pitchFamily="18" charset="0"/>
              </a:rPr>
              <a:t>1) Trattandosi di condizione di procedibilità, esso può essere eccepito dal convenuto, con rinvio a data successiva allo scadere del termine di durata del procedimento di mediazione (3 mesi + 3);</a:t>
            </a:r>
          </a:p>
          <a:p>
            <a:pPr marL="0" indent="0" algn="just">
              <a:lnSpc>
                <a:spcPts val="2800"/>
              </a:lnSpc>
              <a:spcAft>
                <a:spcPts val="600"/>
              </a:spcAft>
              <a:buNone/>
            </a:pPr>
            <a:r>
              <a:rPr lang="it-IT" sz="2000" dirty="0">
                <a:latin typeface="Book Antiqua" panose="02040602050305030304" pitchFamily="18" charset="0"/>
              </a:rPr>
              <a:t>2) Se a tale udienza il giudice accerta che la mediazione non è stata esperita dichiara l’improcedibilità della domanda;</a:t>
            </a:r>
          </a:p>
          <a:p>
            <a:pPr marL="0" indent="0" algn="just">
              <a:lnSpc>
                <a:spcPts val="2800"/>
              </a:lnSpc>
              <a:spcAft>
                <a:spcPts val="600"/>
              </a:spcAft>
              <a:buNone/>
            </a:pPr>
            <a:r>
              <a:rPr lang="it-IT" sz="2000" dirty="0">
                <a:latin typeface="Book Antiqua" panose="02040602050305030304" pitchFamily="18" charset="0"/>
              </a:rPr>
              <a:t>3) Dalla mancata partecipazione senza giustificato motivo al primo incontro di mediazione il giudice può desumere argomenti di prova, e condannare la parte al versamento allo Stato di una somma pari al doppio del contributo unificato;</a:t>
            </a:r>
          </a:p>
          <a:p>
            <a:pPr marL="0" indent="0" algn="just">
              <a:lnSpc>
                <a:spcPts val="2800"/>
              </a:lnSpc>
              <a:spcAft>
                <a:spcPts val="600"/>
              </a:spcAft>
              <a:buNone/>
            </a:pPr>
            <a:r>
              <a:rPr lang="it-IT" sz="2000" dirty="0">
                <a:latin typeface="Book Antiqua" panose="02040602050305030304" pitchFamily="18" charset="0"/>
              </a:rPr>
              <a:t>4) Se richiesto, il giudice condanna la parte soccombente che non ha partecipato alla mediazione al pagamento in favore della controparte di una somma determinata in misura non superiore alle spese del giudizio.</a:t>
            </a:r>
          </a:p>
        </p:txBody>
      </p:sp>
      <p:sp>
        <p:nvSpPr>
          <p:cNvPr id="4" name="Segnaposto numero diapositiva 3"/>
          <p:cNvSpPr>
            <a:spLocks noGrp="1"/>
          </p:cNvSpPr>
          <p:nvPr>
            <p:ph type="sldNum" sz="quarter" idx="12"/>
          </p:nvPr>
        </p:nvSpPr>
        <p:spPr/>
        <p:txBody>
          <a:bodyPr/>
          <a:lstStyle/>
          <a:p>
            <a:fld id="{F420D8D5-B3F0-4AC1-A139-3AAAC495DFD1}" type="slidenum">
              <a:rPr lang="it-IT" smtClean="0"/>
              <a:t>12</a:t>
            </a:fld>
            <a:endParaRPr lang="it-IT"/>
          </a:p>
        </p:txBody>
      </p:sp>
    </p:spTree>
    <p:extLst>
      <p:ext uri="{BB962C8B-B14F-4D97-AF65-F5344CB8AC3E}">
        <p14:creationId xmlns:p14="http://schemas.microsoft.com/office/powerpoint/2010/main" val="2313389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2125" y="365125"/>
            <a:ext cx="10515600" cy="1325563"/>
          </a:xfrm>
        </p:spPr>
        <p:txBody>
          <a:bodyPr>
            <a:normAutofit/>
          </a:bodyPr>
          <a:lstStyle/>
          <a:p>
            <a:r>
              <a:rPr lang="it-IT" sz="2400" dirty="0">
                <a:latin typeface="Book Antiqua" panose="02040602050305030304" pitchFamily="18" charset="0"/>
              </a:rPr>
              <a:t>Sulla </a:t>
            </a:r>
            <a:r>
              <a:rPr lang="it-IT" sz="2400" b="1" dirty="0">
                <a:latin typeface="Book Antiqua" panose="02040602050305030304" pitchFamily="18" charset="0"/>
              </a:rPr>
              <a:t>riqualificazione del rapporto tra la giurisdizione ordinaria e le forme di giustizia alternativa e complementare</a:t>
            </a:r>
          </a:p>
        </p:txBody>
      </p:sp>
      <p:sp>
        <p:nvSpPr>
          <p:cNvPr id="3" name="Segnaposto contenuto 2"/>
          <p:cNvSpPr>
            <a:spLocks noGrp="1"/>
          </p:cNvSpPr>
          <p:nvPr>
            <p:ph idx="1"/>
          </p:nvPr>
        </p:nvSpPr>
        <p:spPr/>
        <p:txBody>
          <a:bodyPr>
            <a:normAutofit/>
          </a:bodyPr>
          <a:lstStyle/>
          <a:p>
            <a:pPr algn="ctr"/>
            <a:endParaRPr lang="it-IT" sz="1800" dirty="0">
              <a:latin typeface="Book Antiqua" panose="02040602050305030304" pitchFamily="18" charset="0"/>
            </a:endParaRPr>
          </a:p>
          <a:p>
            <a:pPr algn="ctr"/>
            <a:endParaRPr lang="it-IT" sz="1800" dirty="0">
              <a:latin typeface="Book Antiqua" panose="02040602050305030304" pitchFamily="18" charset="0"/>
            </a:endParaRPr>
          </a:p>
          <a:p>
            <a:pPr marL="0" indent="0" algn="ctr">
              <a:buNone/>
            </a:pPr>
            <a:r>
              <a:rPr lang="it-IT" sz="2400" dirty="0">
                <a:latin typeface="Book Antiqua" panose="02040602050305030304" pitchFamily="18" charset="0"/>
              </a:rPr>
              <a:t>Le modifiche alla procedura di </a:t>
            </a:r>
            <a:r>
              <a:rPr lang="it-IT" sz="2400" b="1" dirty="0">
                <a:latin typeface="Book Antiqua" panose="02040602050305030304" pitchFamily="18" charset="0"/>
              </a:rPr>
              <a:t>negoziazione assistita</a:t>
            </a:r>
          </a:p>
          <a:p>
            <a:pPr marL="0" indent="0" algn="ctr">
              <a:buNone/>
            </a:pPr>
            <a:r>
              <a:rPr lang="it-IT" sz="2000" dirty="0">
                <a:latin typeface="Book Antiqua" panose="02040602050305030304" pitchFamily="18" charset="0"/>
              </a:rPr>
              <a:t>(D.L. 12 settembre 2014, n. 132, </a:t>
            </a:r>
            <a:r>
              <a:rPr lang="it-IT" sz="2000" dirty="0" err="1">
                <a:latin typeface="Book Antiqua" panose="02040602050305030304" pitchFamily="18" charset="0"/>
              </a:rPr>
              <a:t>conv</a:t>
            </a:r>
            <a:r>
              <a:rPr lang="it-IT" sz="2000" dirty="0">
                <a:latin typeface="Book Antiqua" panose="02040602050305030304" pitchFamily="18" charset="0"/>
              </a:rPr>
              <a:t>. In Legge 10.11.2014, n. 132).</a:t>
            </a:r>
          </a:p>
          <a:p>
            <a:pPr algn="just"/>
            <a:endParaRPr lang="it-IT" sz="2400" dirty="0">
              <a:latin typeface="Book Antiqua" panose="02040602050305030304" pitchFamily="18" charset="0"/>
            </a:endParaRPr>
          </a:p>
          <a:p>
            <a:pPr marL="0" indent="0" algn="just">
              <a:buNone/>
            </a:pPr>
            <a:r>
              <a:rPr lang="it-IT" sz="2400" dirty="0">
                <a:latin typeface="Book Antiqua" panose="02040602050305030304" pitchFamily="18" charset="0"/>
              </a:rPr>
              <a:t>La convenzione di negoziazione assistita è un </a:t>
            </a:r>
            <a:r>
              <a:rPr lang="it-IT" sz="2400" b="1" u="sng" dirty="0">
                <a:latin typeface="Book Antiqua" panose="02040602050305030304" pitchFamily="18" charset="0"/>
              </a:rPr>
              <a:t>accordo</a:t>
            </a:r>
            <a:r>
              <a:rPr lang="it-IT" sz="2400" dirty="0">
                <a:latin typeface="Book Antiqua" panose="02040602050305030304" pitchFamily="18" charset="0"/>
              </a:rPr>
              <a:t> mediante il quale le parti </a:t>
            </a:r>
            <a:r>
              <a:rPr lang="it-IT" sz="2400" b="1" dirty="0">
                <a:latin typeface="Book Antiqua" panose="02040602050305030304" pitchFamily="18" charset="0"/>
              </a:rPr>
              <a:t>convengono di cooperare in buona fede e con lealtà per risolvere in via amichevole la controversia </a:t>
            </a:r>
            <a:r>
              <a:rPr lang="it-IT" sz="2400" dirty="0">
                <a:latin typeface="Book Antiqua" panose="02040602050305030304" pitchFamily="18" charset="0"/>
              </a:rPr>
              <a:t>tramite l'assistenza di avvocati iscritti all’albo.</a:t>
            </a:r>
          </a:p>
        </p:txBody>
      </p:sp>
      <p:sp>
        <p:nvSpPr>
          <p:cNvPr id="4" name="Segnaposto numero diapositiva 3"/>
          <p:cNvSpPr>
            <a:spLocks noGrp="1"/>
          </p:cNvSpPr>
          <p:nvPr>
            <p:ph type="sldNum" sz="quarter" idx="12"/>
          </p:nvPr>
        </p:nvSpPr>
        <p:spPr/>
        <p:txBody>
          <a:bodyPr/>
          <a:lstStyle/>
          <a:p>
            <a:fld id="{F420D8D5-B3F0-4AC1-A139-3AAAC495DFD1}" type="slidenum">
              <a:rPr lang="it-IT" smtClean="0"/>
              <a:t>13</a:t>
            </a:fld>
            <a:endParaRPr lang="it-IT"/>
          </a:p>
        </p:txBody>
      </p:sp>
    </p:spTree>
    <p:extLst>
      <p:ext uri="{BB962C8B-B14F-4D97-AF65-F5344CB8AC3E}">
        <p14:creationId xmlns:p14="http://schemas.microsoft.com/office/powerpoint/2010/main" val="2439432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736979" y="365125"/>
            <a:ext cx="10616821" cy="1340845"/>
          </a:xfrm>
        </p:spPr>
        <p:txBody>
          <a:bodyPr>
            <a:normAutofit/>
          </a:bodyPr>
          <a:lstStyle/>
          <a:p>
            <a:pPr algn="just"/>
            <a:r>
              <a:rPr lang="it-IT" sz="2400" dirty="0">
                <a:latin typeface="Book Antiqua" panose="02040602050305030304" pitchFamily="18" charset="0"/>
              </a:rPr>
              <a:t>Sulla </a:t>
            </a:r>
            <a:r>
              <a:rPr lang="it-IT" sz="2400" b="1" dirty="0">
                <a:latin typeface="Book Antiqua" panose="02040602050305030304" pitchFamily="18" charset="0"/>
              </a:rPr>
              <a:t>riqualificazione del rapporto tra la giurisdizione ordinaria e le forme di giustizia alternativa e complementare</a:t>
            </a:r>
          </a:p>
        </p:txBody>
      </p:sp>
      <p:sp>
        <p:nvSpPr>
          <p:cNvPr id="3" name="Segnaposto contenuto 2"/>
          <p:cNvSpPr>
            <a:spLocks noGrp="1"/>
          </p:cNvSpPr>
          <p:nvPr>
            <p:ph idx="1"/>
          </p:nvPr>
        </p:nvSpPr>
        <p:spPr/>
        <p:txBody>
          <a:bodyPr>
            <a:normAutofit/>
          </a:bodyPr>
          <a:lstStyle/>
          <a:p>
            <a:pPr marL="0" indent="0">
              <a:buNone/>
            </a:pPr>
            <a:r>
              <a:rPr lang="it-IT" sz="2000" dirty="0">
                <a:latin typeface="Book Antiqua" panose="02040602050305030304" pitchFamily="18" charset="0"/>
              </a:rPr>
              <a:t>Il D.L. n. 132/2014 stabiliva che la convenzione:</a:t>
            </a:r>
          </a:p>
          <a:p>
            <a:endParaRPr lang="it-IT" sz="2000" dirty="0">
              <a:latin typeface="Book Antiqua" panose="02040602050305030304" pitchFamily="18" charset="0"/>
            </a:endParaRPr>
          </a:p>
          <a:p>
            <a:pPr marL="0" indent="0">
              <a:buNone/>
            </a:pPr>
            <a:r>
              <a:rPr lang="it-IT" sz="2000" dirty="0">
                <a:latin typeface="Book Antiqua" panose="02040602050305030304" pitchFamily="18" charset="0"/>
              </a:rPr>
              <a:t>-  doveva precisare l'oggetto ogni controversia, la quale non doveva riguardare diritti indisponibili;</a:t>
            </a:r>
          </a:p>
          <a:p>
            <a:pPr marL="0" indent="0">
              <a:buNone/>
            </a:pPr>
            <a:r>
              <a:rPr lang="it-IT" sz="2000" dirty="0">
                <a:latin typeface="Book Antiqua" panose="02040602050305030304" pitchFamily="18" charset="0"/>
              </a:rPr>
              <a:t>-  escludeva le controversie in materia di lavoro;</a:t>
            </a:r>
          </a:p>
          <a:p>
            <a:pPr marL="0" indent="0" algn="just">
              <a:buNone/>
            </a:pPr>
            <a:r>
              <a:rPr lang="it-IT" sz="2000" dirty="0">
                <a:latin typeface="Book Antiqua" panose="02040602050305030304" pitchFamily="18" charset="0"/>
              </a:rPr>
              <a:t>- stabiliva che l'esperimento del procedimento di negoziazione assistita fosse condizione di procedibilità per l’esercizio delle azioni relative alle controversie in materia di:</a:t>
            </a:r>
          </a:p>
          <a:p>
            <a:pPr algn="just"/>
            <a:endParaRPr lang="it-IT" sz="2000" dirty="0">
              <a:latin typeface="Book Antiqua" panose="02040602050305030304" pitchFamily="18" charset="0"/>
            </a:endParaRPr>
          </a:p>
          <a:p>
            <a:pPr lvl="1"/>
            <a:r>
              <a:rPr lang="it-IT" sz="2000" dirty="0">
                <a:latin typeface="Book Antiqua" panose="02040602050305030304" pitchFamily="18" charset="0"/>
              </a:rPr>
              <a:t>di risarcimento del danno da circolazione di veicoli; e </a:t>
            </a:r>
          </a:p>
          <a:p>
            <a:pPr lvl="1"/>
            <a:r>
              <a:rPr lang="it-IT" sz="2000" dirty="0">
                <a:latin typeface="Book Antiqua" panose="02040602050305030304" pitchFamily="18" charset="0"/>
              </a:rPr>
              <a:t>di pagamento a qualsiasi titolo di somme non eccedenti cinquantamila euro.</a:t>
            </a:r>
          </a:p>
          <a:p>
            <a:pPr lvl="1"/>
            <a:endParaRPr lang="it-IT" dirty="0">
              <a:latin typeface="Book Antiqua" panose="02040602050305030304" pitchFamily="18" charset="0"/>
            </a:endParaRPr>
          </a:p>
          <a:p>
            <a:endParaRPr lang="it-IT" dirty="0"/>
          </a:p>
        </p:txBody>
      </p:sp>
      <p:sp>
        <p:nvSpPr>
          <p:cNvPr id="2" name="Segnaposto numero diapositiva 1"/>
          <p:cNvSpPr>
            <a:spLocks noGrp="1"/>
          </p:cNvSpPr>
          <p:nvPr>
            <p:ph type="sldNum" sz="quarter" idx="12"/>
          </p:nvPr>
        </p:nvSpPr>
        <p:spPr/>
        <p:txBody>
          <a:bodyPr/>
          <a:lstStyle/>
          <a:p>
            <a:fld id="{F420D8D5-B3F0-4AC1-A139-3AAAC495DFD1}" type="slidenum">
              <a:rPr lang="it-IT" smtClean="0"/>
              <a:t>14</a:t>
            </a:fld>
            <a:endParaRPr lang="it-IT"/>
          </a:p>
        </p:txBody>
      </p:sp>
    </p:spTree>
    <p:extLst>
      <p:ext uri="{BB962C8B-B14F-4D97-AF65-F5344CB8AC3E}">
        <p14:creationId xmlns:p14="http://schemas.microsoft.com/office/powerpoint/2010/main" val="117990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sz="2400" dirty="0">
                <a:latin typeface="Book Antiqua" panose="02040602050305030304" pitchFamily="18" charset="0"/>
              </a:rPr>
              <a:t>Sulla </a:t>
            </a:r>
            <a:r>
              <a:rPr lang="it-IT" sz="2400" b="1" dirty="0">
                <a:latin typeface="Book Antiqua" panose="02040602050305030304" pitchFamily="18" charset="0"/>
              </a:rPr>
              <a:t>riqualificazione</a:t>
            </a:r>
            <a:r>
              <a:rPr lang="it-IT" sz="2400" dirty="0">
                <a:latin typeface="Book Antiqua" panose="02040602050305030304" pitchFamily="18" charset="0"/>
              </a:rPr>
              <a:t> del </a:t>
            </a:r>
            <a:r>
              <a:rPr lang="it-IT" sz="2400" b="1" dirty="0">
                <a:latin typeface="Book Antiqua" panose="02040602050305030304" pitchFamily="18" charset="0"/>
              </a:rPr>
              <a:t>rapporto tra la giurisdizione ordinaria e le forme di giustizia alternativa e complementare</a:t>
            </a:r>
          </a:p>
        </p:txBody>
      </p:sp>
      <p:sp>
        <p:nvSpPr>
          <p:cNvPr id="3" name="Segnaposto contenuto 2"/>
          <p:cNvSpPr>
            <a:spLocks noGrp="1"/>
          </p:cNvSpPr>
          <p:nvPr>
            <p:ph idx="1"/>
          </p:nvPr>
        </p:nvSpPr>
        <p:spPr>
          <a:xfrm>
            <a:off x="838200" y="1579418"/>
            <a:ext cx="10515600" cy="4913457"/>
          </a:xfrm>
        </p:spPr>
        <p:txBody>
          <a:bodyPr>
            <a:normAutofit/>
          </a:bodyPr>
          <a:lstStyle/>
          <a:p>
            <a:pPr marL="0" indent="0">
              <a:lnSpc>
                <a:spcPts val="2800"/>
              </a:lnSpc>
              <a:buNone/>
            </a:pPr>
            <a:r>
              <a:rPr lang="it-IT" sz="2000" dirty="0">
                <a:latin typeface="Book Antiqua" panose="02040602050305030304" pitchFamily="18" charset="0"/>
              </a:rPr>
              <a:t>L’art. 6 dello stesso D.L. prevede che la convenzione di negoziazione assistita può essere conclusa:</a:t>
            </a:r>
          </a:p>
          <a:p>
            <a:pPr marL="0" indent="0" algn="just">
              <a:lnSpc>
                <a:spcPts val="2800"/>
              </a:lnSpc>
              <a:buNone/>
            </a:pPr>
            <a:r>
              <a:rPr lang="it-IT" sz="2000" b="1" dirty="0">
                <a:latin typeface="Book Antiqua" panose="02040602050305030304" pitchFamily="18" charset="0"/>
              </a:rPr>
              <a:t>tra coniugi</a:t>
            </a:r>
            <a:r>
              <a:rPr lang="it-IT" sz="2000" dirty="0">
                <a:latin typeface="Book Antiqua" panose="02040602050305030304" pitchFamily="18" charset="0"/>
              </a:rPr>
              <a:t>, per una soluzione consensuale della separazione personale, della cessazione degli effetti civili del matrimonio o del suo scioglimento, o nei casi di modifica delle condizioni di separazione o di divorzio;</a:t>
            </a:r>
          </a:p>
          <a:p>
            <a:pPr marL="0" indent="0" algn="just">
              <a:lnSpc>
                <a:spcPts val="2800"/>
              </a:lnSpc>
              <a:buNone/>
            </a:pPr>
            <a:r>
              <a:rPr lang="it-IT" sz="2000" b="1" dirty="0">
                <a:latin typeface="Book Antiqua" panose="02040602050305030304" pitchFamily="18" charset="0"/>
              </a:rPr>
              <a:t>tra i genitori</a:t>
            </a:r>
            <a:r>
              <a:rPr lang="it-IT" sz="2000" dirty="0">
                <a:latin typeface="Book Antiqua" panose="02040602050305030304" pitchFamily="18" charset="0"/>
              </a:rPr>
              <a:t>, per una soluzione consensuale per la disciplina delle modalità di affidamento e mantenimento dei figli minori nati fuori del matrimonio, o di mantenimento dei figli maggiorenni non economicamente autosufficienti nati fuori del matrimonio e per la modifica delle condizioni già determinate;</a:t>
            </a:r>
          </a:p>
          <a:p>
            <a:pPr marL="0" indent="0" algn="just">
              <a:lnSpc>
                <a:spcPts val="2800"/>
              </a:lnSpc>
              <a:buNone/>
            </a:pPr>
            <a:r>
              <a:rPr lang="it-IT" sz="2000" dirty="0">
                <a:latin typeface="Book Antiqua" panose="02040602050305030304" pitchFamily="18" charset="0"/>
              </a:rPr>
              <a:t>per una soluzione consensuale per la determinazione </a:t>
            </a:r>
            <a:r>
              <a:rPr lang="it-IT" sz="2000" b="1" dirty="0">
                <a:latin typeface="Book Antiqua" panose="02040602050305030304" pitchFamily="18" charset="0"/>
              </a:rPr>
              <a:t>dell'assegno di mantenimento richiesto ai genitori dal figlio maggiorenne economicamente non autosufficiente </a:t>
            </a:r>
            <a:r>
              <a:rPr lang="it-IT" sz="2000" dirty="0">
                <a:latin typeface="Book Antiqua" panose="02040602050305030304" pitchFamily="18" charset="0"/>
              </a:rPr>
              <a:t>e per la determinazione degli alimenti, e per la modifica di tali determinazioni.</a:t>
            </a:r>
          </a:p>
        </p:txBody>
      </p:sp>
      <p:sp>
        <p:nvSpPr>
          <p:cNvPr id="4" name="Segnaposto numero diapositiva 3"/>
          <p:cNvSpPr>
            <a:spLocks noGrp="1"/>
          </p:cNvSpPr>
          <p:nvPr>
            <p:ph type="sldNum" sz="quarter" idx="12"/>
          </p:nvPr>
        </p:nvSpPr>
        <p:spPr/>
        <p:txBody>
          <a:bodyPr/>
          <a:lstStyle/>
          <a:p>
            <a:fld id="{F420D8D5-B3F0-4AC1-A139-3AAAC495DFD1}" type="slidenum">
              <a:rPr lang="it-IT" smtClean="0"/>
              <a:t>15</a:t>
            </a:fld>
            <a:endParaRPr lang="it-IT"/>
          </a:p>
        </p:txBody>
      </p:sp>
    </p:spTree>
    <p:extLst>
      <p:ext uri="{BB962C8B-B14F-4D97-AF65-F5344CB8AC3E}">
        <p14:creationId xmlns:p14="http://schemas.microsoft.com/office/powerpoint/2010/main" val="4231943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latin typeface="Book Antiqua" panose="02040602050305030304" pitchFamily="18" charset="0"/>
              </a:rPr>
              <a:t>Sulla </a:t>
            </a:r>
            <a:r>
              <a:rPr lang="it-IT" sz="2400" b="1" dirty="0">
                <a:latin typeface="Book Antiqua" panose="02040602050305030304" pitchFamily="18" charset="0"/>
              </a:rPr>
              <a:t>riqualificazione del rapporto tra la giurisdizione ordinaria e le forme di giustizia alternativa e complementare</a:t>
            </a:r>
          </a:p>
        </p:txBody>
      </p:sp>
      <p:sp>
        <p:nvSpPr>
          <p:cNvPr id="3" name="Segnaposto contenuto 2"/>
          <p:cNvSpPr>
            <a:spLocks noGrp="1"/>
          </p:cNvSpPr>
          <p:nvPr>
            <p:ph idx="1"/>
          </p:nvPr>
        </p:nvSpPr>
        <p:spPr/>
        <p:txBody>
          <a:bodyPr>
            <a:normAutofit/>
          </a:bodyPr>
          <a:lstStyle/>
          <a:p>
            <a:pPr marL="0" indent="0">
              <a:buNone/>
            </a:pPr>
            <a:r>
              <a:rPr lang="it-IT" sz="2000" dirty="0">
                <a:latin typeface="Book Antiqua" panose="02040602050305030304" pitchFamily="18" charset="0"/>
              </a:rPr>
              <a:t>La Riforma interviene anche in quest’ambito:</a:t>
            </a:r>
          </a:p>
          <a:p>
            <a:pPr algn="just"/>
            <a:r>
              <a:rPr lang="it-IT" sz="2000" dirty="0">
                <a:latin typeface="Book Antiqua" panose="02040602050305030304" pitchFamily="18" charset="0"/>
              </a:rPr>
              <a:t>estendendo l’istituto della negoziazione assistita alle </a:t>
            </a:r>
            <a:r>
              <a:rPr lang="it-IT" sz="2000" b="1" dirty="0">
                <a:latin typeface="Book Antiqua" panose="02040602050305030304" pitchFamily="18" charset="0"/>
              </a:rPr>
              <a:t>controversie di lavoro </a:t>
            </a:r>
            <a:r>
              <a:rPr lang="it-IT" sz="2000" dirty="0">
                <a:latin typeface="Book Antiqua" panose="02040602050305030304" pitchFamily="18" charset="0"/>
              </a:rPr>
              <a:t>(prima espressamente escluse), ma senza conferire a tale possibilità il carattere di condizione di procedibilità ai fini del ricorso al procedimento previsto dall’art. 412 ter del c.p.c.;</a:t>
            </a:r>
          </a:p>
          <a:p>
            <a:pPr algn="just"/>
            <a:r>
              <a:rPr lang="it-IT" sz="2000" dirty="0">
                <a:latin typeface="Book Antiqua" panose="02040602050305030304" pitchFamily="18" charset="0"/>
              </a:rPr>
              <a:t>innovando la procedura, introducendo anche in questo caso apposita disciplina dello svolgimento in modalità telematica.</a:t>
            </a:r>
          </a:p>
        </p:txBody>
      </p:sp>
      <p:sp>
        <p:nvSpPr>
          <p:cNvPr id="4" name="Segnaposto numero diapositiva 3"/>
          <p:cNvSpPr>
            <a:spLocks noGrp="1"/>
          </p:cNvSpPr>
          <p:nvPr>
            <p:ph type="sldNum" sz="quarter" idx="12"/>
          </p:nvPr>
        </p:nvSpPr>
        <p:spPr/>
        <p:txBody>
          <a:bodyPr/>
          <a:lstStyle/>
          <a:p>
            <a:fld id="{F420D8D5-B3F0-4AC1-A139-3AAAC495DFD1}" type="slidenum">
              <a:rPr lang="it-IT" smtClean="0"/>
              <a:t>16</a:t>
            </a:fld>
            <a:endParaRPr lang="it-IT"/>
          </a:p>
        </p:txBody>
      </p:sp>
    </p:spTree>
    <p:extLst>
      <p:ext uri="{BB962C8B-B14F-4D97-AF65-F5344CB8AC3E}">
        <p14:creationId xmlns:p14="http://schemas.microsoft.com/office/powerpoint/2010/main" val="29021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388896"/>
            <a:ext cx="10515600" cy="4351338"/>
          </a:xfrm>
        </p:spPr>
        <p:txBody>
          <a:bodyPr>
            <a:normAutofit/>
          </a:bodyPr>
          <a:lstStyle/>
          <a:p>
            <a:pPr algn="ctr"/>
            <a:endParaRPr lang="it-IT" sz="1800" b="1" dirty="0">
              <a:latin typeface="Book Antiqua" panose="02040602050305030304" pitchFamily="18" charset="0"/>
            </a:endParaRPr>
          </a:p>
          <a:p>
            <a:pPr marL="0" indent="0" algn="ctr">
              <a:buNone/>
            </a:pPr>
            <a:endParaRPr lang="it-IT" sz="2000" b="1" dirty="0">
              <a:latin typeface="Book Antiqua" panose="02040602050305030304" pitchFamily="18" charset="0"/>
            </a:endParaRPr>
          </a:p>
          <a:p>
            <a:pPr marL="0" indent="0" algn="ctr">
              <a:buNone/>
            </a:pPr>
            <a:r>
              <a:rPr lang="it-IT" sz="2400" b="1" dirty="0">
                <a:latin typeface="Book Antiqua" panose="02040602050305030304" pitchFamily="18" charset="0"/>
              </a:rPr>
              <a:t>Conseguenze del mancato esperimento della negoziazione assistita</a:t>
            </a:r>
          </a:p>
          <a:p>
            <a:pPr marL="0" indent="0" algn="ctr">
              <a:buNone/>
            </a:pPr>
            <a:endParaRPr lang="it-IT" sz="2000" b="1" dirty="0">
              <a:latin typeface="Book Antiqua" panose="02040602050305030304" pitchFamily="18" charset="0"/>
            </a:endParaRPr>
          </a:p>
          <a:p>
            <a:pPr marL="0" indent="0" algn="just">
              <a:lnSpc>
                <a:spcPct val="120000"/>
              </a:lnSpc>
              <a:buNone/>
            </a:pPr>
            <a:r>
              <a:rPr lang="it-IT" sz="2000" dirty="0">
                <a:latin typeface="Book Antiqua" panose="02040602050305030304" pitchFamily="18" charset="0"/>
              </a:rPr>
              <a:t>Il mancato rispetto della convenzione di negoziazione assistita – nei casi in cui essa non costituisca condizione di procedibilità della domanda – comporta conseguenze limitate alla condanna al pagamento delle spese processuali</a:t>
            </a:r>
            <a:r>
              <a:rPr lang="it-IT" sz="2000" b="1" dirty="0">
                <a:latin typeface="Book Antiqua" panose="02040602050305030304" pitchFamily="18" charset="0"/>
              </a:rPr>
              <a:t>. </a:t>
            </a:r>
          </a:p>
        </p:txBody>
      </p:sp>
      <p:sp>
        <p:nvSpPr>
          <p:cNvPr id="2" name="Segnaposto numero diapositiva 1"/>
          <p:cNvSpPr>
            <a:spLocks noGrp="1"/>
          </p:cNvSpPr>
          <p:nvPr>
            <p:ph type="sldNum" sz="quarter" idx="12"/>
          </p:nvPr>
        </p:nvSpPr>
        <p:spPr/>
        <p:txBody>
          <a:bodyPr/>
          <a:lstStyle/>
          <a:p>
            <a:fld id="{F420D8D5-B3F0-4AC1-A139-3AAAC495DFD1}" type="slidenum">
              <a:rPr lang="it-IT" smtClean="0"/>
              <a:t>17</a:t>
            </a:fld>
            <a:endParaRPr lang="it-IT"/>
          </a:p>
        </p:txBody>
      </p:sp>
    </p:spTree>
    <p:extLst>
      <p:ext uri="{BB962C8B-B14F-4D97-AF65-F5344CB8AC3E}">
        <p14:creationId xmlns:p14="http://schemas.microsoft.com/office/powerpoint/2010/main" val="1364192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latin typeface="Book Antiqua" panose="02040602050305030304" pitchFamily="18" charset="0"/>
              </a:rPr>
              <a:t>Sulla riqualificazione del rapporto tra la giurisdizione ordinaria e le forme di giustizia alternativa e complementare</a:t>
            </a:r>
          </a:p>
        </p:txBody>
      </p:sp>
      <p:sp>
        <p:nvSpPr>
          <p:cNvPr id="3" name="Segnaposto contenuto 2"/>
          <p:cNvSpPr>
            <a:spLocks noGrp="1"/>
          </p:cNvSpPr>
          <p:nvPr>
            <p:ph idx="1"/>
          </p:nvPr>
        </p:nvSpPr>
        <p:spPr/>
        <p:txBody>
          <a:bodyPr>
            <a:normAutofit/>
          </a:bodyPr>
          <a:lstStyle/>
          <a:p>
            <a:pPr marL="0" indent="0" algn="ctr">
              <a:buNone/>
            </a:pPr>
            <a:r>
              <a:rPr lang="it-IT" sz="2400" b="1" dirty="0">
                <a:latin typeface="Book Antiqua" panose="02040602050305030304" pitchFamily="18" charset="0"/>
              </a:rPr>
              <a:t>Arbitrato</a:t>
            </a:r>
          </a:p>
          <a:p>
            <a:pPr marL="0" indent="0" algn="ctr">
              <a:buNone/>
            </a:pPr>
            <a:endParaRPr lang="it-IT" sz="2400" b="1" dirty="0">
              <a:latin typeface="Book Antiqua" panose="02040602050305030304" pitchFamily="18" charset="0"/>
            </a:endParaRPr>
          </a:p>
          <a:p>
            <a:pPr marL="0" indent="0" algn="just">
              <a:buNone/>
            </a:pPr>
            <a:r>
              <a:rPr lang="it-IT" sz="2000" dirty="0">
                <a:latin typeface="Book Antiqua" panose="02040602050305030304" pitchFamily="18" charset="0"/>
              </a:rPr>
              <a:t>In esecuzione del principio fissato dalla Legge delega alla lettera f) del comma 15 dell’art. 1 – che indica l’obiettivo del riordino organico della materia dell’arbitrato e di semplificazione della normativa di riferimento:</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l’art. 10 della Riforma, con il 2° comma, abroga gli articoli da 34 a 37 del D. </a:t>
            </a:r>
            <a:r>
              <a:rPr lang="it-IT" sz="2000" dirty="0" err="1">
                <a:latin typeface="Book Antiqua" panose="02040602050305030304" pitchFamily="18" charset="0"/>
              </a:rPr>
              <a:t>Lgs</a:t>
            </a:r>
            <a:r>
              <a:rPr lang="it-IT" sz="2000" dirty="0">
                <a:latin typeface="Book Antiqua" panose="02040602050305030304" pitchFamily="18" charset="0"/>
              </a:rPr>
              <a:t>. 17 gennaio 2003, n. 5 (Riforma del diritto delle società di capitali).</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l’art. 3, comma 55, della Riforma, </a:t>
            </a:r>
            <a:r>
              <a:rPr lang="it-IT" sz="2000" b="1" dirty="0">
                <a:latin typeface="Book Antiqua" panose="02040602050305030304" pitchFamily="18" charset="0"/>
              </a:rPr>
              <a:t>inserisce</a:t>
            </a:r>
            <a:r>
              <a:rPr lang="it-IT" sz="2000" dirty="0">
                <a:latin typeface="Book Antiqua" panose="02040602050305030304" pitchFamily="18" charset="0"/>
              </a:rPr>
              <a:t> al Libro V, Titolo VIII, del </a:t>
            </a:r>
            <a:r>
              <a:rPr lang="it-IT" sz="2000" dirty="0" err="1">
                <a:latin typeface="Book Antiqua" panose="02040602050305030304" pitchFamily="18" charset="0"/>
              </a:rPr>
              <a:t>c.p.c</a:t>
            </a:r>
            <a:r>
              <a:rPr lang="it-IT" sz="2000" b="1" dirty="0" err="1">
                <a:latin typeface="Book Antiqua" panose="02040602050305030304" pitchFamily="18" charset="0"/>
              </a:rPr>
              <a:t>.</a:t>
            </a:r>
            <a:r>
              <a:rPr lang="it-IT" sz="2000" b="1" dirty="0">
                <a:latin typeface="Book Antiqua" panose="02040602050305030304" pitchFamily="18" charset="0"/>
              </a:rPr>
              <a:t>, il «Capo VI-bis, con gli articoli 838-bis, 838-ter, 838-quater e 838-quinquies</a:t>
            </a:r>
            <a:r>
              <a:rPr lang="it-IT" sz="2000" dirty="0">
                <a:latin typeface="Book Antiqua" panose="02040602050305030304" pitchFamily="18" charset="0"/>
              </a:rPr>
              <a:t>, nei quali viene trasfuso il contenuto degli articoli da 34 a 37 sopra indicati, in termini pressoché invariati.</a:t>
            </a:r>
          </a:p>
        </p:txBody>
      </p:sp>
      <p:sp>
        <p:nvSpPr>
          <p:cNvPr id="4" name="Segnaposto numero diapositiva 3"/>
          <p:cNvSpPr>
            <a:spLocks noGrp="1"/>
          </p:cNvSpPr>
          <p:nvPr>
            <p:ph type="sldNum" sz="quarter" idx="12"/>
          </p:nvPr>
        </p:nvSpPr>
        <p:spPr/>
        <p:txBody>
          <a:bodyPr/>
          <a:lstStyle/>
          <a:p>
            <a:fld id="{F420D8D5-B3F0-4AC1-A139-3AAAC495DFD1}" type="slidenum">
              <a:rPr lang="it-IT" smtClean="0"/>
              <a:t>18</a:t>
            </a:fld>
            <a:endParaRPr lang="it-IT"/>
          </a:p>
        </p:txBody>
      </p:sp>
    </p:spTree>
    <p:extLst>
      <p:ext uri="{BB962C8B-B14F-4D97-AF65-F5344CB8AC3E}">
        <p14:creationId xmlns:p14="http://schemas.microsoft.com/office/powerpoint/2010/main" val="165812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latin typeface="Book Antiqua" panose="02040602050305030304" pitchFamily="18" charset="0"/>
              </a:rPr>
              <a:t>Sulla </a:t>
            </a:r>
            <a:r>
              <a:rPr lang="it-IT" sz="2400" b="1" dirty="0">
                <a:latin typeface="Book Antiqua" panose="02040602050305030304" pitchFamily="18" charset="0"/>
              </a:rPr>
              <a:t>riqualificazione del rapporto tra la giurisdizione ordinaria e le forme di giustizia alternativa e complementare</a:t>
            </a:r>
          </a:p>
        </p:txBody>
      </p:sp>
      <p:sp>
        <p:nvSpPr>
          <p:cNvPr id="3" name="Segnaposto contenuto 2"/>
          <p:cNvSpPr>
            <a:spLocks noGrp="1"/>
          </p:cNvSpPr>
          <p:nvPr>
            <p:ph idx="1"/>
          </p:nvPr>
        </p:nvSpPr>
        <p:spPr>
          <a:xfrm>
            <a:off x="723331" y="1690688"/>
            <a:ext cx="10630469" cy="4486275"/>
          </a:xfrm>
        </p:spPr>
        <p:txBody>
          <a:bodyPr>
            <a:normAutofit/>
          </a:bodyPr>
          <a:lstStyle/>
          <a:p>
            <a:pPr marL="0" indent="0" algn="ctr">
              <a:buNone/>
            </a:pPr>
            <a:r>
              <a:rPr lang="it-IT" sz="1800" b="1" dirty="0">
                <a:latin typeface="Book Antiqua" panose="02040602050305030304" pitchFamily="18" charset="0"/>
              </a:rPr>
              <a:t>Arbitrato</a:t>
            </a:r>
          </a:p>
          <a:p>
            <a:pPr marL="0" indent="0" algn="ctr">
              <a:buNone/>
            </a:pPr>
            <a:r>
              <a:rPr lang="it-IT" sz="1800" b="1" dirty="0">
                <a:latin typeface="Book Antiqua" panose="02040602050305030304" pitchFamily="18" charset="0"/>
              </a:rPr>
              <a:t>(art. 3, commi 51 e ss. D. </a:t>
            </a:r>
            <a:r>
              <a:rPr lang="it-IT" sz="1800" b="1" dirty="0" err="1">
                <a:latin typeface="Book Antiqua" panose="02040602050305030304" pitchFamily="18" charset="0"/>
              </a:rPr>
              <a:t>Lgs</a:t>
            </a:r>
            <a:r>
              <a:rPr lang="it-IT" sz="1800" b="1" dirty="0">
                <a:latin typeface="Book Antiqua" panose="02040602050305030304" pitchFamily="18" charset="0"/>
              </a:rPr>
              <a:t>. n. 149/2022)</a:t>
            </a:r>
          </a:p>
          <a:p>
            <a:pPr algn="ctr"/>
            <a:endParaRPr lang="it-IT" sz="1800" b="1" dirty="0">
              <a:latin typeface="Book Antiqua" panose="02040602050305030304" pitchFamily="18" charset="0"/>
            </a:endParaRPr>
          </a:p>
          <a:p>
            <a:pPr marL="342900" indent="-342900" algn="just">
              <a:lnSpc>
                <a:spcPts val="2800"/>
              </a:lnSpc>
              <a:spcAft>
                <a:spcPts val="600"/>
              </a:spcAft>
              <a:buFont typeface="+mj-lt"/>
              <a:buAutoNum type="alphaLcParenR"/>
            </a:pPr>
            <a:r>
              <a:rPr lang="it-IT" sz="1800" dirty="0">
                <a:latin typeface="Book Antiqua" panose="02040602050305030304" pitchFamily="18" charset="0"/>
              </a:rPr>
              <a:t>Una novità di rilevo deriva dal nuovo art. 838-ter (ex art. 35), che introduce la possibilità di </a:t>
            </a:r>
            <a:r>
              <a:rPr lang="it-IT" sz="1800" b="1" dirty="0">
                <a:latin typeface="Book Antiqua" panose="02040602050305030304" pitchFamily="18" charset="0"/>
              </a:rPr>
              <a:t>attribuzione agli arbitri del potere di emanare misure cautelari </a:t>
            </a:r>
            <a:r>
              <a:rPr lang="it-IT" sz="1800" dirty="0">
                <a:latin typeface="Book Antiqua" panose="02040602050305030304" pitchFamily="18" charset="0"/>
              </a:rPr>
              <a:t>(es.: sospensione dell’efficacia delle delibere impugnate);</a:t>
            </a:r>
          </a:p>
          <a:p>
            <a:pPr marL="342900" indent="-342900" algn="just">
              <a:lnSpc>
                <a:spcPts val="2800"/>
              </a:lnSpc>
              <a:spcAft>
                <a:spcPts val="600"/>
              </a:spcAft>
              <a:buFont typeface="+mj-lt"/>
              <a:buAutoNum type="alphaLcParenR"/>
            </a:pPr>
            <a:r>
              <a:rPr lang="it-IT" sz="1800" dirty="0">
                <a:latin typeface="Book Antiqua" panose="02040602050305030304" pitchFamily="18" charset="0"/>
              </a:rPr>
              <a:t>vengono introdotte disposizioni tendenti a rafforzare le </a:t>
            </a:r>
            <a:r>
              <a:rPr lang="it-IT" sz="1800" b="1" dirty="0">
                <a:latin typeface="Book Antiqua" panose="02040602050305030304" pitchFamily="18" charset="0"/>
              </a:rPr>
              <a:t>garanzie di trasparenza nella nomina </a:t>
            </a:r>
            <a:r>
              <a:rPr lang="it-IT" sz="1800" dirty="0">
                <a:latin typeface="Book Antiqua" panose="02040602050305030304" pitchFamily="18" charset="0"/>
              </a:rPr>
              <a:t>degli arbitri, nonché di indipendenza ed imparzialità;</a:t>
            </a:r>
          </a:p>
          <a:p>
            <a:pPr marL="342900" indent="-342900" algn="just">
              <a:lnSpc>
                <a:spcPts val="2800"/>
              </a:lnSpc>
              <a:spcAft>
                <a:spcPts val="600"/>
              </a:spcAft>
              <a:buFont typeface="+mj-lt"/>
              <a:buAutoNum type="alphaLcParenR"/>
            </a:pPr>
            <a:r>
              <a:rPr lang="it-IT" sz="1800" dirty="0">
                <a:latin typeface="Book Antiqua" panose="02040602050305030304" pitchFamily="18" charset="0"/>
              </a:rPr>
              <a:t>viene espressamente sancita la </a:t>
            </a:r>
            <a:r>
              <a:rPr lang="it-IT" sz="1800" b="1" dirty="0">
                <a:latin typeface="Book Antiqua" panose="02040602050305030304" pitchFamily="18" charset="0"/>
              </a:rPr>
              <a:t>piena parificazione della domanda di arbitrato e della domanda giudiziale </a:t>
            </a:r>
            <a:r>
              <a:rPr lang="it-IT" sz="1800" dirty="0">
                <a:latin typeface="Book Antiqua" panose="02040602050305030304" pitchFamily="18" charset="0"/>
              </a:rPr>
              <a:t>per tutti gli effetti sostanziali derivanti da quest’ultima;</a:t>
            </a:r>
          </a:p>
        </p:txBody>
      </p:sp>
      <p:sp>
        <p:nvSpPr>
          <p:cNvPr id="4" name="Segnaposto numero diapositiva 3"/>
          <p:cNvSpPr>
            <a:spLocks noGrp="1"/>
          </p:cNvSpPr>
          <p:nvPr>
            <p:ph type="sldNum" sz="quarter" idx="12"/>
          </p:nvPr>
        </p:nvSpPr>
        <p:spPr/>
        <p:txBody>
          <a:bodyPr/>
          <a:lstStyle/>
          <a:p>
            <a:fld id="{F420D8D5-B3F0-4AC1-A139-3AAAC495DFD1}" type="slidenum">
              <a:rPr lang="it-IT" smtClean="0"/>
              <a:t>19</a:t>
            </a:fld>
            <a:endParaRPr lang="it-IT"/>
          </a:p>
        </p:txBody>
      </p:sp>
    </p:spTree>
    <p:extLst>
      <p:ext uri="{BB962C8B-B14F-4D97-AF65-F5344CB8AC3E}">
        <p14:creationId xmlns:p14="http://schemas.microsoft.com/office/powerpoint/2010/main" val="204961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br>
              <a:rPr lang="it-IT" sz="2800" b="1" dirty="0"/>
            </a:br>
            <a:br>
              <a:rPr lang="it-IT" sz="2800" b="1" dirty="0"/>
            </a:br>
            <a:r>
              <a:rPr lang="it-IT" sz="3100" b="1" dirty="0">
                <a:latin typeface="Book Antiqua" panose="02040602050305030304" pitchFamily="18" charset="0"/>
              </a:rPr>
              <a:t>La Riforma </a:t>
            </a:r>
            <a:r>
              <a:rPr lang="it-IT" sz="3100" b="1" dirty="0" err="1">
                <a:latin typeface="Book Antiqua" panose="02040602050305030304" pitchFamily="18" charset="0"/>
              </a:rPr>
              <a:t>Cartabia</a:t>
            </a:r>
            <a:br>
              <a:rPr lang="it-IT" sz="3100" b="1" dirty="0">
                <a:latin typeface="Book Antiqua" panose="02040602050305030304" pitchFamily="18" charset="0"/>
              </a:rPr>
            </a:br>
            <a:br>
              <a:rPr lang="it-IT" sz="3100" b="1" dirty="0">
                <a:latin typeface="Book Antiqua" panose="02040602050305030304" pitchFamily="18" charset="0"/>
              </a:rPr>
            </a:br>
            <a:endParaRPr lang="it-IT" sz="3100" b="1" dirty="0">
              <a:latin typeface="Book Antiqua" panose="02040602050305030304" pitchFamily="18" charset="0"/>
            </a:endParaRPr>
          </a:p>
        </p:txBody>
      </p:sp>
      <p:sp>
        <p:nvSpPr>
          <p:cNvPr id="3" name="Segnaposto contenuto 2"/>
          <p:cNvSpPr>
            <a:spLocks noGrp="1"/>
          </p:cNvSpPr>
          <p:nvPr>
            <p:ph idx="1"/>
          </p:nvPr>
        </p:nvSpPr>
        <p:spPr>
          <a:xfrm>
            <a:off x="838200" y="1825625"/>
            <a:ext cx="10515600" cy="4895850"/>
          </a:xfrm>
        </p:spPr>
        <p:txBody>
          <a:bodyPr>
            <a:normAutofit/>
          </a:bodyPr>
          <a:lstStyle/>
          <a:p>
            <a:pPr marL="0" indent="0" algn="ctr">
              <a:buNone/>
            </a:pPr>
            <a:endParaRPr lang="it-IT" sz="2000" b="1" dirty="0">
              <a:latin typeface="Book Antiqua" panose="02040602050305030304" pitchFamily="18" charset="0"/>
            </a:endParaRPr>
          </a:p>
          <a:p>
            <a:pPr marL="0" indent="0" algn="ctr">
              <a:buNone/>
            </a:pPr>
            <a:r>
              <a:rPr lang="it-IT" sz="2400" b="1" dirty="0">
                <a:latin typeface="Book Antiqua" panose="02040602050305030304" pitchFamily="18" charset="0"/>
              </a:rPr>
              <a:t>D. </a:t>
            </a:r>
            <a:r>
              <a:rPr lang="it-IT" sz="2400" b="1" dirty="0" err="1">
                <a:latin typeface="Book Antiqua" panose="02040602050305030304" pitchFamily="18" charset="0"/>
              </a:rPr>
              <a:t>Lgs</a:t>
            </a:r>
            <a:r>
              <a:rPr lang="it-IT" sz="2400" b="1" dirty="0">
                <a:latin typeface="Book Antiqua" panose="02040602050305030304" pitchFamily="18" charset="0"/>
              </a:rPr>
              <a:t>. 10 ottobre 2022, n. 149</a:t>
            </a:r>
          </a:p>
          <a:p>
            <a:pPr marL="0" indent="0" algn="ctr">
              <a:lnSpc>
                <a:spcPts val="3300"/>
              </a:lnSpc>
              <a:spcAft>
                <a:spcPts val="600"/>
              </a:spcAft>
              <a:buNone/>
            </a:pPr>
            <a:endParaRPr lang="it-IT" sz="2400" dirty="0">
              <a:latin typeface="Book Antiqua" panose="02040602050305030304" pitchFamily="18" charset="0"/>
            </a:endParaRPr>
          </a:p>
          <a:p>
            <a:pPr marL="0" indent="0" algn="just">
              <a:lnSpc>
                <a:spcPts val="3300"/>
              </a:lnSpc>
              <a:spcAft>
                <a:spcPts val="600"/>
              </a:spcAft>
              <a:buNone/>
            </a:pPr>
            <a:r>
              <a:rPr lang="it-IT" sz="2400" dirty="0">
                <a:latin typeface="Book Antiqua" panose="02040602050305030304" pitchFamily="18" charset="0"/>
              </a:rPr>
              <a:t>«Attuazione della legge 26 novembre 2021, n. 206, recante delega al Governo per l’efficienza del processo civile e per la revisione della disciplina degli strumenti di risoluzione alternativa delle controversie e misure urgenti di razionalizzazione dei procedimenti in materia di diritti delle persone e delle famiglie nonché in materia di esecuzione forzata».</a:t>
            </a:r>
          </a:p>
          <a:p>
            <a:pPr marL="0" indent="0" algn="just">
              <a:lnSpc>
                <a:spcPts val="3300"/>
              </a:lnSpc>
              <a:spcAft>
                <a:spcPts val="600"/>
              </a:spcAft>
              <a:buNone/>
            </a:pPr>
            <a:br>
              <a:rPr lang="it-IT" sz="1800" dirty="0">
                <a:latin typeface="Book Antiqua" panose="02040602050305030304" pitchFamily="18" charset="0"/>
              </a:rPr>
            </a:br>
            <a:endParaRPr lang="it-IT" sz="18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2</a:t>
            </a:fld>
            <a:endParaRPr lang="it-IT"/>
          </a:p>
        </p:txBody>
      </p:sp>
    </p:spTree>
    <p:extLst>
      <p:ext uri="{BB962C8B-B14F-4D97-AF65-F5344CB8AC3E}">
        <p14:creationId xmlns:p14="http://schemas.microsoft.com/office/powerpoint/2010/main" val="3374343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latin typeface="Book Antiqua" panose="02040602050305030304" pitchFamily="18" charset="0"/>
              </a:rPr>
              <a:t>Sulla riqualificazione del rapporto tra la giurisdizione ordinaria e le forme di giustizia alternativa e complementare</a:t>
            </a:r>
          </a:p>
        </p:txBody>
      </p:sp>
      <p:sp>
        <p:nvSpPr>
          <p:cNvPr id="3" name="Segnaposto contenuto 2"/>
          <p:cNvSpPr>
            <a:spLocks noGrp="1"/>
          </p:cNvSpPr>
          <p:nvPr>
            <p:ph idx="1"/>
          </p:nvPr>
        </p:nvSpPr>
        <p:spPr/>
        <p:txBody>
          <a:bodyPr>
            <a:normAutofit/>
          </a:bodyPr>
          <a:lstStyle/>
          <a:p>
            <a:pPr marL="0" indent="0" algn="ctr">
              <a:buNone/>
            </a:pPr>
            <a:r>
              <a:rPr lang="it-IT" sz="2400" b="1" dirty="0">
                <a:latin typeface="Book Antiqua" panose="02040602050305030304" pitchFamily="18" charset="0"/>
              </a:rPr>
              <a:t>Arbitrato</a:t>
            </a:r>
            <a:endParaRPr lang="it-IT" sz="1800" dirty="0">
              <a:latin typeface="Book Antiqua" panose="02040602050305030304" pitchFamily="18" charset="0"/>
            </a:endParaRP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d) Altre novità riguardano:</a:t>
            </a:r>
          </a:p>
          <a:p>
            <a:pPr marL="0" indent="0" algn="just">
              <a:buNone/>
            </a:pPr>
            <a:endParaRPr lang="it-IT" sz="2000" dirty="0">
              <a:latin typeface="Book Antiqua" panose="02040602050305030304" pitchFamily="18" charset="0"/>
            </a:endParaRPr>
          </a:p>
          <a:p>
            <a:pPr algn="just"/>
            <a:r>
              <a:rPr lang="it-IT" sz="2000" dirty="0">
                <a:latin typeface="Book Antiqua" panose="02040602050305030304" pitchFamily="18" charset="0"/>
              </a:rPr>
              <a:t>il reclamo cautelare dinanzi al giudice ordinario;</a:t>
            </a:r>
          </a:p>
          <a:p>
            <a:pPr algn="just"/>
            <a:r>
              <a:rPr lang="it-IT" sz="2000" dirty="0">
                <a:latin typeface="Book Antiqua" panose="02040602050305030304" pitchFamily="18" charset="0"/>
              </a:rPr>
              <a:t>le modalità di attuazione della misura cautelare.</a:t>
            </a:r>
          </a:p>
        </p:txBody>
      </p:sp>
      <p:sp>
        <p:nvSpPr>
          <p:cNvPr id="4" name="Segnaposto numero diapositiva 3"/>
          <p:cNvSpPr>
            <a:spLocks noGrp="1"/>
          </p:cNvSpPr>
          <p:nvPr>
            <p:ph type="sldNum" sz="quarter" idx="12"/>
          </p:nvPr>
        </p:nvSpPr>
        <p:spPr/>
        <p:txBody>
          <a:bodyPr/>
          <a:lstStyle/>
          <a:p>
            <a:fld id="{F420D8D5-B3F0-4AC1-A139-3AAAC495DFD1}" type="slidenum">
              <a:rPr lang="it-IT" smtClean="0"/>
              <a:t>20</a:t>
            </a:fld>
            <a:endParaRPr lang="it-IT"/>
          </a:p>
        </p:txBody>
      </p:sp>
    </p:spTree>
    <p:extLst>
      <p:ext uri="{BB962C8B-B14F-4D97-AF65-F5344CB8AC3E}">
        <p14:creationId xmlns:p14="http://schemas.microsoft.com/office/powerpoint/2010/main" val="1875870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590914"/>
            <a:ext cx="10515600" cy="1513966"/>
          </a:xfrm>
        </p:spPr>
        <p:txBody>
          <a:bodyPr>
            <a:normAutofit fontScale="90000"/>
          </a:bodyPr>
          <a:lstStyle/>
          <a:p>
            <a:pPr algn="ctr"/>
            <a:r>
              <a:rPr lang="it-IT" sz="2700" b="1" dirty="0">
                <a:latin typeface="Book Antiqua" panose="02040602050305030304" pitchFamily="18" charset="0"/>
              </a:rPr>
              <a:t>Semplificazione, speditezza e razionalizzazione del processo civile</a:t>
            </a:r>
            <a:br>
              <a:rPr lang="it-IT" sz="2700" b="1" dirty="0">
                <a:latin typeface="Book Antiqua" panose="02040602050305030304" pitchFamily="18" charset="0"/>
              </a:rPr>
            </a:br>
            <a:br>
              <a:rPr lang="it-IT" sz="2700" b="1" dirty="0">
                <a:latin typeface="Book Antiqua" panose="02040602050305030304" pitchFamily="18" charset="0"/>
              </a:rPr>
            </a:br>
            <a:r>
              <a:rPr lang="it-IT" sz="2700" b="1" dirty="0">
                <a:latin typeface="Book Antiqua" panose="02040602050305030304" pitchFamily="18" charset="0"/>
              </a:rPr>
              <a:t>La rideterminazione in aumento della competenza del giudice di pace</a:t>
            </a:r>
            <a:br>
              <a:rPr lang="it-IT" sz="2700" b="1" dirty="0">
                <a:latin typeface="Book Antiqua" panose="02040602050305030304" pitchFamily="18" charset="0"/>
              </a:rPr>
            </a:br>
            <a:br>
              <a:rPr lang="it-IT" sz="3100" b="1" dirty="0">
                <a:latin typeface="Book Antiqua" panose="02040602050305030304" pitchFamily="18" charset="0"/>
              </a:rPr>
            </a:br>
            <a:r>
              <a:rPr lang="it-IT" sz="2000" dirty="0">
                <a:latin typeface="Book Antiqua" panose="02040602050305030304" pitchFamily="18" charset="0"/>
              </a:rPr>
              <a:t>(comma 7, </a:t>
            </a:r>
            <a:r>
              <a:rPr lang="it-IT" sz="2000" dirty="0" err="1">
                <a:latin typeface="Book Antiqua" panose="02040602050305030304" pitchFamily="18" charset="0"/>
              </a:rPr>
              <a:t>lett</a:t>
            </a:r>
            <a:r>
              <a:rPr lang="it-IT" sz="2000" dirty="0">
                <a:latin typeface="Book Antiqua" panose="02040602050305030304" pitchFamily="18" charset="0"/>
              </a:rPr>
              <a:t>. b), l. n. 206/2021</a:t>
            </a:r>
            <a:r>
              <a:rPr lang="it-IT" sz="2200" dirty="0">
                <a:latin typeface="Book Antiqua" panose="02040602050305030304" pitchFamily="18" charset="0"/>
              </a:rPr>
              <a:t>)</a:t>
            </a:r>
            <a:br>
              <a:rPr lang="it-IT" sz="2000" dirty="0">
                <a:latin typeface="Book Antiqua" panose="02040602050305030304" pitchFamily="18" charset="0"/>
              </a:rPr>
            </a:br>
            <a:endParaRPr lang="it-IT" sz="2000" dirty="0">
              <a:latin typeface="Book Antiqua" panose="02040602050305030304" pitchFamily="18" charset="0"/>
            </a:endParaRPr>
          </a:p>
        </p:txBody>
      </p:sp>
      <p:sp>
        <p:nvSpPr>
          <p:cNvPr id="3" name="Segnaposto contenuto 2"/>
          <p:cNvSpPr>
            <a:spLocks noGrp="1"/>
          </p:cNvSpPr>
          <p:nvPr>
            <p:ph idx="1"/>
          </p:nvPr>
        </p:nvSpPr>
        <p:spPr>
          <a:xfrm>
            <a:off x="838200" y="2096294"/>
            <a:ext cx="10515600" cy="4351338"/>
          </a:xfrm>
        </p:spPr>
        <p:txBody>
          <a:bodyPr>
            <a:normAutofit/>
          </a:bodyPr>
          <a:lstStyle/>
          <a:p>
            <a:endParaRPr lang="it-IT" sz="1800" dirty="0">
              <a:latin typeface="Book Antiqua" panose="02040602050305030304" pitchFamily="18" charset="0"/>
            </a:endParaRPr>
          </a:p>
          <a:p>
            <a:endParaRPr lang="it-IT" sz="1800" dirty="0">
              <a:latin typeface="Book Antiqua" panose="02040602050305030304" pitchFamily="18" charset="0"/>
            </a:endParaRPr>
          </a:p>
          <a:p>
            <a:pPr algn="just"/>
            <a:r>
              <a:rPr lang="it-IT" sz="2000" dirty="0">
                <a:latin typeface="Book Antiqua" panose="02040602050305030304" pitchFamily="18" charset="0"/>
              </a:rPr>
              <a:t>L’art. 3 della Riforma modifica l’art. 7 </a:t>
            </a:r>
            <a:r>
              <a:rPr lang="it-IT" sz="2000" dirty="0" err="1">
                <a:latin typeface="Book Antiqua" panose="02040602050305030304" pitchFamily="18" charset="0"/>
              </a:rPr>
              <a:t>c.p.c.</a:t>
            </a:r>
            <a:r>
              <a:rPr lang="it-IT" sz="2000" dirty="0">
                <a:latin typeface="Book Antiqua" panose="02040602050305030304" pitchFamily="18" charset="0"/>
              </a:rPr>
              <a:t>, per aumentare la competenza del Giudice di Pace secondo il criterio del valore:</a:t>
            </a:r>
          </a:p>
          <a:p>
            <a:endParaRPr lang="it-IT" sz="2000" dirty="0">
              <a:latin typeface="Book Antiqua" panose="02040602050305030304" pitchFamily="18" charset="0"/>
            </a:endParaRPr>
          </a:p>
          <a:p>
            <a:r>
              <a:rPr lang="it-IT" sz="2000" dirty="0">
                <a:latin typeface="Book Antiqua" panose="02040602050305030304" pitchFamily="18" charset="0"/>
              </a:rPr>
              <a:t>per le cause relative a beni mobili la competenza è elevata a 10.000 euro (da 5.000);</a:t>
            </a:r>
          </a:p>
          <a:p>
            <a:endParaRPr lang="it-IT" sz="2000" dirty="0">
              <a:latin typeface="Book Antiqua" panose="02040602050305030304" pitchFamily="18" charset="0"/>
            </a:endParaRPr>
          </a:p>
          <a:p>
            <a:r>
              <a:rPr lang="it-IT" sz="2000" dirty="0">
                <a:latin typeface="Book Antiqua" panose="02040602050305030304" pitchFamily="18" charset="0"/>
              </a:rPr>
              <a:t>per le cause di risarcimento del danno prodotto dalla circolazione di veicoli e di natanti (di cui al 2° comma dell’art. 7), la competenza è elevata ad euro 25.000 (da 20.000);</a:t>
            </a:r>
          </a:p>
        </p:txBody>
      </p:sp>
      <p:sp>
        <p:nvSpPr>
          <p:cNvPr id="4" name="Segnaposto numero diapositiva 3"/>
          <p:cNvSpPr>
            <a:spLocks noGrp="1"/>
          </p:cNvSpPr>
          <p:nvPr>
            <p:ph type="sldNum" sz="quarter" idx="12"/>
          </p:nvPr>
        </p:nvSpPr>
        <p:spPr/>
        <p:txBody>
          <a:bodyPr/>
          <a:lstStyle/>
          <a:p>
            <a:fld id="{F420D8D5-B3F0-4AC1-A139-3AAAC495DFD1}" type="slidenum">
              <a:rPr lang="it-IT" smtClean="0"/>
              <a:t>21</a:t>
            </a:fld>
            <a:endParaRPr lang="it-IT"/>
          </a:p>
        </p:txBody>
      </p:sp>
    </p:spTree>
    <p:extLst>
      <p:ext uri="{BB962C8B-B14F-4D97-AF65-F5344CB8AC3E}">
        <p14:creationId xmlns:p14="http://schemas.microsoft.com/office/powerpoint/2010/main" val="2610500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2000" b="1" dirty="0">
                <a:latin typeface="Book Antiqua" panose="02040602050305030304" pitchFamily="18" charset="0"/>
              </a:rPr>
              <a:t> </a:t>
            </a:r>
            <a:r>
              <a:rPr lang="it-IT" sz="2700" b="1" dirty="0">
                <a:latin typeface="Book Antiqua" panose="02040602050305030304" pitchFamily="18" charset="0"/>
              </a:rPr>
              <a:t>La riduzione dei casi in cui il tribunale opera in composizione collegiale</a:t>
            </a:r>
            <a:br>
              <a:rPr lang="it-IT" sz="2700" b="1" dirty="0">
                <a:latin typeface="Book Antiqua" panose="02040602050305030304" pitchFamily="18" charset="0"/>
              </a:rPr>
            </a:br>
            <a:r>
              <a:rPr lang="it-IT" sz="2700" dirty="0">
                <a:latin typeface="Book Antiqua" panose="02040602050305030304" pitchFamily="18" charset="0"/>
              </a:rPr>
              <a:t> </a:t>
            </a:r>
            <a:r>
              <a:rPr lang="it-IT" sz="2200" dirty="0">
                <a:latin typeface="Book Antiqua" panose="02040602050305030304" pitchFamily="18" charset="0"/>
              </a:rPr>
              <a:t>(comma 6, lett. a), l. n. 206/2021)</a:t>
            </a:r>
            <a:br>
              <a:rPr lang="it-IT" sz="2200" dirty="0">
                <a:latin typeface="Book Antiqua" panose="02040602050305030304" pitchFamily="18" charset="0"/>
              </a:rPr>
            </a:br>
            <a:endParaRPr lang="it-IT" sz="1800" dirty="0">
              <a:latin typeface="Book Antiqua" panose="02040602050305030304" pitchFamily="18" charset="0"/>
            </a:endParaRPr>
          </a:p>
        </p:txBody>
      </p:sp>
      <p:sp>
        <p:nvSpPr>
          <p:cNvPr id="3" name="Segnaposto contenuto 2"/>
          <p:cNvSpPr>
            <a:spLocks noGrp="1"/>
          </p:cNvSpPr>
          <p:nvPr>
            <p:ph idx="1"/>
          </p:nvPr>
        </p:nvSpPr>
        <p:spPr/>
        <p:txBody>
          <a:bodyPr>
            <a:normAutofit fontScale="92500" lnSpcReduction="20000"/>
          </a:bodyPr>
          <a:lstStyle/>
          <a:p>
            <a:pPr marL="0" indent="0" algn="just">
              <a:lnSpc>
                <a:spcPts val="2800"/>
              </a:lnSpc>
              <a:spcBef>
                <a:spcPts val="1200"/>
              </a:spcBef>
              <a:buNone/>
            </a:pPr>
            <a:r>
              <a:rPr lang="it-IT" sz="2200" dirty="0">
                <a:latin typeface="Book Antiqua" panose="02040602050305030304" pitchFamily="18" charset="0"/>
              </a:rPr>
              <a:t>Il comma 4 dell’art. 3 modifica l’art. 50 bis </a:t>
            </a:r>
            <a:r>
              <a:rPr lang="it-IT" sz="2200" dirty="0" err="1">
                <a:latin typeface="Book Antiqua" panose="02040602050305030304" pitchFamily="18" charset="0"/>
              </a:rPr>
              <a:t>c.p.c.</a:t>
            </a:r>
            <a:r>
              <a:rPr lang="it-IT" sz="2200" dirty="0">
                <a:latin typeface="Book Antiqua" panose="02040602050305030304" pitchFamily="18" charset="0"/>
              </a:rPr>
              <a:t>, che elenca le cause nelle quali il tribunale giudica in composizione collegiale, il cui numero viene ridotto.</a:t>
            </a:r>
          </a:p>
          <a:p>
            <a:pPr algn="just"/>
            <a:endParaRPr lang="it-IT" sz="1800" dirty="0">
              <a:latin typeface="Book Antiqua" panose="02040602050305030304" pitchFamily="18" charset="0"/>
            </a:endParaRPr>
          </a:p>
          <a:p>
            <a:pPr marL="0" indent="0">
              <a:buNone/>
            </a:pPr>
            <a:r>
              <a:rPr lang="it-IT" sz="2200" dirty="0">
                <a:latin typeface="Book Antiqua" panose="02040602050305030304" pitchFamily="18" charset="0"/>
              </a:rPr>
              <a:t>Vengono devolute al giudice monocratico:</a:t>
            </a:r>
          </a:p>
          <a:p>
            <a:endParaRPr lang="it-IT" sz="1800" dirty="0">
              <a:latin typeface="Book Antiqua" panose="02040602050305030304" pitchFamily="18" charset="0"/>
            </a:endParaRPr>
          </a:p>
          <a:p>
            <a:pPr marL="457200" lvl="1" indent="0" algn="just">
              <a:lnSpc>
                <a:spcPts val="2800"/>
              </a:lnSpc>
              <a:spcBef>
                <a:spcPts val="1200"/>
              </a:spcBef>
              <a:buNone/>
            </a:pPr>
            <a:r>
              <a:rPr lang="it-IT" sz="2000" dirty="0">
                <a:latin typeface="Book Antiqua" panose="02040602050305030304" pitchFamily="18" charset="0"/>
              </a:rPr>
              <a:t>1) le cause di </a:t>
            </a:r>
            <a:r>
              <a:rPr lang="it-IT" sz="2000" b="1" dirty="0">
                <a:latin typeface="Book Antiqua" panose="02040602050305030304" pitchFamily="18" charset="0"/>
              </a:rPr>
              <a:t>impugnazione delle deliberazioni </a:t>
            </a:r>
            <a:r>
              <a:rPr lang="it-IT" sz="2000" dirty="0">
                <a:latin typeface="Book Antiqua" panose="02040602050305030304" pitchFamily="18" charset="0"/>
              </a:rPr>
              <a:t>dell'assemblea e del consiglio di amministrazione, nonché quelle di </a:t>
            </a:r>
            <a:r>
              <a:rPr lang="it-IT" sz="2000" b="1" dirty="0">
                <a:latin typeface="Book Antiqua" panose="02040602050305030304" pitchFamily="18" charset="0"/>
              </a:rPr>
              <a:t>responsabilità</a:t>
            </a:r>
            <a:r>
              <a:rPr lang="it-IT" sz="2000" dirty="0">
                <a:latin typeface="Book Antiqua" panose="02040602050305030304" pitchFamily="18" charset="0"/>
              </a:rPr>
              <a:t> da chiunque promosse contro </a:t>
            </a:r>
            <a:r>
              <a:rPr lang="it-IT" sz="2000" b="1" dirty="0">
                <a:latin typeface="Book Antiqua" panose="02040602050305030304" pitchFamily="18" charset="0"/>
              </a:rPr>
              <a:t>gli organi amministrativi e di controllo, i direttori generali, i dirigenti</a:t>
            </a:r>
            <a:r>
              <a:rPr lang="it-IT" sz="2000" dirty="0">
                <a:latin typeface="Book Antiqua" panose="02040602050305030304" pitchFamily="18" charset="0"/>
              </a:rPr>
              <a:t> preposti alla redazione dei documenti contabili societari e i </a:t>
            </a:r>
            <a:r>
              <a:rPr lang="it-IT" sz="2000" b="1" dirty="0">
                <a:latin typeface="Book Antiqua" panose="02040602050305030304" pitchFamily="18" charset="0"/>
              </a:rPr>
              <a:t>liquidatori</a:t>
            </a:r>
            <a:r>
              <a:rPr lang="it-IT" sz="2000" dirty="0">
                <a:latin typeface="Book Antiqua" panose="02040602050305030304" pitchFamily="18" charset="0"/>
              </a:rPr>
              <a:t> delle società, delle mutue assicuratrici e società cooperative, delle associazioni in partecipazione e dei consorzi; e</a:t>
            </a:r>
          </a:p>
          <a:p>
            <a:pPr marL="457200" lvl="1" indent="0">
              <a:buNone/>
            </a:pPr>
            <a:endParaRPr lang="it-IT" sz="2000" dirty="0">
              <a:latin typeface="Book Antiqua" panose="02040602050305030304" pitchFamily="18" charset="0"/>
            </a:endParaRPr>
          </a:p>
          <a:p>
            <a:pPr marL="457200" lvl="1" indent="0">
              <a:buNone/>
            </a:pPr>
            <a:r>
              <a:rPr lang="it-IT" sz="2000" dirty="0">
                <a:latin typeface="Book Antiqua" panose="02040602050305030304" pitchFamily="18" charset="0"/>
              </a:rPr>
              <a:t>2) le cause di impugnazione dei testamenti e di riduzione per lesione di legittima.</a:t>
            </a:r>
          </a:p>
        </p:txBody>
      </p:sp>
      <p:sp>
        <p:nvSpPr>
          <p:cNvPr id="4" name="Segnaposto numero diapositiva 3"/>
          <p:cNvSpPr>
            <a:spLocks noGrp="1"/>
          </p:cNvSpPr>
          <p:nvPr>
            <p:ph type="sldNum" sz="quarter" idx="12"/>
          </p:nvPr>
        </p:nvSpPr>
        <p:spPr/>
        <p:txBody>
          <a:bodyPr/>
          <a:lstStyle/>
          <a:p>
            <a:fld id="{F420D8D5-B3F0-4AC1-A139-3AAAC495DFD1}" type="slidenum">
              <a:rPr lang="it-IT" smtClean="0"/>
              <a:t>22</a:t>
            </a:fld>
            <a:endParaRPr lang="it-IT"/>
          </a:p>
        </p:txBody>
      </p:sp>
    </p:spTree>
    <p:extLst>
      <p:ext uri="{BB962C8B-B14F-4D97-AF65-F5344CB8AC3E}">
        <p14:creationId xmlns:p14="http://schemas.microsoft.com/office/powerpoint/2010/main" val="1958355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2400" dirty="0">
                <a:latin typeface="Book Antiqua" panose="02040602050305030304" pitchFamily="18" charset="0"/>
              </a:rPr>
              <a:t>La riduzione dei casi in cui il tribunale opera in composizione collegiale</a:t>
            </a:r>
            <a:br>
              <a:rPr lang="it-IT" sz="2400" dirty="0">
                <a:latin typeface="Book Antiqua" panose="02040602050305030304" pitchFamily="18" charset="0"/>
              </a:rPr>
            </a:br>
            <a:r>
              <a:rPr lang="it-IT" sz="2400" dirty="0">
                <a:latin typeface="Book Antiqua" panose="02040602050305030304" pitchFamily="18" charset="0"/>
              </a:rPr>
              <a:t> (comma 6, lett. a), l. n. 206/2021)</a:t>
            </a:r>
            <a:br>
              <a:rPr lang="it-IT" sz="2400" dirty="0">
                <a:latin typeface="Book Antiqua" panose="02040602050305030304" pitchFamily="18" charset="0"/>
              </a:rPr>
            </a:br>
            <a:endParaRPr lang="it-IT" sz="2400" dirty="0">
              <a:latin typeface="Book Antiqua" panose="02040602050305030304" pitchFamily="18" charset="0"/>
            </a:endParaRPr>
          </a:p>
        </p:txBody>
      </p:sp>
      <p:sp>
        <p:nvSpPr>
          <p:cNvPr id="3" name="Segnaposto contenuto 2"/>
          <p:cNvSpPr>
            <a:spLocks noGrp="1"/>
          </p:cNvSpPr>
          <p:nvPr>
            <p:ph idx="1"/>
          </p:nvPr>
        </p:nvSpPr>
        <p:spPr>
          <a:xfrm>
            <a:off x="838200" y="1690688"/>
            <a:ext cx="10841182" cy="4802187"/>
          </a:xfrm>
        </p:spPr>
        <p:txBody>
          <a:bodyPr>
            <a:normAutofit fontScale="77500" lnSpcReduction="20000"/>
          </a:bodyPr>
          <a:lstStyle/>
          <a:p>
            <a:pPr marL="0" indent="0">
              <a:lnSpc>
                <a:spcPct val="120000"/>
              </a:lnSpc>
              <a:buNone/>
            </a:pPr>
            <a:r>
              <a:rPr lang="it-IT" sz="2200" dirty="0">
                <a:latin typeface="Book Antiqua" panose="02040602050305030304" pitchFamily="18" charset="0"/>
              </a:rPr>
              <a:t>Rimangono di competenza del Tribunale in composizione collegiale:</a:t>
            </a:r>
          </a:p>
          <a:p>
            <a:pPr marL="0" indent="0">
              <a:lnSpc>
                <a:spcPct val="120000"/>
              </a:lnSpc>
              <a:buNone/>
            </a:pPr>
            <a:endParaRPr lang="it-IT" sz="2200" dirty="0">
              <a:latin typeface="Book Antiqua" panose="02040602050305030304" pitchFamily="18" charset="0"/>
            </a:endParaRPr>
          </a:p>
          <a:p>
            <a:pPr marL="0" indent="0">
              <a:lnSpc>
                <a:spcPct val="120000"/>
              </a:lnSpc>
              <a:buNone/>
            </a:pPr>
            <a:r>
              <a:rPr lang="it-IT" sz="2200" dirty="0">
                <a:latin typeface="Book Antiqua" panose="02040602050305030304" pitchFamily="18" charset="0"/>
              </a:rPr>
              <a:t>1) le cause nelle quali è obbligatorio l'intervento del pubblico ministero, salvo che sia altrimenti disposto;</a:t>
            </a:r>
          </a:p>
          <a:p>
            <a:pPr marL="0" indent="0" algn="just">
              <a:lnSpc>
                <a:spcPct val="120000"/>
              </a:lnSpc>
              <a:buNone/>
            </a:pPr>
            <a:r>
              <a:rPr lang="it-IT" sz="2200" dirty="0">
                <a:latin typeface="Book Antiqua" panose="02040602050305030304" pitchFamily="18" charset="0"/>
              </a:rPr>
              <a:t>2) le cause di opposizione, impugnazione, revocazione e quelle conseguenti a dichiarazioni tardive di crediti di cui al regio decreto 16 marzo 1942, n. 267 , e alle altre leggi speciali disciplinanti la liquidazione coatta amministrativa;</a:t>
            </a:r>
          </a:p>
          <a:p>
            <a:pPr marL="0" indent="0">
              <a:lnSpc>
                <a:spcPct val="120000"/>
              </a:lnSpc>
              <a:buNone/>
            </a:pPr>
            <a:r>
              <a:rPr lang="it-IT" sz="2200" dirty="0">
                <a:latin typeface="Book Antiqua" panose="02040602050305030304" pitchFamily="18" charset="0"/>
              </a:rPr>
              <a:t>3) le cause devolute alle sezioni specializzate;</a:t>
            </a:r>
          </a:p>
          <a:p>
            <a:pPr marL="0" indent="0">
              <a:lnSpc>
                <a:spcPct val="120000"/>
              </a:lnSpc>
              <a:buNone/>
            </a:pPr>
            <a:r>
              <a:rPr lang="it-IT" sz="2200" dirty="0">
                <a:latin typeface="Book Antiqua" panose="02040602050305030304" pitchFamily="18" charset="0"/>
              </a:rPr>
              <a:t>4) le cause di omologazione del concordato fallimentare e del concordato preventivo;</a:t>
            </a:r>
          </a:p>
          <a:p>
            <a:pPr marL="0" indent="0" algn="just">
              <a:lnSpc>
                <a:spcPct val="120000"/>
              </a:lnSpc>
              <a:buNone/>
            </a:pPr>
            <a:r>
              <a:rPr lang="it-IT" sz="2200" dirty="0">
                <a:latin typeface="Book Antiqua" panose="02040602050305030304" pitchFamily="18" charset="0"/>
              </a:rPr>
              <a:t>5) le cause di risarcimento dei danni causati nell’esercizio delle funzioni giudiziarie, di cui alla legge 13 aprile 1988, n. 117, sulla responsabilità civile dei magistrati;</a:t>
            </a:r>
          </a:p>
          <a:p>
            <a:pPr marL="0" indent="0" algn="just">
              <a:lnSpc>
                <a:spcPct val="120000"/>
              </a:lnSpc>
              <a:buNone/>
            </a:pPr>
            <a:r>
              <a:rPr lang="it-IT" sz="2200" dirty="0">
                <a:latin typeface="Book Antiqua" panose="02040602050305030304" pitchFamily="18" charset="0"/>
              </a:rPr>
              <a:t>6) le «azioni di classe», a tutela di interessi collettivi (di cui all’art. 140-bis cod. consumo: D. </a:t>
            </a:r>
            <a:r>
              <a:rPr lang="it-IT" sz="2200" dirty="0" err="1">
                <a:latin typeface="Book Antiqua" panose="02040602050305030304" pitchFamily="18" charset="0"/>
              </a:rPr>
              <a:t>Lgs</a:t>
            </a:r>
            <a:r>
              <a:rPr lang="it-IT" sz="2200" dirty="0">
                <a:latin typeface="Book Antiqua" panose="02040602050305030304" pitchFamily="18" charset="0"/>
              </a:rPr>
              <a:t>. 6 settembre 2005, n. 206);</a:t>
            </a:r>
          </a:p>
          <a:p>
            <a:pPr marL="0" indent="0">
              <a:lnSpc>
                <a:spcPct val="120000"/>
              </a:lnSpc>
              <a:buNone/>
            </a:pPr>
            <a:r>
              <a:rPr lang="it-IT" sz="2200" dirty="0">
                <a:latin typeface="Book Antiqua" panose="02040602050305030304" pitchFamily="18" charset="0"/>
              </a:rPr>
              <a:t>7) i procedimenti in camera di consiglio di cui agli artt. 737 e ss. </a:t>
            </a:r>
            <a:r>
              <a:rPr lang="it-IT" sz="2200" dirty="0" err="1">
                <a:latin typeface="Book Antiqua" panose="02040602050305030304" pitchFamily="18" charset="0"/>
              </a:rPr>
              <a:t>c.p.c</a:t>
            </a:r>
            <a:r>
              <a:rPr lang="it-IT" sz="2200" dirty="0">
                <a:latin typeface="Book Antiqua" panose="02040602050305030304" pitchFamily="18" charset="0"/>
              </a:rPr>
              <a:t>, salvo che sia altrimenti disposto.</a:t>
            </a:r>
          </a:p>
          <a:p>
            <a:endParaRPr lang="it-IT" sz="18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23</a:t>
            </a:fld>
            <a:endParaRPr lang="it-IT"/>
          </a:p>
        </p:txBody>
      </p:sp>
    </p:spTree>
    <p:extLst>
      <p:ext uri="{BB962C8B-B14F-4D97-AF65-F5344CB8AC3E}">
        <p14:creationId xmlns:p14="http://schemas.microsoft.com/office/powerpoint/2010/main" val="1493017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Interventi di semplificazione del processo civile</a:t>
            </a:r>
          </a:p>
        </p:txBody>
      </p:sp>
      <p:sp>
        <p:nvSpPr>
          <p:cNvPr id="3" name="Segnaposto contenuto 2"/>
          <p:cNvSpPr>
            <a:spLocks noGrp="1"/>
          </p:cNvSpPr>
          <p:nvPr>
            <p:ph idx="1"/>
          </p:nvPr>
        </p:nvSpPr>
        <p:spPr>
          <a:xfrm>
            <a:off x="651164" y="1880216"/>
            <a:ext cx="10921000" cy="4714548"/>
          </a:xfrm>
        </p:spPr>
        <p:txBody>
          <a:bodyPr>
            <a:normAutofit/>
          </a:bodyPr>
          <a:lstStyle/>
          <a:p>
            <a:pPr algn="just"/>
            <a:r>
              <a:rPr lang="it-IT" sz="2000" dirty="0">
                <a:latin typeface="Book Antiqua" panose="02040602050305030304" pitchFamily="18" charset="0"/>
              </a:rPr>
              <a:t>Viene attuata una profonda revisione del processo ordinario di primo grado, diretta a perseguire gli obiettivi generali della legge delega, di </a:t>
            </a:r>
            <a:r>
              <a:rPr lang="it-IT" sz="2000" b="1" dirty="0">
                <a:latin typeface="Book Antiqua" panose="02040602050305030304" pitchFamily="18" charset="0"/>
              </a:rPr>
              <a:t>“assicurare la semplicità, la concentrazione e l’effettività della tutela e la ragionevole durata del processo” </a:t>
            </a:r>
            <a:r>
              <a:rPr lang="it-IT" sz="2000" dirty="0">
                <a:latin typeface="Book Antiqua" panose="02040602050305030304" pitchFamily="18" charset="0"/>
              </a:rPr>
              <a:t>(comma 5, </a:t>
            </a:r>
            <a:r>
              <a:rPr lang="it-IT" sz="2000" dirty="0" err="1">
                <a:latin typeface="Book Antiqua" panose="02040602050305030304" pitchFamily="18" charset="0"/>
              </a:rPr>
              <a:t>lett</a:t>
            </a:r>
            <a:r>
              <a:rPr lang="it-IT" sz="2000" dirty="0">
                <a:latin typeface="Book Antiqua" panose="02040602050305030304" pitchFamily="18" charset="0"/>
              </a:rPr>
              <a:t>. a), l. n. 206/2021);  a tali obiettivi tendono:</a:t>
            </a:r>
          </a:p>
          <a:p>
            <a:pPr algn="just"/>
            <a:r>
              <a:rPr lang="it-IT" sz="2000" dirty="0">
                <a:latin typeface="Book Antiqua" panose="02040602050305030304" pitchFamily="18" charset="0"/>
              </a:rPr>
              <a:t>la codificazione del </a:t>
            </a:r>
            <a:r>
              <a:rPr lang="it-IT" sz="2000" b="1" dirty="0">
                <a:latin typeface="Book Antiqua" panose="02040602050305030304" pitchFamily="18" charset="0"/>
              </a:rPr>
              <a:t>principio di «chiarezza e sinteticità degli atti del giudice e delle parti» </a:t>
            </a:r>
            <a:r>
              <a:rPr lang="it-IT" sz="2000" dirty="0">
                <a:latin typeface="Book Antiqua" panose="02040602050305030304" pitchFamily="18" charset="0"/>
              </a:rPr>
              <a:t>(inscritto nella rubrica dell’art. 121 </a:t>
            </a:r>
            <a:r>
              <a:rPr lang="it-IT" sz="2000" dirty="0" err="1">
                <a:latin typeface="Book Antiqua" panose="02040602050305030304" pitchFamily="18" charset="0"/>
              </a:rPr>
              <a:t>c.p.c.</a:t>
            </a:r>
            <a:r>
              <a:rPr lang="it-IT" sz="2000" dirty="0">
                <a:latin typeface="Book Antiqua" panose="02040602050305030304" pitchFamily="18" charset="0"/>
              </a:rPr>
              <a:t>, dall’art. 3, comma 9, della Riforma);</a:t>
            </a:r>
          </a:p>
          <a:p>
            <a:pPr algn="just"/>
            <a:r>
              <a:rPr lang="it-IT" sz="2000" dirty="0">
                <a:latin typeface="Book Antiqua" panose="02040602050305030304" pitchFamily="18" charset="0"/>
              </a:rPr>
              <a:t>la possibilità dello </a:t>
            </a:r>
            <a:r>
              <a:rPr lang="it-IT" sz="2000" b="1" dirty="0">
                <a:latin typeface="Book Antiqua" panose="02040602050305030304" pitchFamily="18" charset="0"/>
              </a:rPr>
              <a:t>svolgimento dell’udienza in videoconferenza</a:t>
            </a:r>
            <a:r>
              <a:rPr lang="it-IT" sz="2000" dirty="0">
                <a:latin typeface="Book Antiqua" panose="02040602050305030304" pitchFamily="18" charset="0"/>
              </a:rPr>
              <a:t>, che il giudice può disporre quando non è richiesta la presenza di soggetti diversi dai difensori, dalle parti, dal P.M. o dagli ausiliari del giudice (nuovo art. 127 bis </a:t>
            </a:r>
            <a:r>
              <a:rPr lang="it-IT" sz="2000" dirty="0" err="1">
                <a:latin typeface="Book Antiqua" panose="02040602050305030304" pitchFamily="18" charset="0"/>
              </a:rPr>
              <a:t>c.p.c.</a:t>
            </a:r>
            <a:r>
              <a:rPr lang="it-IT" sz="2000" dirty="0">
                <a:latin typeface="Book Antiqua" panose="02040602050305030304" pitchFamily="18" charset="0"/>
              </a:rPr>
              <a:t> – art. 3, comma 10, Riforma);</a:t>
            </a:r>
          </a:p>
          <a:p>
            <a:pPr algn="just"/>
            <a:r>
              <a:rPr lang="it-IT" sz="2000" dirty="0">
                <a:latin typeface="Book Antiqua" panose="02040602050305030304" pitchFamily="18" charset="0"/>
              </a:rPr>
              <a:t>la </a:t>
            </a:r>
            <a:r>
              <a:rPr lang="it-IT" sz="2000" b="1" dirty="0">
                <a:latin typeface="Book Antiqua" panose="02040602050305030304" pitchFamily="18" charset="0"/>
              </a:rPr>
              <a:t>semplificazione delle varie fasi </a:t>
            </a:r>
            <a:r>
              <a:rPr lang="it-IT" sz="2000" dirty="0">
                <a:latin typeface="Book Antiqua" panose="02040602050305030304" pitchFamily="18" charset="0"/>
              </a:rPr>
              <a:t>– introduttiva, istruttoria e decisoria – con la soppressione di alcune udienze (come quella per il giuramento del consulente tecnico d’ufficio e quella di precisazione delle conclusioni), e la riduzione dei termini per l’udienza per l’assunzione delle prove, e dei termini difensivi;</a:t>
            </a:r>
          </a:p>
          <a:p>
            <a:endParaRPr lang="it-IT" sz="18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24</a:t>
            </a:fld>
            <a:endParaRPr lang="it-IT"/>
          </a:p>
        </p:txBody>
      </p:sp>
    </p:spTree>
    <p:extLst>
      <p:ext uri="{BB962C8B-B14F-4D97-AF65-F5344CB8AC3E}">
        <p14:creationId xmlns:p14="http://schemas.microsoft.com/office/powerpoint/2010/main" val="501941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latin typeface="Book Antiqua" panose="02040602050305030304" pitchFamily="18" charset="0"/>
              </a:rPr>
              <a:t>Interventi di semplificazione del processo civile</a:t>
            </a:r>
          </a:p>
        </p:txBody>
      </p:sp>
      <p:sp>
        <p:nvSpPr>
          <p:cNvPr id="3" name="Segnaposto contenuto 2"/>
          <p:cNvSpPr>
            <a:spLocks noGrp="1"/>
          </p:cNvSpPr>
          <p:nvPr>
            <p:ph idx="1"/>
          </p:nvPr>
        </p:nvSpPr>
        <p:spPr/>
        <p:txBody>
          <a:bodyPr>
            <a:normAutofit/>
          </a:bodyPr>
          <a:lstStyle/>
          <a:p>
            <a:pPr algn="just"/>
            <a:endParaRPr lang="it-IT" sz="1800" dirty="0">
              <a:latin typeface="Book Antiqua" panose="02040602050305030304" pitchFamily="18" charset="0"/>
            </a:endParaRPr>
          </a:p>
          <a:p>
            <a:pPr marL="0" indent="0" algn="ctr">
              <a:lnSpc>
                <a:spcPts val="2800"/>
              </a:lnSpc>
              <a:buNone/>
            </a:pPr>
            <a:r>
              <a:rPr lang="it-IT" sz="2400" dirty="0">
                <a:latin typeface="Book Antiqua" panose="02040602050305030304" pitchFamily="18" charset="0"/>
              </a:rPr>
              <a:t>il </a:t>
            </a:r>
            <a:r>
              <a:rPr lang="it-IT" sz="2400" b="1" dirty="0">
                <a:latin typeface="Book Antiqua" panose="02040602050305030304" pitchFamily="18" charset="0"/>
              </a:rPr>
              <a:t>«procedimento semplificato di cognizione»</a:t>
            </a:r>
          </a:p>
          <a:p>
            <a:pPr marL="0" indent="0" algn="ctr">
              <a:lnSpc>
                <a:spcPts val="2800"/>
              </a:lnSpc>
              <a:buNone/>
            </a:pPr>
            <a:r>
              <a:rPr lang="it-IT" sz="2400" b="1" dirty="0">
                <a:latin typeface="Book Antiqua" panose="02040602050305030304" pitchFamily="18" charset="0"/>
              </a:rPr>
              <a:t>(art. 3, comma 21, Riforma)</a:t>
            </a:r>
          </a:p>
          <a:p>
            <a:pPr marL="0" indent="0" algn="just">
              <a:lnSpc>
                <a:spcPts val="2800"/>
              </a:lnSpc>
              <a:buNone/>
            </a:pPr>
            <a:endParaRPr lang="it-IT" sz="2000" b="1" dirty="0">
              <a:latin typeface="Book Antiqua" panose="02040602050305030304" pitchFamily="18" charset="0"/>
            </a:endParaRPr>
          </a:p>
          <a:p>
            <a:pPr marL="0" indent="0" algn="just">
              <a:lnSpc>
                <a:spcPts val="2800"/>
              </a:lnSpc>
              <a:buNone/>
            </a:pPr>
            <a:r>
              <a:rPr lang="it-IT" sz="2000" dirty="0">
                <a:latin typeface="Book Antiqua" panose="02040602050305030304" pitchFamily="18" charset="0"/>
              </a:rPr>
              <a:t>L’intervento di semplificazione più significativo riguarda </a:t>
            </a:r>
            <a:r>
              <a:rPr lang="it-IT" sz="2000" b="1" dirty="0">
                <a:latin typeface="Book Antiqua" panose="02040602050305030304" pitchFamily="18" charset="0"/>
              </a:rPr>
              <a:t>il procedimento semplificato di cognizione</a:t>
            </a:r>
            <a:r>
              <a:rPr lang="it-IT" sz="2000" dirty="0">
                <a:latin typeface="Book Antiqua" panose="02040602050305030304" pitchFamily="18" charset="0"/>
              </a:rPr>
              <a:t>, che sostituisce il «processo sommario di cognizione» già disciplinato dagli artt. 702 bis e ss. </a:t>
            </a:r>
            <a:r>
              <a:rPr lang="it-IT" sz="2000" dirty="0" err="1">
                <a:latin typeface="Book Antiqua" panose="02040602050305030304" pitchFamily="18" charset="0"/>
              </a:rPr>
              <a:t>c.p.c.</a:t>
            </a:r>
            <a:r>
              <a:rPr lang="it-IT" sz="2000" dirty="0">
                <a:latin typeface="Book Antiqua" panose="02040602050305030304" pitchFamily="18" charset="0"/>
              </a:rPr>
              <a:t>, contenuti nel Capo III-bis del Titolo I, che viene abrogato (art. 3, comma 48).</a:t>
            </a:r>
          </a:p>
          <a:p>
            <a:pPr marL="0" indent="0" algn="just">
              <a:lnSpc>
                <a:spcPts val="2800"/>
              </a:lnSpc>
              <a:buNone/>
            </a:pPr>
            <a:r>
              <a:rPr lang="it-IT" sz="2000" dirty="0">
                <a:latin typeface="Book Antiqua" panose="02040602050305030304" pitchFamily="18" charset="0"/>
              </a:rPr>
              <a:t>viene introdotto il Capo III-quater, che ne contiene la disciplina agli artt. 281-decies, 281-undecies e 281-terdecies (comma 21 dell’art. 3 della Riforma).</a:t>
            </a:r>
          </a:p>
          <a:p>
            <a:pPr marL="0" indent="0" algn="just">
              <a:buNone/>
            </a:pPr>
            <a:endParaRPr lang="it-IT" sz="18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25</a:t>
            </a:fld>
            <a:endParaRPr lang="it-IT"/>
          </a:p>
        </p:txBody>
      </p:sp>
    </p:spTree>
    <p:extLst>
      <p:ext uri="{BB962C8B-B14F-4D97-AF65-F5344CB8AC3E}">
        <p14:creationId xmlns:p14="http://schemas.microsoft.com/office/powerpoint/2010/main" val="2951840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lnSpc>
                <a:spcPct val="100000"/>
              </a:lnSpc>
            </a:pPr>
            <a:r>
              <a:rPr lang="it-IT" sz="2400" b="1" dirty="0">
                <a:latin typeface="Book Antiqua" panose="02040602050305030304" pitchFamily="18" charset="0"/>
              </a:rPr>
              <a:t>Interventi di semplificazione del processo civile</a:t>
            </a:r>
            <a:br>
              <a:rPr lang="it-IT" sz="2400" b="1" dirty="0">
                <a:latin typeface="Book Antiqua" panose="02040602050305030304" pitchFamily="18" charset="0"/>
              </a:rPr>
            </a:br>
            <a:r>
              <a:rPr lang="it-IT" sz="2400" b="1" dirty="0">
                <a:latin typeface="Book Antiqua" panose="02040602050305030304" pitchFamily="18" charset="0"/>
              </a:rPr>
              <a:t>il «procedimento semplificato di cognizione</a:t>
            </a:r>
            <a:br>
              <a:rPr lang="it-IT" sz="2400" b="1" dirty="0">
                <a:latin typeface="Book Antiqua" panose="02040602050305030304" pitchFamily="18" charset="0"/>
              </a:rPr>
            </a:br>
            <a:endParaRPr lang="it-IT" sz="2400" b="1" dirty="0">
              <a:latin typeface="Book Antiqua" panose="02040602050305030304" pitchFamily="18" charset="0"/>
            </a:endParaRPr>
          </a:p>
        </p:txBody>
      </p:sp>
      <p:sp>
        <p:nvSpPr>
          <p:cNvPr id="3" name="Segnaposto contenuto 2"/>
          <p:cNvSpPr>
            <a:spLocks noGrp="1"/>
          </p:cNvSpPr>
          <p:nvPr>
            <p:ph idx="1"/>
          </p:nvPr>
        </p:nvSpPr>
        <p:spPr/>
        <p:txBody>
          <a:bodyPr>
            <a:normAutofit fontScale="92500" lnSpcReduction="10000"/>
          </a:bodyPr>
          <a:lstStyle/>
          <a:p>
            <a:pPr algn="ctr"/>
            <a:endParaRPr lang="it-IT" sz="1800" b="1" dirty="0">
              <a:latin typeface="Book Antiqua" panose="02040602050305030304" pitchFamily="18" charset="0"/>
            </a:endParaRPr>
          </a:p>
          <a:p>
            <a:pPr marL="0" indent="0" algn="just">
              <a:lnSpc>
                <a:spcPct val="120000"/>
              </a:lnSpc>
              <a:buNone/>
            </a:pPr>
            <a:r>
              <a:rPr lang="it-IT" sz="2100" dirty="0">
                <a:latin typeface="Book Antiqua" panose="02040602050305030304" pitchFamily="18" charset="0"/>
              </a:rPr>
              <a:t>A norma del 1° comma del nuovo art. 281-decies, il giudizio deve essere – </a:t>
            </a:r>
            <a:r>
              <a:rPr lang="it-IT" sz="2100" b="1" dirty="0">
                <a:latin typeface="Book Antiqua" panose="02040602050305030304" pitchFamily="18" charset="0"/>
              </a:rPr>
              <a:t>obbligatoriamente </a:t>
            </a:r>
            <a:r>
              <a:rPr lang="it-IT" sz="2100" dirty="0">
                <a:latin typeface="Book Antiqua" panose="02040602050305030304" pitchFamily="18" charset="0"/>
              </a:rPr>
              <a:t>- introdotto nella forma semplificata:</a:t>
            </a:r>
          </a:p>
          <a:p>
            <a:pPr algn="just"/>
            <a:endParaRPr lang="it-IT" sz="2100" dirty="0">
              <a:latin typeface="Book Antiqua" panose="02040602050305030304" pitchFamily="18" charset="0"/>
            </a:endParaRPr>
          </a:p>
          <a:p>
            <a:pPr marL="0" indent="0" algn="just">
              <a:buNone/>
            </a:pPr>
            <a:r>
              <a:rPr lang="it-IT" sz="2100" dirty="0">
                <a:latin typeface="Book Antiqua" panose="02040602050305030304" pitchFamily="18" charset="0"/>
              </a:rPr>
              <a:t>1. - quando i fatti di causa non sono controversi;</a:t>
            </a:r>
          </a:p>
          <a:p>
            <a:pPr marL="0" indent="0" algn="ctr">
              <a:buNone/>
            </a:pPr>
            <a:r>
              <a:rPr lang="it-IT" sz="2100" dirty="0">
                <a:latin typeface="Book Antiqua" panose="02040602050305030304" pitchFamily="18" charset="0"/>
              </a:rPr>
              <a:t>2. - quando la domanda è fondata su prova documentale; o</a:t>
            </a:r>
          </a:p>
          <a:p>
            <a:pPr marL="0" indent="0" algn="ctr">
              <a:buNone/>
            </a:pPr>
            <a:r>
              <a:rPr lang="it-IT" sz="2100" dirty="0">
                <a:latin typeface="Book Antiqua" panose="02040602050305030304" pitchFamily="18" charset="0"/>
              </a:rPr>
              <a:t>3. - sia di pronta soluzione; o</a:t>
            </a:r>
          </a:p>
          <a:p>
            <a:pPr marL="0" indent="0" algn="ctr">
              <a:buNone/>
            </a:pPr>
            <a:r>
              <a:rPr lang="it-IT" sz="2100" dirty="0">
                <a:latin typeface="Book Antiqua" panose="02040602050305030304" pitchFamily="18" charset="0"/>
              </a:rPr>
              <a:t>			4. - non richiede un’istruzione complessa.</a:t>
            </a:r>
          </a:p>
          <a:p>
            <a:pPr algn="ctr"/>
            <a:endParaRPr lang="it-IT" sz="2100" dirty="0">
              <a:latin typeface="Book Antiqua" panose="02040602050305030304" pitchFamily="18" charset="0"/>
            </a:endParaRPr>
          </a:p>
          <a:p>
            <a:pPr marL="0" indent="0" algn="just">
              <a:lnSpc>
                <a:spcPct val="120000"/>
              </a:lnSpc>
              <a:buNone/>
            </a:pPr>
            <a:r>
              <a:rPr lang="it-IT" sz="2100" dirty="0">
                <a:latin typeface="Book Antiqua" panose="02040602050305030304" pitchFamily="18" charset="0"/>
              </a:rPr>
              <a:t>Se il giudice, nella prima udienza, rileva che per la domanda principale o per quella riconvenzionale non ricorrano i presupposti prima indicati dispone – con ordinanza non impugnabile – che la causa prosegua col </a:t>
            </a:r>
            <a:r>
              <a:rPr lang="it-IT" sz="2100" b="1" dirty="0">
                <a:latin typeface="Book Antiqua" panose="02040602050305030304" pitchFamily="18" charset="0"/>
              </a:rPr>
              <a:t>il rito ordinario.</a:t>
            </a:r>
          </a:p>
          <a:p>
            <a:pPr algn="ctr"/>
            <a:endParaRPr lang="it-IT" sz="1900" dirty="0">
              <a:latin typeface="Book Antiqua" panose="02040602050305030304" pitchFamily="18" charset="0"/>
            </a:endParaRPr>
          </a:p>
          <a:p>
            <a:pPr algn="ctr"/>
            <a:endParaRPr lang="it-IT" sz="1800" dirty="0"/>
          </a:p>
        </p:txBody>
      </p:sp>
      <p:sp>
        <p:nvSpPr>
          <p:cNvPr id="4" name="Segnaposto numero diapositiva 3"/>
          <p:cNvSpPr>
            <a:spLocks noGrp="1"/>
          </p:cNvSpPr>
          <p:nvPr>
            <p:ph type="sldNum" sz="quarter" idx="12"/>
          </p:nvPr>
        </p:nvSpPr>
        <p:spPr/>
        <p:txBody>
          <a:bodyPr/>
          <a:lstStyle/>
          <a:p>
            <a:fld id="{F420D8D5-B3F0-4AC1-A139-3AAAC495DFD1}" type="slidenum">
              <a:rPr lang="it-IT" smtClean="0"/>
              <a:t>26</a:t>
            </a:fld>
            <a:endParaRPr lang="it-IT"/>
          </a:p>
        </p:txBody>
      </p:sp>
    </p:spTree>
    <p:extLst>
      <p:ext uri="{BB962C8B-B14F-4D97-AF65-F5344CB8AC3E}">
        <p14:creationId xmlns:p14="http://schemas.microsoft.com/office/powerpoint/2010/main" val="3117624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36525"/>
            <a:ext cx="10515600" cy="1325563"/>
          </a:xfrm>
        </p:spPr>
        <p:txBody>
          <a:bodyPr>
            <a:normAutofit/>
          </a:bodyPr>
          <a:lstStyle/>
          <a:p>
            <a:pPr algn="ctr"/>
            <a:r>
              <a:rPr lang="it-IT" sz="2400" dirty="0">
                <a:latin typeface="Book Antiqua" panose="02040602050305030304" pitchFamily="18" charset="0"/>
              </a:rPr>
              <a:t>Interventi di semplificazione del processo civile</a:t>
            </a:r>
          </a:p>
        </p:txBody>
      </p:sp>
      <p:sp>
        <p:nvSpPr>
          <p:cNvPr id="3" name="Segnaposto contenuto 2"/>
          <p:cNvSpPr>
            <a:spLocks noGrp="1"/>
          </p:cNvSpPr>
          <p:nvPr>
            <p:ph idx="1"/>
          </p:nvPr>
        </p:nvSpPr>
        <p:spPr>
          <a:xfrm>
            <a:off x="838200" y="1357745"/>
            <a:ext cx="10515600" cy="4819218"/>
          </a:xfrm>
        </p:spPr>
        <p:txBody>
          <a:bodyPr>
            <a:normAutofit/>
          </a:bodyPr>
          <a:lstStyle/>
          <a:p>
            <a:endParaRPr lang="it-IT" sz="3200" dirty="0"/>
          </a:p>
          <a:p>
            <a:pPr algn="just">
              <a:lnSpc>
                <a:spcPts val="2800"/>
              </a:lnSpc>
            </a:pPr>
            <a:r>
              <a:rPr lang="it-IT" sz="2000" dirty="0">
                <a:latin typeface="Book Antiqua" panose="02040602050305030304" pitchFamily="18" charset="0"/>
              </a:rPr>
              <a:t>Il secondo comma dell’art. 281</a:t>
            </a:r>
            <a:r>
              <a:rPr lang="it-IT" sz="2000" i="1" dirty="0">
                <a:latin typeface="Book Antiqua" panose="02040602050305030304" pitchFamily="18" charset="0"/>
              </a:rPr>
              <a:t>-decies</a:t>
            </a:r>
            <a:r>
              <a:rPr lang="it-IT" sz="2000" dirty="0">
                <a:latin typeface="Book Antiqua" panose="02040602050305030304" pitchFamily="18" charset="0"/>
              </a:rPr>
              <a:t> prevede che nelle cause in cui il tribunale giudica in composizione monocratica </a:t>
            </a:r>
            <a:r>
              <a:rPr lang="it-IT" sz="2000" b="1" dirty="0">
                <a:latin typeface="Book Antiqua" panose="02040602050305030304" pitchFamily="18" charset="0"/>
              </a:rPr>
              <a:t>la domanda </a:t>
            </a:r>
            <a:r>
              <a:rPr lang="it-IT" sz="2000" b="1" i="1" dirty="0">
                <a:latin typeface="Book Antiqua" panose="02040602050305030304" pitchFamily="18" charset="0"/>
              </a:rPr>
              <a:t>può </a:t>
            </a:r>
            <a:r>
              <a:rPr lang="it-IT" sz="2000" dirty="0">
                <a:latin typeface="Book Antiqua" panose="02040602050305030304" pitchFamily="18" charset="0"/>
              </a:rPr>
              <a:t>essere proposta nelle forme del procedimento semplificato; anche in questo caso, naturalmente, il giudice può disporre il passaggio al rito ordinario.</a:t>
            </a:r>
          </a:p>
          <a:p>
            <a:pPr algn="just">
              <a:lnSpc>
                <a:spcPts val="2800"/>
              </a:lnSpc>
            </a:pPr>
            <a:endParaRPr lang="it-IT" sz="2000" dirty="0">
              <a:latin typeface="Book Antiqua" panose="02040602050305030304" pitchFamily="18" charset="0"/>
            </a:endParaRPr>
          </a:p>
          <a:p>
            <a:pPr>
              <a:lnSpc>
                <a:spcPts val="2800"/>
              </a:lnSpc>
            </a:pPr>
            <a:r>
              <a:rPr lang="it-IT" sz="2000" dirty="0">
                <a:latin typeface="Book Antiqua" panose="02040602050305030304" pitchFamily="18" charset="0"/>
              </a:rPr>
              <a:t>Gli altri articoli sopra indicati disciplinano il procedimento - che si introduce con ricorso, non con citazione - fino alla decisione.</a:t>
            </a:r>
          </a:p>
          <a:p>
            <a:pPr>
              <a:lnSpc>
                <a:spcPts val="2800"/>
              </a:lnSpc>
            </a:pPr>
            <a:endParaRPr lang="it-IT" sz="2000" dirty="0">
              <a:latin typeface="Book Antiqua" panose="02040602050305030304" pitchFamily="18" charset="0"/>
            </a:endParaRPr>
          </a:p>
          <a:p>
            <a:pPr algn="just">
              <a:lnSpc>
                <a:spcPts val="2800"/>
              </a:lnSpc>
            </a:pPr>
            <a:r>
              <a:rPr lang="it-IT" sz="2000" dirty="0">
                <a:latin typeface="Book Antiqua" panose="02040602050305030304" pitchFamily="18" charset="0"/>
              </a:rPr>
              <a:t>Questo </a:t>
            </a:r>
            <a:r>
              <a:rPr lang="it-IT" sz="2000" b="1" dirty="0">
                <a:latin typeface="Book Antiqua" panose="02040602050305030304" pitchFamily="18" charset="0"/>
              </a:rPr>
              <a:t>procedimento</a:t>
            </a:r>
            <a:r>
              <a:rPr lang="it-IT" sz="2000" dirty="0">
                <a:latin typeface="Book Antiqua" panose="02040602050305030304" pitchFamily="18" charset="0"/>
              </a:rPr>
              <a:t> è </a:t>
            </a:r>
            <a:r>
              <a:rPr lang="it-IT" sz="2000" b="1" dirty="0">
                <a:latin typeface="Book Antiqua" panose="02040602050305030304" pitchFamily="18" charset="0"/>
              </a:rPr>
              <a:t>obbligatorio dinanzi al Giudice di Pace </a:t>
            </a:r>
            <a:r>
              <a:rPr lang="it-IT" sz="2000" dirty="0">
                <a:latin typeface="Book Antiqua" panose="02040602050305030304" pitchFamily="18" charset="0"/>
              </a:rPr>
              <a:t>(art. 316 </a:t>
            </a:r>
            <a:r>
              <a:rPr lang="it-IT" sz="2000" dirty="0" err="1">
                <a:latin typeface="Book Antiqua" panose="02040602050305030304" pitchFamily="18" charset="0"/>
              </a:rPr>
              <a:t>c.p.c.</a:t>
            </a:r>
            <a:r>
              <a:rPr lang="it-IT" sz="2000" dirty="0">
                <a:latin typeface="Book Antiqua" panose="02040602050305030304" pitchFamily="18" charset="0"/>
              </a:rPr>
              <a:t>; art. 3, comma 24, Riforma).</a:t>
            </a:r>
          </a:p>
          <a:p>
            <a:pPr algn="just"/>
            <a:endParaRPr lang="it-IT" sz="20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27</a:t>
            </a:fld>
            <a:endParaRPr lang="it-IT"/>
          </a:p>
        </p:txBody>
      </p:sp>
    </p:spTree>
    <p:extLst>
      <p:ext uri="{BB962C8B-B14F-4D97-AF65-F5344CB8AC3E}">
        <p14:creationId xmlns:p14="http://schemas.microsoft.com/office/powerpoint/2010/main" val="2343835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31412"/>
          </a:xfrm>
        </p:spPr>
        <p:txBody>
          <a:bodyPr>
            <a:normAutofit/>
          </a:bodyPr>
          <a:lstStyle/>
          <a:p>
            <a:pPr algn="ctr"/>
            <a:r>
              <a:rPr lang="it-IT" sz="2400" b="1" dirty="0">
                <a:latin typeface="Book Antiqua" panose="02040602050305030304" pitchFamily="18" charset="0"/>
              </a:rPr>
              <a:t>Le impugnazioni</a:t>
            </a:r>
            <a:br>
              <a:rPr lang="it-IT" sz="2400" b="1" dirty="0">
                <a:latin typeface="Book Antiqua" panose="02040602050305030304" pitchFamily="18" charset="0"/>
              </a:rPr>
            </a:br>
            <a:endParaRPr lang="it-IT" sz="2400" b="1" dirty="0">
              <a:latin typeface="Book Antiqua" panose="02040602050305030304" pitchFamily="18" charset="0"/>
            </a:endParaRPr>
          </a:p>
        </p:txBody>
      </p:sp>
      <p:sp>
        <p:nvSpPr>
          <p:cNvPr id="3" name="Segnaposto contenuto 2"/>
          <p:cNvSpPr>
            <a:spLocks noGrp="1"/>
          </p:cNvSpPr>
          <p:nvPr>
            <p:ph idx="1"/>
          </p:nvPr>
        </p:nvSpPr>
        <p:spPr>
          <a:xfrm>
            <a:off x="838200" y="1080656"/>
            <a:ext cx="10515600" cy="5412218"/>
          </a:xfrm>
        </p:spPr>
        <p:txBody>
          <a:bodyPr>
            <a:normAutofit fontScale="85000" lnSpcReduction="10000"/>
          </a:bodyPr>
          <a:lstStyle/>
          <a:p>
            <a:endParaRPr lang="it-IT" sz="2000" dirty="0">
              <a:latin typeface="Book Antiqua" panose="02040602050305030304" pitchFamily="18" charset="0"/>
            </a:endParaRPr>
          </a:p>
          <a:p>
            <a:pPr algn="just">
              <a:lnSpc>
                <a:spcPts val="2800"/>
              </a:lnSpc>
              <a:spcBef>
                <a:spcPts val="600"/>
              </a:spcBef>
            </a:pPr>
            <a:r>
              <a:rPr lang="it-IT" sz="2000" dirty="0">
                <a:latin typeface="Book Antiqua" panose="02040602050305030304" pitchFamily="18" charset="0"/>
              </a:rPr>
              <a:t>Gli interventi di semplificazione delle norme sui giudizi d’appello e di cassazione (commi 26 e ss. dell’art. 3 della Riforma).</a:t>
            </a:r>
            <a:endParaRPr lang="it-IT" sz="1600" dirty="0">
              <a:latin typeface="Book Antiqua" panose="02040602050305030304" pitchFamily="18" charset="0"/>
            </a:endParaRPr>
          </a:p>
          <a:p>
            <a:pPr lvl="1" algn="just">
              <a:lnSpc>
                <a:spcPts val="2800"/>
              </a:lnSpc>
              <a:spcBef>
                <a:spcPts val="600"/>
              </a:spcBef>
            </a:pPr>
            <a:r>
              <a:rPr lang="it-IT" sz="2000" dirty="0">
                <a:latin typeface="Book Antiqua" panose="02040602050305030304" pitchFamily="18" charset="0"/>
              </a:rPr>
              <a:t>è previsto un </a:t>
            </a:r>
            <a:r>
              <a:rPr lang="it-IT" sz="2000" b="1" dirty="0">
                <a:latin typeface="Book Antiqua" panose="02040602050305030304" pitchFamily="18" charset="0"/>
              </a:rPr>
              <a:t>procedimento decisorio semplificato </a:t>
            </a:r>
            <a:r>
              <a:rPr lang="it-IT" sz="2000" dirty="0">
                <a:latin typeface="Book Antiqua" panose="02040602050305030304" pitchFamily="18" charset="0"/>
              </a:rPr>
              <a:t>per i casi di manifesta infondatezza dell’appello o di sua inammissibilità;</a:t>
            </a:r>
          </a:p>
          <a:p>
            <a:pPr lvl="1" algn="just">
              <a:lnSpc>
                <a:spcPts val="2800"/>
              </a:lnSpc>
              <a:spcBef>
                <a:spcPts val="600"/>
              </a:spcBef>
            </a:pPr>
            <a:r>
              <a:rPr lang="it-IT" sz="2000" dirty="0">
                <a:latin typeface="Book Antiqua" panose="02040602050305030304" pitchFamily="18" charset="0"/>
              </a:rPr>
              <a:t>viene esclusa la possibilità del ricorso in Cassazione contro le sentenze di appello che confermano la decisione di primo grado «per le stesse ragioni, inerenti ai medesimi fatti, poste a base della decisione impugnata (c.d. </a:t>
            </a:r>
            <a:r>
              <a:rPr lang="it-IT" sz="2000" b="1" dirty="0">
                <a:latin typeface="Book Antiqua" panose="02040602050305030304" pitchFamily="18" charset="0"/>
              </a:rPr>
              <a:t>«doppia conforme»); </a:t>
            </a:r>
            <a:r>
              <a:rPr lang="it-IT" sz="2000" dirty="0">
                <a:latin typeface="Book Antiqua" panose="02040602050305030304" pitchFamily="18" charset="0"/>
              </a:rPr>
              <a:t>viene infatti introdotto nell’art. 360 un nuovo comma, a tenore del quale in questo caso </a:t>
            </a:r>
            <a:r>
              <a:rPr lang="it-IT" sz="2000" i="1" dirty="0">
                <a:latin typeface="Book Antiqua" panose="02040602050305030304" pitchFamily="18" charset="0"/>
              </a:rPr>
              <a:t>il ricorso per cassazione può essere proposto esclusivamente:</a:t>
            </a:r>
            <a:r>
              <a:rPr lang="it-IT" sz="2000" dirty="0">
                <a:latin typeface="Book Antiqua" panose="02040602050305030304" pitchFamily="18" charset="0"/>
              </a:rPr>
              <a:t> 1) per motivi attinenti alla </a:t>
            </a:r>
            <a:r>
              <a:rPr lang="it-IT" sz="2000" b="1" dirty="0">
                <a:latin typeface="Book Antiqua" panose="02040602050305030304" pitchFamily="18" charset="0"/>
              </a:rPr>
              <a:t>giurisdizione;</a:t>
            </a:r>
            <a:r>
              <a:rPr lang="it-IT" sz="2000" dirty="0">
                <a:latin typeface="Book Antiqua" panose="02040602050305030304" pitchFamily="18" charset="0"/>
              </a:rPr>
              <a:t> 2) per violazione delle norme sulla </a:t>
            </a:r>
            <a:r>
              <a:rPr lang="it-IT" sz="2000" b="1" dirty="0">
                <a:latin typeface="Book Antiqua" panose="02040602050305030304" pitchFamily="18" charset="0"/>
              </a:rPr>
              <a:t>competenza;</a:t>
            </a:r>
            <a:r>
              <a:rPr lang="it-IT" sz="2000" dirty="0">
                <a:latin typeface="Book Antiqua" panose="02040602050305030304" pitchFamily="18" charset="0"/>
              </a:rPr>
              <a:t> 3) per </a:t>
            </a:r>
            <a:r>
              <a:rPr lang="it-IT" sz="2000" b="1" dirty="0">
                <a:latin typeface="Book Antiqua" panose="02040602050305030304" pitchFamily="18" charset="0"/>
              </a:rPr>
              <a:t>violazione o falsa applicazione di norme di diritto </a:t>
            </a:r>
            <a:r>
              <a:rPr lang="it-IT" sz="2000" dirty="0">
                <a:latin typeface="Book Antiqua" panose="02040602050305030304" pitchFamily="18" charset="0"/>
              </a:rPr>
              <a:t>e dei contratti e accordi collettivi nazionali di lavoro; 4) per </a:t>
            </a:r>
            <a:r>
              <a:rPr lang="it-IT" sz="2000" b="1" dirty="0">
                <a:latin typeface="Book Antiqua" panose="02040602050305030304" pitchFamily="18" charset="0"/>
              </a:rPr>
              <a:t>nullità della sentenza o del procedimento</a:t>
            </a:r>
            <a:r>
              <a:rPr lang="it-IT" sz="2000" dirty="0">
                <a:latin typeface="Book Antiqua" panose="02040602050305030304" pitchFamily="18" charset="0"/>
              </a:rPr>
              <a:t>;</a:t>
            </a:r>
          </a:p>
          <a:p>
            <a:pPr lvl="1" algn="just">
              <a:lnSpc>
                <a:spcPts val="2800"/>
              </a:lnSpc>
              <a:spcBef>
                <a:spcPts val="600"/>
              </a:spcBef>
            </a:pPr>
            <a:r>
              <a:rPr lang="it-IT" sz="2000" dirty="0">
                <a:latin typeface="Book Antiqua" panose="02040602050305030304" pitchFamily="18" charset="0"/>
              </a:rPr>
              <a:t>viene semplificata la fase istruttoria, che è condotta da un giudice istruttore, riservando al collegio la fase decisoria;</a:t>
            </a:r>
          </a:p>
        </p:txBody>
      </p:sp>
      <p:sp>
        <p:nvSpPr>
          <p:cNvPr id="4" name="Segnaposto numero diapositiva 3"/>
          <p:cNvSpPr>
            <a:spLocks noGrp="1"/>
          </p:cNvSpPr>
          <p:nvPr>
            <p:ph type="sldNum" sz="quarter" idx="12"/>
          </p:nvPr>
        </p:nvSpPr>
        <p:spPr/>
        <p:txBody>
          <a:bodyPr/>
          <a:lstStyle/>
          <a:p>
            <a:fld id="{F420D8D5-B3F0-4AC1-A139-3AAAC495DFD1}" type="slidenum">
              <a:rPr lang="it-IT" smtClean="0"/>
              <a:t>28</a:t>
            </a:fld>
            <a:endParaRPr lang="it-IT"/>
          </a:p>
        </p:txBody>
      </p:sp>
    </p:spTree>
    <p:extLst>
      <p:ext uri="{BB962C8B-B14F-4D97-AF65-F5344CB8AC3E}">
        <p14:creationId xmlns:p14="http://schemas.microsoft.com/office/powerpoint/2010/main" val="1543566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2688"/>
            <a:ext cx="10515600" cy="1325563"/>
          </a:xfrm>
        </p:spPr>
        <p:txBody>
          <a:bodyPr>
            <a:normAutofit/>
          </a:bodyPr>
          <a:lstStyle/>
          <a:p>
            <a:pPr algn="ctr"/>
            <a:r>
              <a:rPr lang="it-IT" sz="2400" b="1" dirty="0">
                <a:latin typeface="Book Antiqua" panose="02040602050305030304" pitchFamily="18" charset="0"/>
              </a:rPr>
              <a:t>Le impugnazioni</a:t>
            </a:r>
          </a:p>
        </p:txBody>
      </p:sp>
      <p:sp>
        <p:nvSpPr>
          <p:cNvPr id="3" name="Segnaposto contenuto 2"/>
          <p:cNvSpPr>
            <a:spLocks noGrp="1"/>
          </p:cNvSpPr>
          <p:nvPr>
            <p:ph idx="1"/>
          </p:nvPr>
        </p:nvSpPr>
        <p:spPr>
          <a:xfrm>
            <a:off x="838200" y="1007586"/>
            <a:ext cx="10515600" cy="5348764"/>
          </a:xfrm>
        </p:spPr>
        <p:txBody>
          <a:bodyPr>
            <a:normAutofit fontScale="92500" lnSpcReduction="20000"/>
          </a:bodyPr>
          <a:lstStyle/>
          <a:p>
            <a:pPr marL="0" indent="0" algn="just">
              <a:buNone/>
            </a:pPr>
            <a:endParaRPr lang="it-IT" sz="2000" dirty="0">
              <a:latin typeface="Book Antiqua" panose="02040602050305030304" pitchFamily="18" charset="0"/>
            </a:endParaRPr>
          </a:p>
          <a:p>
            <a:pPr algn="just">
              <a:lnSpc>
                <a:spcPts val="2800"/>
              </a:lnSpc>
              <a:spcBef>
                <a:spcPts val="600"/>
              </a:spcBef>
              <a:spcAft>
                <a:spcPts val="600"/>
              </a:spcAft>
            </a:pPr>
            <a:r>
              <a:rPr lang="it-IT" sz="2000" dirty="0">
                <a:latin typeface="Book Antiqua" panose="02040602050305030304" pitchFamily="18" charset="0"/>
              </a:rPr>
              <a:t>Con il nuovo art. 391-quater </a:t>
            </a:r>
            <a:r>
              <a:rPr lang="it-IT" sz="2000" dirty="0" err="1">
                <a:latin typeface="Book Antiqua" panose="02040602050305030304" pitchFamily="18" charset="0"/>
              </a:rPr>
              <a:t>c.p.c.</a:t>
            </a:r>
            <a:r>
              <a:rPr lang="it-IT" sz="2000" dirty="0">
                <a:latin typeface="Book Antiqua" panose="02040602050305030304" pitchFamily="18" charset="0"/>
              </a:rPr>
              <a:t> (art. 3, co. 28, </a:t>
            </a:r>
            <a:r>
              <a:rPr lang="it-IT" sz="2000" dirty="0" err="1">
                <a:latin typeface="Book Antiqua" panose="02040602050305030304" pitchFamily="18" charset="0"/>
              </a:rPr>
              <a:t>lett</a:t>
            </a:r>
            <a:r>
              <a:rPr lang="it-IT" sz="2000" dirty="0">
                <a:latin typeface="Book Antiqua" panose="02040602050305030304" pitchFamily="18" charset="0"/>
              </a:rPr>
              <a:t>. o) viene introdotto l’istituto della </a:t>
            </a:r>
            <a:r>
              <a:rPr lang="it-IT" sz="2000" b="1" dirty="0">
                <a:latin typeface="Book Antiqua" panose="02040602050305030304" pitchFamily="18" charset="0"/>
              </a:rPr>
              <a:t>«revocazione</a:t>
            </a:r>
            <a:r>
              <a:rPr lang="it-IT" sz="2000" dirty="0">
                <a:latin typeface="Book Antiqua" panose="02040602050305030304" pitchFamily="18" charset="0"/>
              </a:rPr>
              <a:t>» delle sentenze passate in giudicato per </a:t>
            </a:r>
            <a:r>
              <a:rPr lang="it-IT" sz="2000" b="1" dirty="0">
                <a:latin typeface="Book Antiqua" panose="02040602050305030304" pitchFamily="18" charset="0"/>
              </a:rPr>
              <a:t>contrarietà alla Convenzione europea dei diritti dell’uomo:</a:t>
            </a:r>
          </a:p>
          <a:p>
            <a:pPr marL="0" indent="0" algn="just">
              <a:lnSpc>
                <a:spcPts val="2800"/>
              </a:lnSpc>
              <a:spcBef>
                <a:spcPts val="600"/>
              </a:spcBef>
              <a:spcAft>
                <a:spcPts val="600"/>
              </a:spcAft>
              <a:buNone/>
            </a:pPr>
            <a:endParaRPr lang="it-IT" sz="2000" dirty="0">
              <a:latin typeface="Book Antiqua" panose="02040602050305030304" pitchFamily="18" charset="0"/>
            </a:endParaRPr>
          </a:p>
          <a:p>
            <a:pPr algn="just">
              <a:lnSpc>
                <a:spcPts val="2800"/>
              </a:lnSpc>
              <a:spcBef>
                <a:spcPts val="600"/>
              </a:spcBef>
              <a:spcAft>
                <a:spcPts val="600"/>
              </a:spcAft>
            </a:pPr>
            <a:r>
              <a:rPr lang="it-IT" sz="2000" dirty="0">
                <a:latin typeface="Book Antiqua" panose="02040602050305030304" pitchFamily="18" charset="0"/>
              </a:rPr>
              <a:t>Art. 391-quater. Revocazione per contrarietà alla Convenzione europea dei diritti dell'uomo. </a:t>
            </a:r>
            <a:r>
              <a:rPr lang="it-IT" sz="2000" i="1" dirty="0">
                <a:latin typeface="Book Antiqua" panose="02040602050305030304" pitchFamily="18" charset="0"/>
              </a:rPr>
              <a:t>Le decisioni passate in giudicato il cui contenuto è stato dichiarato dalla Corte europea dei diritti dell'uomo contrario alla Convenzione per la salvaguardia dei Diritti dell'Uomo e delle Libertà fondamentali ovvero ad uno dei suoi Protocolli, possono essere impugnate per revocazione se concorrono le seguenti condizioni:</a:t>
            </a:r>
          </a:p>
          <a:p>
            <a:pPr marL="457200" lvl="1" indent="0" algn="just">
              <a:lnSpc>
                <a:spcPts val="2800"/>
              </a:lnSpc>
              <a:spcBef>
                <a:spcPts val="600"/>
              </a:spcBef>
              <a:spcAft>
                <a:spcPts val="600"/>
              </a:spcAft>
              <a:buNone/>
            </a:pPr>
            <a:r>
              <a:rPr lang="it-IT" sz="2000" i="1" dirty="0">
                <a:latin typeface="Book Antiqua" panose="02040602050305030304" pitchFamily="18" charset="0"/>
              </a:rPr>
              <a:t>1) la violazione accertata dalla Corte europea ha pregiudicato un diritto di stato della persona;</a:t>
            </a:r>
          </a:p>
          <a:p>
            <a:pPr marL="457200" lvl="1" indent="0" algn="just">
              <a:lnSpc>
                <a:spcPts val="2800"/>
              </a:lnSpc>
              <a:spcBef>
                <a:spcPts val="600"/>
              </a:spcBef>
              <a:spcAft>
                <a:spcPts val="600"/>
              </a:spcAft>
              <a:buNone/>
            </a:pPr>
            <a:r>
              <a:rPr lang="it-IT" sz="2000" i="1" dirty="0">
                <a:latin typeface="Book Antiqua" panose="02040602050305030304" pitchFamily="18" charset="0"/>
              </a:rPr>
              <a:t>2) l'equa indennità eventualmente accordata dalla Corte europea ai sensi dell'articolo 41 della Convenzione non è idonea a compensare le conseguenze della violazione. </a:t>
            </a:r>
          </a:p>
          <a:p>
            <a:pPr algn="just"/>
            <a:endParaRPr lang="it-IT" sz="20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29</a:t>
            </a:fld>
            <a:endParaRPr lang="it-IT"/>
          </a:p>
        </p:txBody>
      </p:sp>
    </p:spTree>
    <p:extLst>
      <p:ext uri="{BB962C8B-B14F-4D97-AF65-F5344CB8AC3E}">
        <p14:creationId xmlns:p14="http://schemas.microsoft.com/office/powerpoint/2010/main" val="1283265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218" y="980498"/>
            <a:ext cx="10515600" cy="5475720"/>
          </a:xfrm>
        </p:spPr>
        <p:txBody>
          <a:bodyPr>
            <a:normAutofit/>
          </a:bodyPr>
          <a:lstStyle/>
          <a:p>
            <a:pPr algn="just">
              <a:lnSpc>
                <a:spcPts val="2700"/>
              </a:lnSpc>
              <a:spcAft>
                <a:spcPts val="1200"/>
              </a:spcAft>
            </a:pPr>
            <a:r>
              <a:rPr lang="it-IT" sz="2000" b="1" dirty="0">
                <a:latin typeface="Book Antiqua" panose="02040602050305030304" pitchFamily="18" charset="0"/>
              </a:rPr>
              <a:t>Il D. </a:t>
            </a:r>
            <a:r>
              <a:rPr lang="it-IT" sz="2000" b="1" dirty="0" err="1">
                <a:latin typeface="Book Antiqua" panose="02040602050305030304" pitchFamily="18" charset="0"/>
              </a:rPr>
              <a:t>Lgs</a:t>
            </a:r>
            <a:r>
              <a:rPr lang="it-IT" sz="2000" b="1" dirty="0">
                <a:latin typeface="Book Antiqua" panose="02040602050305030304" pitchFamily="18" charset="0"/>
              </a:rPr>
              <a:t>. 10 ottobre 2022, n. 149</a:t>
            </a:r>
            <a:r>
              <a:rPr lang="it-IT" sz="2000" dirty="0">
                <a:latin typeface="Book Antiqua" panose="02040602050305030304" pitchFamily="18" charset="0"/>
              </a:rPr>
              <a:t>, pubblicato sulla G.U.R.I. del 17 ottobre 2022, n. 243, noto come </a:t>
            </a:r>
            <a:r>
              <a:rPr lang="it-IT" sz="2000" b="1" dirty="0">
                <a:latin typeface="Book Antiqua" panose="02040602050305030304" pitchFamily="18" charset="0"/>
              </a:rPr>
              <a:t>«Riforma </a:t>
            </a:r>
            <a:r>
              <a:rPr lang="it-IT" sz="2000" b="1" dirty="0" err="1">
                <a:latin typeface="Book Antiqua" panose="02040602050305030304" pitchFamily="18" charset="0"/>
              </a:rPr>
              <a:t>Cartabia</a:t>
            </a:r>
            <a:r>
              <a:rPr lang="it-IT" sz="2000" b="1" dirty="0">
                <a:latin typeface="Book Antiqua" panose="02040602050305030304" pitchFamily="18" charset="0"/>
              </a:rPr>
              <a:t>» </a:t>
            </a:r>
            <a:r>
              <a:rPr lang="it-IT" sz="2000" dirty="0">
                <a:latin typeface="Book Antiqua" panose="02040602050305030304" pitchFamily="18" charset="0"/>
              </a:rPr>
              <a:t>- la cui entrata in vigore, prevista da decreto stesso per il 30 giugno 2023, è stata anticipata al 28 febbraio scorso dalla Legge di bilancio 2023 - </a:t>
            </a:r>
            <a:r>
              <a:rPr lang="it-IT" sz="2000" b="1" dirty="0">
                <a:latin typeface="Book Antiqua" panose="02040602050305030304" pitchFamily="18" charset="0"/>
              </a:rPr>
              <a:t>dà attuazione alla delega </a:t>
            </a:r>
            <a:r>
              <a:rPr lang="it-IT" sz="2000" dirty="0">
                <a:latin typeface="Book Antiqua" panose="02040602050305030304" pitchFamily="18" charset="0"/>
              </a:rPr>
              <a:t>contenuta nella Legge 26 novembre 2021, n. 206, conferita dal Parlamento al Governo per dare efficienza al processo civile.</a:t>
            </a:r>
          </a:p>
          <a:p>
            <a:pPr algn="just">
              <a:lnSpc>
                <a:spcPts val="2700"/>
              </a:lnSpc>
              <a:spcAft>
                <a:spcPts val="1200"/>
              </a:spcAft>
            </a:pPr>
            <a:r>
              <a:rPr lang="it-IT" sz="2000" dirty="0">
                <a:latin typeface="Book Antiqua" panose="02040602050305030304" pitchFamily="18" charset="0"/>
              </a:rPr>
              <a:t>Il 1° comma dell’art. 1 della legge delega indica gli obiettivi da raggiungere nella "</a:t>
            </a:r>
            <a:r>
              <a:rPr lang="it-IT" sz="2000" b="1" u="sng" dirty="0">
                <a:latin typeface="Book Antiqua" panose="02040602050305030304" pitchFamily="18" charset="0"/>
              </a:rPr>
              <a:t>semplificazione, speditezza e razionalizzazione</a:t>
            </a:r>
            <a:r>
              <a:rPr lang="it-IT" sz="2000" dirty="0">
                <a:latin typeface="Book Antiqua" panose="02040602050305030304" pitchFamily="18" charset="0"/>
              </a:rPr>
              <a:t> del processo civile”.</a:t>
            </a:r>
          </a:p>
          <a:p>
            <a:pPr algn="just">
              <a:lnSpc>
                <a:spcPts val="2700"/>
              </a:lnSpc>
              <a:spcAft>
                <a:spcPts val="1200"/>
              </a:spcAft>
            </a:pPr>
            <a:r>
              <a:rPr lang="it-IT" sz="2000" dirty="0">
                <a:latin typeface="Book Antiqua" panose="02040602050305030304" pitchFamily="18" charset="0"/>
              </a:rPr>
              <a:t>Le modalità con cui raggiungere tali obiettivi – secondo quanto si legge nella relazione al decreto legislativo - consistono nel </a:t>
            </a:r>
            <a:r>
              <a:rPr lang="it-IT" sz="2000" i="1" dirty="0">
                <a:latin typeface="Book Antiqua" panose="02040602050305030304" pitchFamily="18" charset="0"/>
              </a:rPr>
              <a:t>riassetto “formale e sostanziale” della disciplina del processo civile di cognizione, del processo di esecuzione, dei procedimenti speciali e degli strumenti alternativi di composizione delle controversie, con interventi sul codice di procedura civile, sul codice civile, sul codice penale, sul codice di procedura penale e su numerose leggi speciali</a:t>
            </a:r>
            <a:r>
              <a:rPr lang="it-IT" sz="2000" dirty="0">
                <a:latin typeface="Book Antiqua" panose="02040602050305030304" pitchFamily="18" charset="0"/>
              </a:rPr>
              <a:t>.</a:t>
            </a:r>
          </a:p>
        </p:txBody>
      </p:sp>
      <p:sp>
        <p:nvSpPr>
          <p:cNvPr id="2" name="Segnaposto numero diapositiva 1"/>
          <p:cNvSpPr>
            <a:spLocks noGrp="1"/>
          </p:cNvSpPr>
          <p:nvPr>
            <p:ph type="sldNum" sz="quarter" idx="12"/>
          </p:nvPr>
        </p:nvSpPr>
        <p:spPr/>
        <p:txBody>
          <a:bodyPr/>
          <a:lstStyle/>
          <a:p>
            <a:fld id="{F420D8D5-B3F0-4AC1-A139-3AAAC495DFD1}" type="slidenum">
              <a:rPr lang="it-IT" smtClean="0"/>
              <a:t>3</a:t>
            </a:fld>
            <a:endParaRPr lang="it-IT"/>
          </a:p>
        </p:txBody>
      </p:sp>
    </p:spTree>
    <p:extLst>
      <p:ext uri="{BB962C8B-B14F-4D97-AF65-F5344CB8AC3E}">
        <p14:creationId xmlns:p14="http://schemas.microsoft.com/office/powerpoint/2010/main" val="39537404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latin typeface="Book Antiqua" panose="02040602050305030304" pitchFamily="18" charset="0"/>
              </a:rPr>
              <a:t>Le impugnazioni</a:t>
            </a:r>
          </a:p>
        </p:txBody>
      </p:sp>
      <p:sp>
        <p:nvSpPr>
          <p:cNvPr id="3" name="Segnaposto contenuto 2"/>
          <p:cNvSpPr>
            <a:spLocks noGrp="1"/>
          </p:cNvSpPr>
          <p:nvPr>
            <p:ph idx="1"/>
          </p:nvPr>
        </p:nvSpPr>
        <p:spPr>
          <a:xfrm>
            <a:off x="1004454" y="1606406"/>
            <a:ext cx="10515600" cy="4667250"/>
          </a:xfrm>
        </p:spPr>
        <p:txBody>
          <a:bodyPr>
            <a:normAutofit/>
          </a:bodyPr>
          <a:lstStyle/>
          <a:p>
            <a:pPr marL="0" indent="0" algn="just">
              <a:lnSpc>
                <a:spcPts val="2800"/>
              </a:lnSpc>
              <a:spcBef>
                <a:spcPts val="1200"/>
              </a:spcBef>
              <a:spcAft>
                <a:spcPts val="600"/>
              </a:spcAft>
              <a:buNone/>
            </a:pPr>
            <a:r>
              <a:rPr lang="it-IT" sz="2000" dirty="0">
                <a:latin typeface="Book Antiqua" panose="02040602050305030304" pitchFamily="18" charset="0"/>
              </a:rPr>
              <a:t>Altra novità riguarda l’introduzione dell’art. 363 </a:t>
            </a:r>
            <a:r>
              <a:rPr lang="it-IT" sz="2000" i="1" dirty="0">
                <a:latin typeface="Book Antiqua" panose="02040602050305030304" pitchFamily="18" charset="0"/>
              </a:rPr>
              <a:t>bis</a:t>
            </a:r>
            <a:r>
              <a:rPr lang="it-IT" sz="2000" dirty="0">
                <a:latin typeface="Book Antiqua" panose="02040602050305030304" pitchFamily="18" charset="0"/>
              </a:rPr>
              <a:t> </a:t>
            </a:r>
            <a:r>
              <a:rPr lang="it-IT" sz="2000" dirty="0" err="1">
                <a:latin typeface="Book Antiqua" panose="02040602050305030304" pitchFamily="18" charset="0"/>
              </a:rPr>
              <a:t>c.p.c.</a:t>
            </a:r>
            <a:r>
              <a:rPr lang="it-IT" sz="2000" dirty="0">
                <a:latin typeface="Book Antiqua" panose="02040602050305030304" pitchFamily="18" charset="0"/>
              </a:rPr>
              <a:t>, rubricato «</a:t>
            </a:r>
            <a:r>
              <a:rPr lang="it-IT" sz="2000" i="1" dirty="0">
                <a:latin typeface="Book Antiqua" panose="02040602050305030304" pitchFamily="18" charset="0"/>
              </a:rPr>
              <a:t>Rinvio pregiudiziale» </a:t>
            </a:r>
            <a:r>
              <a:rPr lang="it-IT" sz="2000" dirty="0">
                <a:latin typeface="Book Antiqua" panose="02040602050305030304" pitchFamily="18" charset="0"/>
              </a:rPr>
              <a:t>(art. 3, comma 27, </a:t>
            </a:r>
            <a:r>
              <a:rPr lang="it-IT" sz="2000" dirty="0" err="1">
                <a:latin typeface="Book Antiqua" panose="02040602050305030304" pitchFamily="18" charset="0"/>
              </a:rPr>
              <a:t>lett</a:t>
            </a:r>
            <a:r>
              <a:rPr lang="it-IT" sz="2000" dirty="0">
                <a:latin typeface="Book Antiqua" panose="02040602050305030304" pitchFamily="18" charset="0"/>
              </a:rPr>
              <a:t>. c)), che prevede che il giudice di merito possa disporre il rinvio pregiudiziale degli atti alla Corte di Cassazione per la risoluzione di una questione esclusivamente di diritto quando concorrano le seguenti condizioni:</a:t>
            </a:r>
          </a:p>
          <a:p>
            <a:pPr marL="457200" lvl="1" indent="0">
              <a:lnSpc>
                <a:spcPts val="2800"/>
              </a:lnSpc>
              <a:spcBef>
                <a:spcPts val="1200"/>
              </a:spcBef>
              <a:spcAft>
                <a:spcPts val="600"/>
              </a:spcAft>
              <a:buNone/>
            </a:pPr>
            <a:r>
              <a:rPr lang="it-IT" sz="2000" dirty="0">
                <a:latin typeface="Book Antiqua" panose="02040602050305030304" pitchFamily="18" charset="0"/>
              </a:rPr>
              <a:t>1) la questione sia necessaria alla definizione anche parziale del giudizio e non è stata ancora risolta dalla Corte di Cassazione;</a:t>
            </a:r>
          </a:p>
          <a:p>
            <a:pPr marL="457200" lvl="1" indent="0">
              <a:lnSpc>
                <a:spcPts val="2800"/>
              </a:lnSpc>
              <a:spcBef>
                <a:spcPts val="1200"/>
              </a:spcBef>
              <a:spcAft>
                <a:spcPts val="600"/>
              </a:spcAft>
              <a:buNone/>
            </a:pPr>
            <a:r>
              <a:rPr lang="it-IT" sz="2000" dirty="0">
                <a:latin typeface="Book Antiqua" panose="02040602050305030304" pitchFamily="18" charset="0"/>
              </a:rPr>
              <a:t>2) la questione presenta gravi difficoltà interpretative;</a:t>
            </a:r>
          </a:p>
          <a:p>
            <a:pPr marL="457200" lvl="1" indent="0">
              <a:lnSpc>
                <a:spcPts val="2800"/>
              </a:lnSpc>
              <a:spcBef>
                <a:spcPts val="1200"/>
              </a:spcBef>
              <a:spcAft>
                <a:spcPts val="600"/>
              </a:spcAft>
              <a:buNone/>
            </a:pPr>
            <a:r>
              <a:rPr lang="it-IT" sz="2000" dirty="0">
                <a:latin typeface="Book Antiqua" panose="02040602050305030304" pitchFamily="18" charset="0"/>
              </a:rPr>
              <a:t>3) la questione è suscettibile di porsi in numerosi giudizi.</a:t>
            </a:r>
          </a:p>
          <a:p>
            <a:pPr marL="0" indent="0">
              <a:lnSpc>
                <a:spcPts val="2800"/>
              </a:lnSpc>
              <a:spcBef>
                <a:spcPts val="1200"/>
              </a:spcBef>
              <a:spcAft>
                <a:spcPts val="600"/>
              </a:spcAft>
              <a:buNone/>
            </a:pPr>
            <a:r>
              <a:rPr lang="it-IT" sz="2000" dirty="0">
                <a:latin typeface="Book Antiqua" panose="02040602050305030304" pitchFamily="18" charset="0"/>
              </a:rPr>
              <a:t>Nel caso, il processo viene sospeso fino alla pronuncia della Cassazione e ovviamente il principio di diritto da essa enunciato sarà vincolante per il giudice remittente.</a:t>
            </a:r>
          </a:p>
        </p:txBody>
      </p:sp>
      <p:sp>
        <p:nvSpPr>
          <p:cNvPr id="4" name="Segnaposto numero diapositiva 3"/>
          <p:cNvSpPr>
            <a:spLocks noGrp="1"/>
          </p:cNvSpPr>
          <p:nvPr>
            <p:ph type="sldNum" sz="quarter" idx="12"/>
          </p:nvPr>
        </p:nvSpPr>
        <p:spPr/>
        <p:txBody>
          <a:bodyPr/>
          <a:lstStyle/>
          <a:p>
            <a:fld id="{F420D8D5-B3F0-4AC1-A139-3AAAC495DFD1}" type="slidenum">
              <a:rPr lang="it-IT" smtClean="0"/>
              <a:t>30</a:t>
            </a:fld>
            <a:endParaRPr lang="it-IT"/>
          </a:p>
        </p:txBody>
      </p:sp>
    </p:spTree>
    <p:extLst>
      <p:ext uri="{BB962C8B-B14F-4D97-AF65-F5344CB8AC3E}">
        <p14:creationId xmlns:p14="http://schemas.microsoft.com/office/powerpoint/2010/main" val="1455070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30382" y="365125"/>
            <a:ext cx="10515600" cy="1325563"/>
          </a:xfrm>
        </p:spPr>
        <p:txBody>
          <a:bodyPr>
            <a:normAutofit/>
          </a:bodyPr>
          <a:lstStyle/>
          <a:p>
            <a:pPr algn="ctr"/>
            <a:r>
              <a:rPr lang="it-IT" sz="2400" b="1" dirty="0">
                <a:latin typeface="Book Antiqua" panose="02040602050305030304" pitchFamily="18" charset="0"/>
              </a:rPr>
              <a:t>Gli interventi sui procedimenti speciali</a:t>
            </a:r>
          </a:p>
        </p:txBody>
      </p:sp>
      <p:sp>
        <p:nvSpPr>
          <p:cNvPr id="3" name="Segnaposto contenuto 2"/>
          <p:cNvSpPr>
            <a:spLocks noGrp="1"/>
          </p:cNvSpPr>
          <p:nvPr>
            <p:ph idx="1"/>
          </p:nvPr>
        </p:nvSpPr>
        <p:spPr>
          <a:xfrm>
            <a:off x="838200" y="1555845"/>
            <a:ext cx="10515600" cy="4937030"/>
          </a:xfrm>
        </p:spPr>
        <p:txBody>
          <a:bodyPr>
            <a:normAutofit/>
          </a:bodyPr>
          <a:lstStyle/>
          <a:p>
            <a:pPr marL="0" indent="0" algn="just">
              <a:lnSpc>
                <a:spcPts val="2800"/>
              </a:lnSpc>
              <a:spcAft>
                <a:spcPts val="600"/>
              </a:spcAft>
              <a:buNone/>
            </a:pPr>
            <a:r>
              <a:rPr lang="it-IT" sz="2000" dirty="0">
                <a:latin typeface="Book Antiqua" panose="02040602050305030304" pitchFamily="18" charset="0"/>
              </a:rPr>
              <a:t>Vengono in considerazione, in particolare, gli interventi nell’ambito della giurisdizione volontaria, con l’attribuzione al </a:t>
            </a:r>
            <a:r>
              <a:rPr lang="it-IT" sz="2000" b="1" dirty="0">
                <a:latin typeface="Book Antiqua" panose="02040602050305030304" pitchFamily="18" charset="0"/>
              </a:rPr>
              <a:t>giudice tutelare </a:t>
            </a:r>
            <a:r>
              <a:rPr lang="it-IT" sz="2000" dirty="0">
                <a:latin typeface="Book Antiqua" panose="02040602050305030304" pitchFamily="18" charset="0"/>
              </a:rPr>
              <a:t>della competenza ad autorizzare il compimento di tutti gli atti di straordinaria amministrazione nell’interesse di incapaci (art. 1, commi 7 – 10 Riforma); vengono modificati gli artt.:</a:t>
            </a:r>
          </a:p>
          <a:p>
            <a:pPr marL="0" indent="0" algn="just">
              <a:lnSpc>
                <a:spcPts val="2800"/>
              </a:lnSpc>
              <a:spcAft>
                <a:spcPts val="600"/>
              </a:spcAft>
              <a:buNone/>
            </a:pPr>
            <a:r>
              <a:rPr lang="it-IT" sz="2000" b="1" dirty="0">
                <a:latin typeface="Book Antiqua" panose="02040602050305030304" pitchFamily="18" charset="0"/>
              </a:rPr>
              <a:t>- 320, </a:t>
            </a:r>
            <a:r>
              <a:rPr lang="it-IT" sz="2000" dirty="0">
                <a:latin typeface="Book Antiqua" panose="02040602050305030304" pitchFamily="18" charset="0"/>
              </a:rPr>
              <a:t>con l’eliminazione della competenza del Tribunale per l’autorizzazione al minore all’esercizio dell’impresa commerciale;</a:t>
            </a:r>
          </a:p>
          <a:p>
            <a:pPr marL="0" indent="0" algn="just">
              <a:lnSpc>
                <a:spcPts val="2800"/>
              </a:lnSpc>
              <a:spcAft>
                <a:spcPts val="600"/>
              </a:spcAft>
              <a:buNone/>
            </a:pPr>
            <a:r>
              <a:rPr lang="it-IT" sz="2000" b="1" dirty="0">
                <a:latin typeface="Book Antiqua" panose="02040602050305030304" pitchFamily="18" charset="0"/>
              </a:rPr>
              <a:t>- 374, </a:t>
            </a:r>
            <a:r>
              <a:rPr lang="it-IT" sz="2000" dirty="0">
                <a:latin typeface="Book Antiqua" panose="02040602050305030304" pitchFamily="18" charset="0"/>
              </a:rPr>
              <a:t>che ingloba nella competenza del G.T. le ipotesi di autorizzazione agli atti dell’interdetto già attribuite al Tribunale dall’art. </a:t>
            </a:r>
            <a:r>
              <a:rPr lang="it-IT" sz="2000" b="1" dirty="0">
                <a:latin typeface="Book Antiqua" panose="02040602050305030304" pitchFamily="18" charset="0"/>
              </a:rPr>
              <a:t>375,</a:t>
            </a:r>
            <a:r>
              <a:rPr lang="it-IT" sz="2000" dirty="0">
                <a:latin typeface="Book Antiqua" panose="02040602050305030304" pitchFamily="18" charset="0"/>
              </a:rPr>
              <a:t> che viene abrogato;</a:t>
            </a:r>
          </a:p>
          <a:p>
            <a:pPr marL="0" indent="0" algn="just">
              <a:lnSpc>
                <a:spcPts val="2800"/>
              </a:lnSpc>
              <a:spcAft>
                <a:spcPts val="600"/>
              </a:spcAft>
              <a:buNone/>
            </a:pPr>
            <a:r>
              <a:rPr lang="it-IT" sz="2000" b="1" dirty="0">
                <a:latin typeface="Book Antiqua" panose="02040602050305030304" pitchFamily="18" charset="0"/>
              </a:rPr>
              <a:t>- 394, 395, 397 e 425 </a:t>
            </a:r>
            <a:r>
              <a:rPr lang="it-IT" sz="2000" dirty="0">
                <a:latin typeface="Book Antiqua" panose="02040602050305030304" pitchFamily="18" charset="0"/>
              </a:rPr>
              <a:t>(relativi al minore emancipato), </a:t>
            </a:r>
            <a:r>
              <a:rPr lang="it-IT" sz="2000" b="1" dirty="0">
                <a:latin typeface="Book Antiqua" panose="02040602050305030304" pitchFamily="18" charset="0"/>
              </a:rPr>
              <a:t>e 411 </a:t>
            </a:r>
            <a:r>
              <a:rPr lang="it-IT" sz="2000" dirty="0">
                <a:latin typeface="Book Antiqua" panose="02040602050305030304" pitchFamily="18" charset="0"/>
              </a:rPr>
              <a:t>(beneficiario </a:t>
            </a:r>
            <a:r>
              <a:rPr lang="it-IT" sz="2000" dirty="0" err="1">
                <a:latin typeface="Book Antiqua" panose="02040602050305030304" pitchFamily="18" charset="0"/>
              </a:rPr>
              <a:t>a.d.s</a:t>
            </a:r>
            <a:r>
              <a:rPr lang="it-IT" sz="2000" dirty="0">
                <a:latin typeface="Book Antiqua" panose="02040602050305030304" pitchFamily="18" charset="0"/>
              </a:rPr>
              <a:t>.), che vengono adeguati alla competenza generale del G.T.;</a:t>
            </a:r>
          </a:p>
          <a:p>
            <a:endParaRPr lang="it-IT" sz="3200" dirty="0"/>
          </a:p>
          <a:p>
            <a:endParaRPr lang="it-IT" dirty="0"/>
          </a:p>
        </p:txBody>
      </p:sp>
      <p:sp>
        <p:nvSpPr>
          <p:cNvPr id="4" name="Segnaposto numero diapositiva 3"/>
          <p:cNvSpPr>
            <a:spLocks noGrp="1"/>
          </p:cNvSpPr>
          <p:nvPr>
            <p:ph type="sldNum" sz="quarter" idx="12"/>
          </p:nvPr>
        </p:nvSpPr>
        <p:spPr/>
        <p:txBody>
          <a:bodyPr/>
          <a:lstStyle/>
          <a:p>
            <a:fld id="{F420D8D5-B3F0-4AC1-A139-3AAAC495DFD1}" type="slidenum">
              <a:rPr lang="it-IT" smtClean="0"/>
              <a:t>31</a:t>
            </a:fld>
            <a:endParaRPr lang="it-IT"/>
          </a:p>
        </p:txBody>
      </p:sp>
    </p:spTree>
    <p:extLst>
      <p:ext uri="{BB962C8B-B14F-4D97-AF65-F5344CB8AC3E}">
        <p14:creationId xmlns:p14="http://schemas.microsoft.com/office/powerpoint/2010/main" val="40955665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Gli interventi sui procedimenti speciali</a:t>
            </a:r>
          </a:p>
        </p:txBody>
      </p:sp>
      <p:sp>
        <p:nvSpPr>
          <p:cNvPr id="3" name="Segnaposto contenuto 2"/>
          <p:cNvSpPr>
            <a:spLocks noGrp="1"/>
          </p:cNvSpPr>
          <p:nvPr>
            <p:ph idx="1"/>
          </p:nvPr>
        </p:nvSpPr>
        <p:spPr>
          <a:xfrm>
            <a:off x="838200" y="1437698"/>
            <a:ext cx="10515600" cy="4351338"/>
          </a:xfrm>
        </p:spPr>
        <p:txBody>
          <a:bodyPr/>
          <a:lstStyle/>
          <a:p>
            <a:endParaRPr lang="it-IT" sz="2000" dirty="0">
              <a:latin typeface="Book Antiqua" panose="02040602050305030304" pitchFamily="18" charset="0"/>
            </a:endParaRPr>
          </a:p>
          <a:p>
            <a:endParaRPr lang="it-IT" sz="2000" dirty="0">
              <a:latin typeface="Book Antiqua" panose="02040602050305030304" pitchFamily="18" charset="0"/>
            </a:endParaRPr>
          </a:p>
          <a:p>
            <a:endParaRPr lang="it-IT" sz="2000" dirty="0">
              <a:latin typeface="Book Antiqua" panose="02040602050305030304" pitchFamily="18" charset="0"/>
            </a:endParaRPr>
          </a:p>
          <a:p>
            <a:pPr marL="0" indent="0">
              <a:lnSpc>
                <a:spcPts val="2800"/>
              </a:lnSpc>
              <a:spcAft>
                <a:spcPts val="600"/>
              </a:spcAft>
              <a:buNone/>
            </a:pPr>
            <a:r>
              <a:rPr lang="it-IT" sz="2000" dirty="0">
                <a:latin typeface="Book Antiqua" panose="02040602050305030304" pitchFamily="18" charset="0"/>
              </a:rPr>
              <a:t>di particolare importanza per il Notariato, naturalmente, è l’art. 21 della Riforma, che attribuisce ai Notai la </a:t>
            </a:r>
            <a:r>
              <a:rPr lang="it-IT" sz="2000" b="1" dirty="0">
                <a:latin typeface="Book Antiqua" panose="02040602050305030304" pitchFamily="18" charset="0"/>
              </a:rPr>
              <a:t>competenza in materia di autorizzazioni per la stipula di atti pubblici o scritture private autenticate nei quali interviene un incapace </a:t>
            </a:r>
            <a:r>
              <a:rPr lang="it-IT" sz="2000" dirty="0">
                <a:latin typeface="Book Antiqua" panose="02040602050305030304" pitchFamily="18" charset="0"/>
              </a:rPr>
              <a:t>(minore, interdetto, inabilitato o beneficiario di </a:t>
            </a:r>
            <a:r>
              <a:rPr lang="it-IT" sz="2000" dirty="0" err="1">
                <a:latin typeface="Book Antiqua" panose="02040602050305030304" pitchFamily="18" charset="0"/>
              </a:rPr>
              <a:t>a.d.s</a:t>
            </a:r>
            <a:r>
              <a:rPr lang="it-IT" sz="2000" dirty="0">
                <a:latin typeface="Book Antiqua" panose="02040602050305030304" pitchFamily="18" charset="0"/>
              </a:rPr>
              <a:t>.). Rinvio.</a:t>
            </a:r>
          </a:p>
          <a:p>
            <a:endParaRPr lang="it-IT" dirty="0"/>
          </a:p>
          <a:p>
            <a:pPr marL="0" indent="0">
              <a:buNone/>
            </a:pPr>
            <a:r>
              <a:rPr lang="it-IT" dirty="0"/>
              <a:t>	</a:t>
            </a:r>
          </a:p>
        </p:txBody>
      </p:sp>
      <p:sp>
        <p:nvSpPr>
          <p:cNvPr id="4" name="Segnaposto numero diapositiva 3"/>
          <p:cNvSpPr>
            <a:spLocks noGrp="1"/>
          </p:cNvSpPr>
          <p:nvPr>
            <p:ph type="sldNum" sz="quarter" idx="12"/>
          </p:nvPr>
        </p:nvSpPr>
        <p:spPr/>
        <p:txBody>
          <a:bodyPr/>
          <a:lstStyle/>
          <a:p>
            <a:fld id="{F420D8D5-B3F0-4AC1-A139-3AAAC495DFD1}" type="slidenum">
              <a:rPr lang="it-IT" smtClean="0"/>
              <a:t>32</a:t>
            </a:fld>
            <a:endParaRPr lang="it-IT"/>
          </a:p>
        </p:txBody>
      </p:sp>
    </p:spTree>
    <p:extLst>
      <p:ext uri="{BB962C8B-B14F-4D97-AF65-F5344CB8AC3E}">
        <p14:creationId xmlns:p14="http://schemas.microsoft.com/office/powerpoint/2010/main" val="662907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443837"/>
            <a:ext cx="10515600" cy="1325563"/>
          </a:xfrm>
        </p:spPr>
        <p:txBody>
          <a:bodyPr>
            <a:normAutofit/>
          </a:bodyPr>
          <a:lstStyle/>
          <a:p>
            <a:pPr algn="ctr"/>
            <a:r>
              <a:rPr lang="it-IT" sz="2400" dirty="0">
                <a:latin typeface="Book Antiqua" panose="02040602050305030304" pitchFamily="18" charset="0"/>
              </a:rPr>
              <a:t>Gli interventi sui procedimenti speciali</a:t>
            </a:r>
          </a:p>
        </p:txBody>
      </p:sp>
      <p:sp>
        <p:nvSpPr>
          <p:cNvPr id="3" name="Segnaposto contenuto 2"/>
          <p:cNvSpPr>
            <a:spLocks noGrp="1"/>
          </p:cNvSpPr>
          <p:nvPr>
            <p:ph idx="1"/>
          </p:nvPr>
        </p:nvSpPr>
        <p:spPr>
          <a:xfrm>
            <a:off x="838200" y="-288463"/>
            <a:ext cx="10515600" cy="4351338"/>
          </a:xfrm>
        </p:spPr>
        <p:txBody>
          <a:bodyPr>
            <a:noAutofit/>
          </a:bodyPr>
          <a:lstStyle/>
          <a:p>
            <a:pPr marL="0" indent="0" algn="just">
              <a:buNone/>
            </a:pPr>
            <a:r>
              <a:rPr lang="it-IT" sz="2000" dirty="0">
                <a:latin typeface="Book Antiqua" panose="02040602050305030304" pitchFamily="18" charset="0"/>
              </a:rPr>
              <a:t>Nella stessa Sezione V della legge di Riforma si trovano altre due norme che delegano al Notaio competenze in materia di V.G.:</a:t>
            </a:r>
          </a:p>
          <a:p>
            <a:pPr algn="just"/>
            <a:endParaRPr lang="it-IT" sz="2000" dirty="0">
              <a:latin typeface="Book Antiqua" panose="02040602050305030304" pitchFamily="18" charset="0"/>
            </a:endParaRPr>
          </a:p>
          <a:p>
            <a:pPr algn="just"/>
            <a:r>
              <a:rPr lang="it-IT" sz="2000" dirty="0">
                <a:latin typeface="Book Antiqua" panose="02040602050305030304" pitchFamily="18" charset="0"/>
              </a:rPr>
              <a:t>l’art. 22, che – modificando l’art. 56, 2° co., della Legge 16 febbraio 1913, n. 89 (Legge Notarile) - attribuisce al Notaio la </a:t>
            </a:r>
            <a:r>
              <a:rPr lang="it-IT" sz="2000" b="1" dirty="0">
                <a:latin typeface="Book Antiqua" panose="02040602050305030304" pitchFamily="18" charset="0"/>
              </a:rPr>
              <a:t>competenza</a:t>
            </a:r>
            <a:r>
              <a:rPr lang="it-IT" sz="2000" dirty="0">
                <a:latin typeface="Book Antiqua" panose="02040602050305030304" pitchFamily="18" charset="0"/>
              </a:rPr>
              <a:t> (anche questa concorrente, con quella del presidente del Tribunale) </a:t>
            </a:r>
            <a:r>
              <a:rPr lang="it-IT" sz="2000" b="1" dirty="0">
                <a:latin typeface="Book Antiqua" panose="02040602050305030304" pitchFamily="18" charset="0"/>
              </a:rPr>
              <a:t>a nominare l’interprete al non-udente</a:t>
            </a:r>
            <a:r>
              <a:rPr lang="it-IT" sz="2000" dirty="0">
                <a:latin typeface="Book Antiqua" panose="02040602050305030304" pitchFamily="18" charset="0"/>
              </a:rPr>
              <a:t>;</a:t>
            </a:r>
          </a:p>
          <a:p>
            <a:endParaRPr lang="it-IT" sz="2000" dirty="0">
              <a:latin typeface="Book Antiqua" panose="02040602050305030304" pitchFamily="18" charset="0"/>
            </a:endParaRPr>
          </a:p>
          <a:p>
            <a:pPr algn="just"/>
            <a:r>
              <a:rPr lang="it-IT" sz="2000" dirty="0">
                <a:latin typeface="Book Antiqua" panose="02040602050305030304" pitchFamily="18" charset="0"/>
              </a:rPr>
              <a:t>l’art. 23, che assegna al Notaio la </a:t>
            </a:r>
            <a:r>
              <a:rPr lang="it-IT" sz="2000" b="1" dirty="0">
                <a:latin typeface="Book Antiqua" panose="02040602050305030304" pitchFamily="18" charset="0"/>
              </a:rPr>
              <a:t>competenza </a:t>
            </a:r>
            <a:r>
              <a:rPr lang="it-IT" sz="2000" dirty="0">
                <a:latin typeface="Book Antiqua" panose="02040602050305030304" pitchFamily="18" charset="0"/>
              </a:rPr>
              <a:t>(anch’essa concorrente con quella del presidente del Tribunale) </a:t>
            </a:r>
            <a:r>
              <a:rPr lang="it-IT" sz="2000" b="1" dirty="0">
                <a:latin typeface="Book Antiqua" panose="02040602050305030304" pitchFamily="18" charset="0"/>
              </a:rPr>
              <a:t>ad accordare la «riabilitazione» a chi abbia subito protesti</a:t>
            </a:r>
            <a:r>
              <a:rPr lang="it-IT" sz="2000" dirty="0">
                <a:latin typeface="Book Antiqua" panose="02040602050305030304" pitchFamily="18" charset="0"/>
              </a:rPr>
              <a:t> (cfr. CNN Notizie del 6 marzo 2032).</a:t>
            </a:r>
          </a:p>
        </p:txBody>
      </p:sp>
      <p:sp>
        <p:nvSpPr>
          <p:cNvPr id="4" name="Segnaposto numero diapositiva 3"/>
          <p:cNvSpPr>
            <a:spLocks noGrp="1"/>
          </p:cNvSpPr>
          <p:nvPr>
            <p:ph type="sldNum" sz="quarter" idx="12"/>
          </p:nvPr>
        </p:nvSpPr>
        <p:spPr/>
        <p:txBody>
          <a:bodyPr/>
          <a:lstStyle/>
          <a:p>
            <a:fld id="{F420D8D5-B3F0-4AC1-A139-3AAAC495DFD1}" type="slidenum">
              <a:rPr lang="it-IT" smtClean="0"/>
              <a:t>33</a:t>
            </a:fld>
            <a:endParaRPr lang="it-IT"/>
          </a:p>
        </p:txBody>
      </p:sp>
    </p:spTree>
    <p:extLst>
      <p:ext uri="{BB962C8B-B14F-4D97-AF65-F5344CB8AC3E}">
        <p14:creationId xmlns:p14="http://schemas.microsoft.com/office/powerpoint/2010/main" val="9430502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Diritto processuale della famiglia</a:t>
            </a:r>
          </a:p>
        </p:txBody>
      </p:sp>
      <p:sp>
        <p:nvSpPr>
          <p:cNvPr id="3" name="Segnaposto contenuto 2"/>
          <p:cNvSpPr>
            <a:spLocks noGrp="1"/>
          </p:cNvSpPr>
          <p:nvPr>
            <p:ph idx="1"/>
          </p:nvPr>
        </p:nvSpPr>
        <p:spPr/>
        <p:txBody>
          <a:bodyPr>
            <a:normAutofit/>
          </a:bodyPr>
          <a:lstStyle/>
          <a:p>
            <a:pPr algn="just"/>
            <a:endParaRPr lang="it-IT" sz="2000" dirty="0">
              <a:latin typeface="Book Antiqua" panose="02040602050305030304" pitchFamily="18" charset="0"/>
            </a:endParaRPr>
          </a:p>
          <a:p>
            <a:pPr algn="just"/>
            <a:endParaRPr lang="it-IT" sz="2000" dirty="0">
              <a:latin typeface="Book Antiqua" panose="02040602050305030304" pitchFamily="18" charset="0"/>
            </a:endParaRPr>
          </a:p>
          <a:p>
            <a:pPr algn="just"/>
            <a:endParaRPr lang="it-IT" sz="2000" dirty="0">
              <a:latin typeface="Book Antiqua" panose="02040602050305030304" pitchFamily="18" charset="0"/>
            </a:endParaRPr>
          </a:p>
          <a:p>
            <a:pPr marL="0" indent="0" algn="just">
              <a:lnSpc>
                <a:spcPts val="2800"/>
              </a:lnSpc>
              <a:buNone/>
            </a:pPr>
            <a:r>
              <a:rPr lang="it-IT" sz="2400" dirty="0">
                <a:latin typeface="Book Antiqua" panose="02040602050305030304" pitchFamily="18" charset="0"/>
              </a:rPr>
              <a:t>Nell’ottica della razionalizzazione del processo, rilevanti innovazioni sono state introdotte nel settore del </a:t>
            </a:r>
            <a:r>
              <a:rPr lang="it-IT" sz="2400" b="1" dirty="0">
                <a:latin typeface="Book Antiqua" panose="02040602050305030304" pitchFamily="18" charset="0"/>
              </a:rPr>
              <a:t>diritto processuale della famiglia.</a:t>
            </a:r>
          </a:p>
          <a:p>
            <a:pPr algn="just"/>
            <a:endParaRPr lang="it-IT" sz="2000" b="1" dirty="0">
              <a:latin typeface="Book Antiqua" panose="02040602050305030304" pitchFamily="18" charset="0"/>
            </a:endParaRPr>
          </a:p>
          <a:p>
            <a:pPr algn="just"/>
            <a:endParaRPr lang="it-IT" sz="2000" dirty="0">
              <a:latin typeface="Book Antiqua" panose="02040602050305030304" pitchFamily="18" charset="0"/>
            </a:endParaRPr>
          </a:p>
          <a:p>
            <a:endParaRPr lang="it-IT" dirty="0"/>
          </a:p>
        </p:txBody>
      </p:sp>
      <p:sp>
        <p:nvSpPr>
          <p:cNvPr id="4" name="Segnaposto numero diapositiva 3"/>
          <p:cNvSpPr>
            <a:spLocks noGrp="1"/>
          </p:cNvSpPr>
          <p:nvPr>
            <p:ph type="sldNum" sz="quarter" idx="12"/>
          </p:nvPr>
        </p:nvSpPr>
        <p:spPr/>
        <p:txBody>
          <a:bodyPr/>
          <a:lstStyle/>
          <a:p>
            <a:fld id="{F420D8D5-B3F0-4AC1-A139-3AAAC495DFD1}" type="slidenum">
              <a:rPr lang="it-IT" smtClean="0"/>
              <a:t>34</a:t>
            </a:fld>
            <a:endParaRPr lang="it-IT"/>
          </a:p>
        </p:txBody>
      </p:sp>
    </p:spTree>
    <p:extLst>
      <p:ext uri="{BB962C8B-B14F-4D97-AF65-F5344CB8AC3E}">
        <p14:creationId xmlns:p14="http://schemas.microsoft.com/office/powerpoint/2010/main" val="17287344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Diritto processuale della famiglia</a:t>
            </a:r>
          </a:p>
        </p:txBody>
      </p:sp>
      <p:sp>
        <p:nvSpPr>
          <p:cNvPr id="3" name="Segnaposto contenuto 2"/>
          <p:cNvSpPr>
            <a:spLocks noGrp="1"/>
          </p:cNvSpPr>
          <p:nvPr>
            <p:ph idx="1"/>
          </p:nvPr>
        </p:nvSpPr>
        <p:spPr/>
        <p:txBody>
          <a:bodyPr>
            <a:normAutofit fontScale="77500" lnSpcReduction="20000"/>
          </a:bodyPr>
          <a:lstStyle/>
          <a:p>
            <a:pPr marL="0" indent="0">
              <a:buNone/>
            </a:pPr>
            <a:endParaRPr lang="it-IT" dirty="0"/>
          </a:p>
          <a:p>
            <a:pPr algn="just">
              <a:lnSpc>
                <a:spcPct val="120000"/>
              </a:lnSpc>
            </a:pPr>
            <a:r>
              <a:rPr lang="it-IT" sz="2600" dirty="0">
                <a:latin typeface="Book Antiqua" panose="02040602050305030304" pitchFamily="18" charset="0"/>
              </a:rPr>
              <a:t>La Riforma introduce un modello generale e organico di procedimento in materia di persone, minorenni e famiglie, valevole per la generalità dei </a:t>
            </a:r>
            <a:r>
              <a:rPr lang="it-IT" sz="2600" b="1" dirty="0">
                <a:latin typeface="Book Antiqua" panose="02040602050305030304" pitchFamily="18" charset="0"/>
              </a:rPr>
              <a:t>procedimenti contenziosi</a:t>
            </a:r>
            <a:r>
              <a:rPr lang="it-IT" sz="2600" dirty="0">
                <a:latin typeface="Book Antiqua" panose="02040602050305030304" pitchFamily="18" charset="0"/>
              </a:rPr>
              <a:t> che hanno ad oggetto i </a:t>
            </a:r>
            <a:r>
              <a:rPr lang="it-IT" sz="2600" b="1" dirty="0">
                <a:latin typeface="Book Antiqua" panose="02040602050305030304" pitchFamily="18" charset="0"/>
              </a:rPr>
              <a:t>diritti della persona, dei minori e delle famiglie</a:t>
            </a:r>
            <a:r>
              <a:rPr lang="it-IT" sz="2600" dirty="0">
                <a:latin typeface="Book Antiqua" panose="02040602050305030304" pitchFamily="18" charset="0"/>
              </a:rPr>
              <a:t> già di competenza del tribunale ordinario, del tribunale per i minorenni e del giudice tutelare </a:t>
            </a:r>
            <a:r>
              <a:rPr lang="it-IT" sz="2600" i="1" dirty="0">
                <a:latin typeface="Book Antiqua" panose="02040602050305030304" pitchFamily="18" charset="0"/>
              </a:rPr>
              <a:t>(con alcune specifiche eccezioni: in materia di adozione dei minori, di immigrazione, protezione internazionale e libera circolazione dei cittadini dell’Unione Europea).</a:t>
            </a:r>
          </a:p>
          <a:p>
            <a:endParaRPr lang="it-IT" sz="2400" dirty="0">
              <a:latin typeface="Book Antiqua" panose="02040602050305030304" pitchFamily="18" charset="0"/>
            </a:endParaRPr>
          </a:p>
          <a:p>
            <a:pPr algn="just">
              <a:lnSpc>
                <a:spcPct val="120000"/>
              </a:lnSpc>
            </a:pPr>
            <a:r>
              <a:rPr lang="it-IT" sz="2900" dirty="0">
                <a:latin typeface="Book Antiqua" panose="02040602050305030304" pitchFamily="18" charset="0"/>
              </a:rPr>
              <a:t>La disciplina del nuovo «procedimento in materia di persona, minorenni e famiglie di sviluppa in 72 articoli (dal 473-bis </a:t>
            </a:r>
            <a:r>
              <a:rPr lang="it-IT" sz="2900" dirty="0" err="1">
                <a:latin typeface="Book Antiqua" panose="02040602050305030304" pitchFamily="18" charset="0"/>
              </a:rPr>
              <a:t>c.p.c.</a:t>
            </a:r>
            <a:r>
              <a:rPr lang="it-IT" sz="2900" dirty="0">
                <a:latin typeface="Book Antiqua" panose="02040602050305030304" pitchFamily="18" charset="0"/>
              </a:rPr>
              <a:t>, al 473-bis.71).</a:t>
            </a:r>
            <a:endParaRPr lang="it-IT" sz="2900" i="1"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35</a:t>
            </a:fld>
            <a:endParaRPr lang="it-IT"/>
          </a:p>
        </p:txBody>
      </p:sp>
    </p:spTree>
    <p:extLst>
      <p:ext uri="{BB962C8B-B14F-4D97-AF65-F5344CB8AC3E}">
        <p14:creationId xmlns:p14="http://schemas.microsoft.com/office/powerpoint/2010/main" val="731472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000" b="1" dirty="0">
                <a:latin typeface="Book Antiqua" panose="02040602050305030304" pitchFamily="18" charset="0"/>
              </a:rPr>
              <a:t>Il Tribunale per le persone, per i minorenni e per le famiglie</a:t>
            </a:r>
            <a:br>
              <a:rPr lang="it-IT" sz="2000" b="1" dirty="0">
                <a:latin typeface="Book Antiqua" panose="02040602050305030304" pitchFamily="18" charset="0"/>
              </a:rPr>
            </a:br>
            <a:r>
              <a:rPr lang="it-IT" sz="2000" b="1" dirty="0">
                <a:latin typeface="Book Antiqua" panose="02040602050305030304" pitchFamily="18" charset="0"/>
              </a:rPr>
              <a:t>[art. 1, comma 23, </a:t>
            </a:r>
            <a:r>
              <a:rPr lang="it-IT" sz="2000" b="1" dirty="0" err="1">
                <a:latin typeface="Book Antiqua" panose="02040602050305030304" pitchFamily="18" charset="0"/>
              </a:rPr>
              <a:t>lett</a:t>
            </a:r>
            <a:r>
              <a:rPr lang="it-IT" sz="2000" b="1" dirty="0">
                <a:latin typeface="Book Antiqua" panose="02040602050305030304" pitchFamily="18" charset="0"/>
              </a:rPr>
              <a:t>. a) Legge Delega, artt. 3, comma 33, 30 e 45 e ss. D. </a:t>
            </a:r>
            <a:r>
              <a:rPr lang="it-IT" sz="2000" b="1" dirty="0" err="1">
                <a:latin typeface="Book Antiqua" panose="02040602050305030304" pitchFamily="18" charset="0"/>
              </a:rPr>
              <a:t>Lgs</a:t>
            </a:r>
            <a:r>
              <a:rPr lang="it-IT" sz="2000" b="1" dirty="0">
                <a:latin typeface="Book Antiqua" panose="02040602050305030304" pitchFamily="18" charset="0"/>
              </a:rPr>
              <a:t>.]</a:t>
            </a:r>
          </a:p>
        </p:txBody>
      </p:sp>
      <p:sp>
        <p:nvSpPr>
          <p:cNvPr id="3" name="Segnaposto contenuto 2"/>
          <p:cNvSpPr>
            <a:spLocks noGrp="1"/>
          </p:cNvSpPr>
          <p:nvPr>
            <p:ph idx="1"/>
          </p:nvPr>
        </p:nvSpPr>
        <p:spPr/>
        <p:txBody>
          <a:bodyPr>
            <a:normAutofit/>
          </a:bodyPr>
          <a:lstStyle/>
          <a:p>
            <a:pPr algn="just"/>
            <a:endParaRPr lang="it-IT" sz="1800" dirty="0">
              <a:latin typeface="Book Antiqua" panose="02040602050305030304" pitchFamily="18" charset="0"/>
            </a:endParaRPr>
          </a:p>
          <a:p>
            <a:pPr marL="0" indent="0" algn="just">
              <a:buNone/>
            </a:pPr>
            <a:r>
              <a:rPr lang="it-IT" sz="2000" dirty="0">
                <a:latin typeface="Book Antiqua" panose="02040602050305030304" pitchFamily="18" charset="0"/>
              </a:rPr>
              <a:t>Parallelamente, e con lo stesso fine di razionalizzazione la Riforma istituisce – presso ogni sede di Corte d’Appello o di sezione distaccata di Corte d’Appello - il </a:t>
            </a:r>
            <a:r>
              <a:rPr lang="it-IT" sz="2000" b="1" dirty="0">
                <a:latin typeface="Book Antiqua" panose="02040602050305030304" pitchFamily="18" charset="0"/>
              </a:rPr>
              <a:t>Tribunale per le persone, per i minorenni e per la famiglia</a:t>
            </a:r>
            <a:r>
              <a:rPr lang="it-IT" sz="2000" dirty="0">
                <a:latin typeface="Book Antiqua" panose="02040602050305030304" pitchFamily="18" charset="0"/>
              </a:rPr>
              <a:t>, con le seguenti </a:t>
            </a:r>
            <a:r>
              <a:rPr lang="it-IT" sz="2000" b="1" dirty="0">
                <a:latin typeface="Book Antiqua" panose="02040602050305030304" pitchFamily="18" charset="0"/>
              </a:rPr>
              <a:t>funzioni ed attribuzioni</a:t>
            </a:r>
            <a:r>
              <a:rPr lang="it-IT" sz="2000" dirty="0">
                <a:latin typeface="Book Antiqua" panose="02040602050305030304" pitchFamily="18" charset="0"/>
              </a:rPr>
              <a:t>:</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a) esercita la giurisdizione in primo e secondo grado, in materia civile nei procedimenti aventi ad oggetto lo stato e la capacità delle persone, la famiglia, l’unione civile, le convivenze, i minori;</a:t>
            </a:r>
          </a:p>
          <a:p>
            <a:pPr marL="0" indent="0">
              <a:buNone/>
            </a:pPr>
            <a:r>
              <a:rPr lang="it-IT" sz="2000" dirty="0">
                <a:latin typeface="Book Antiqua" panose="02040602050305030304" pitchFamily="18" charset="0"/>
              </a:rPr>
              <a:t>b) esercita la giurisdizione in primo grado in materia penale e nella materia della sorveglianza;</a:t>
            </a:r>
          </a:p>
          <a:p>
            <a:pPr marL="0" indent="0">
              <a:buNone/>
            </a:pPr>
            <a:r>
              <a:rPr lang="it-IT" sz="2000" dirty="0">
                <a:latin typeface="Book Antiqua" panose="02040602050305030304" pitchFamily="18" charset="0"/>
              </a:rPr>
              <a:t>c) esercita le funzioni di giudice tutelare (in sede contenziosa);</a:t>
            </a:r>
          </a:p>
          <a:p>
            <a:pPr marL="0" indent="0">
              <a:buNone/>
            </a:pPr>
            <a:r>
              <a:rPr lang="it-IT" sz="2000" dirty="0">
                <a:latin typeface="Book Antiqua" panose="02040602050305030304" pitchFamily="18" charset="0"/>
              </a:rPr>
              <a:t>d) esercita nei modi stabiliti dalla legge le altre funzioni ad esso deferite. </a:t>
            </a:r>
          </a:p>
          <a:p>
            <a:endParaRPr lang="it-IT" sz="18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36</a:t>
            </a:fld>
            <a:endParaRPr lang="it-IT"/>
          </a:p>
        </p:txBody>
      </p:sp>
    </p:spTree>
    <p:extLst>
      <p:ext uri="{BB962C8B-B14F-4D97-AF65-F5344CB8AC3E}">
        <p14:creationId xmlns:p14="http://schemas.microsoft.com/office/powerpoint/2010/main" val="39881171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1" y="365125"/>
            <a:ext cx="10945090" cy="1325563"/>
          </a:xfrm>
        </p:spPr>
        <p:txBody>
          <a:bodyPr>
            <a:normAutofit/>
          </a:bodyPr>
          <a:lstStyle/>
          <a:p>
            <a:pPr algn="ctr"/>
            <a:r>
              <a:rPr lang="it-IT" sz="2400" b="1" dirty="0">
                <a:latin typeface="Book Antiqua" panose="02040602050305030304" pitchFamily="18" charset="0"/>
              </a:rPr>
              <a:t>Il Tribunale per le persone, per i minorenni e per le famiglie</a:t>
            </a:r>
            <a:br>
              <a:rPr lang="it-IT" sz="2400" b="1" dirty="0">
                <a:latin typeface="Book Antiqua" panose="02040602050305030304" pitchFamily="18" charset="0"/>
              </a:rPr>
            </a:br>
            <a:r>
              <a:rPr lang="it-IT" sz="2400" b="1" dirty="0">
                <a:latin typeface="Book Antiqua" panose="02040602050305030304" pitchFamily="18" charset="0"/>
              </a:rPr>
              <a:t>[art. 1, comma 23, </a:t>
            </a:r>
            <a:r>
              <a:rPr lang="it-IT" sz="2400" b="1" dirty="0" err="1">
                <a:latin typeface="Book Antiqua" panose="02040602050305030304" pitchFamily="18" charset="0"/>
              </a:rPr>
              <a:t>lett</a:t>
            </a:r>
            <a:r>
              <a:rPr lang="it-IT" sz="2400" b="1" dirty="0">
                <a:latin typeface="Book Antiqua" panose="02040602050305030304" pitchFamily="18" charset="0"/>
              </a:rPr>
              <a:t>. a) Legge Delega, artt. 3, comma 33, 30 e 45 e ss. D. </a:t>
            </a:r>
            <a:r>
              <a:rPr lang="it-IT" sz="2400" b="1" dirty="0" err="1">
                <a:latin typeface="Book Antiqua" panose="02040602050305030304" pitchFamily="18" charset="0"/>
              </a:rPr>
              <a:t>Lgs</a:t>
            </a:r>
            <a:r>
              <a:rPr lang="it-IT" sz="2400" b="1" dirty="0">
                <a:latin typeface="Book Antiqua" panose="02040602050305030304" pitchFamily="18" charset="0"/>
              </a:rPr>
              <a:t>.]</a:t>
            </a:r>
          </a:p>
        </p:txBody>
      </p:sp>
      <p:sp>
        <p:nvSpPr>
          <p:cNvPr id="3" name="Segnaposto contenuto 2"/>
          <p:cNvSpPr>
            <a:spLocks noGrp="1"/>
          </p:cNvSpPr>
          <p:nvPr>
            <p:ph idx="1"/>
          </p:nvPr>
        </p:nvSpPr>
        <p:spPr>
          <a:xfrm>
            <a:off x="838200" y="883516"/>
            <a:ext cx="10515600" cy="4351338"/>
          </a:xfrm>
        </p:spPr>
        <p:txBody>
          <a:bodyPr>
            <a:normAutofit/>
          </a:bodyPr>
          <a:lstStyle/>
          <a:p>
            <a:pPr marL="0" indent="0" algn="ctr">
              <a:lnSpc>
                <a:spcPts val="2800"/>
              </a:lnSpc>
              <a:buNone/>
            </a:pPr>
            <a:r>
              <a:rPr lang="it-IT" sz="2000" dirty="0">
                <a:latin typeface="Book Antiqua" panose="02040602050305030304" pitchFamily="18" charset="0"/>
              </a:rPr>
              <a:t>(struttura)</a:t>
            </a:r>
          </a:p>
          <a:p>
            <a:pPr marL="0" indent="0" algn="just">
              <a:lnSpc>
                <a:spcPts val="2800"/>
              </a:lnSpc>
              <a:buNone/>
            </a:pPr>
            <a:r>
              <a:rPr lang="it-IT" sz="2000" dirty="0">
                <a:latin typeface="Book Antiqua" panose="02040602050305030304" pitchFamily="18" charset="0"/>
              </a:rPr>
              <a:t>Il Tribunale per le persone, per i minorenni e per le famiglie è costituito in ogni sede di corte di appello o sezione distaccata di corte di appello, e si articola (art. 30, 1° comma):</a:t>
            </a:r>
          </a:p>
          <a:p>
            <a:pPr marL="0" indent="0" algn="just">
              <a:lnSpc>
                <a:spcPts val="2800"/>
              </a:lnSpc>
              <a:buNone/>
            </a:pPr>
            <a:endParaRPr lang="it-IT" sz="2000" dirty="0">
              <a:latin typeface="Book Antiqua" panose="02040602050305030304" pitchFamily="18" charset="0"/>
            </a:endParaRPr>
          </a:p>
          <a:p>
            <a:pPr marL="0" indent="0" algn="just">
              <a:lnSpc>
                <a:spcPts val="2800"/>
              </a:lnSpc>
              <a:buNone/>
            </a:pPr>
            <a:r>
              <a:rPr lang="it-IT" sz="2000" dirty="0">
                <a:latin typeface="Book Antiqua" panose="02040602050305030304" pitchFamily="18" charset="0"/>
              </a:rPr>
              <a:t>- in una </a:t>
            </a:r>
            <a:r>
              <a:rPr lang="it-IT" sz="2000" b="1" dirty="0">
                <a:latin typeface="Book Antiqua" panose="02040602050305030304" pitchFamily="18" charset="0"/>
              </a:rPr>
              <a:t>sezione distrettuale</a:t>
            </a:r>
            <a:r>
              <a:rPr lang="it-IT" sz="2000" dirty="0">
                <a:latin typeface="Book Antiqua" panose="02040602050305030304" pitchFamily="18" charset="0"/>
              </a:rPr>
              <a:t>, che ha sede nel capoluogo del distretto di corte di appello o di sezione distaccata di corte di appello, ed ha giurisdizione su tutto il territorio del distretto di corte di appello o di sezione distaccata di corte di appello; e</a:t>
            </a:r>
          </a:p>
          <a:p>
            <a:pPr marL="0" indent="0" algn="just">
              <a:lnSpc>
                <a:spcPts val="2800"/>
              </a:lnSpc>
              <a:buNone/>
            </a:pPr>
            <a:r>
              <a:rPr lang="it-IT" sz="2000" dirty="0">
                <a:latin typeface="Book Antiqua" panose="02040602050305030304" pitchFamily="18" charset="0"/>
              </a:rPr>
              <a:t>-in una o più </a:t>
            </a:r>
            <a:r>
              <a:rPr lang="it-IT" sz="2000" b="1" dirty="0">
                <a:latin typeface="Book Antiqua" panose="02040602050305030304" pitchFamily="18" charset="0"/>
              </a:rPr>
              <a:t>sezioni circondariali, </a:t>
            </a:r>
            <a:r>
              <a:rPr lang="it-IT" sz="2000" dirty="0">
                <a:latin typeface="Book Antiqua" panose="02040602050305030304" pitchFamily="18" charset="0"/>
              </a:rPr>
              <a:t>costituite in ogni sede di Tribunale ordinario del distretto di corte di appello o di sezione distaccata di corte di appello, con giurisdizione limitata al territorio del circondario; </a:t>
            </a:r>
          </a:p>
          <a:p>
            <a:pPr algn="just">
              <a:lnSpc>
                <a:spcPts val="2800"/>
              </a:lnSpc>
            </a:pPr>
            <a:endParaRPr lang="it-IT" sz="2000" dirty="0">
              <a:latin typeface="Book Antiqua" panose="02040602050305030304" pitchFamily="18" charset="0"/>
            </a:endParaRPr>
          </a:p>
          <a:p>
            <a:pPr algn="just">
              <a:lnSpc>
                <a:spcPts val="2800"/>
              </a:lnSpc>
            </a:pPr>
            <a:endParaRPr lang="it-IT" sz="20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37</a:t>
            </a:fld>
            <a:endParaRPr lang="it-IT"/>
          </a:p>
        </p:txBody>
      </p:sp>
    </p:spTree>
    <p:extLst>
      <p:ext uri="{BB962C8B-B14F-4D97-AF65-F5344CB8AC3E}">
        <p14:creationId xmlns:p14="http://schemas.microsoft.com/office/powerpoint/2010/main" val="21628559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Il Tribunale per le persone, per i minorenni e per le famiglie</a:t>
            </a:r>
            <a:br>
              <a:rPr lang="it-IT" sz="2400" b="1" dirty="0">
                <a:latin typeface="Book Antiqua" panose="02040602050305030304" pitchFamily="18" charset="0"/>
              </a:rPr>
            </a:br>
            <a:r>
              <a:rPr lang="it-IT" sz="2400" b="1" dirty="0">
                <a:latin typeface="Book Antiqua" panose="02040602050305030304" pitchFamily="18" charset="0"/>
              </a:rPr>
              <a:t>[art. 1, comma 23, </a:t>
            </a:r>
            <a:r>
              <a:rPr lang="it-IT" sz="2400" b="1" dirty="0" err="1">
                <a:latin typeface="Book Antiqua" panose="02040602050305030304" pitchFamily="18" charset="0"/>
              </a:rPr>
              <a:t>lett</a:t>
            </a:r>
            <a:r>
              <a:rPr lang="it-IT" sz="2400" b="1" dirty="0">
                <a:latin typeface="Book Antiqua" panose="02040602050305030304" pitchFamily="18" charset="0"/>
              </a:rPr>
              <a:t>. a) Legge Delega, artt. 3, comma 33, 30 e 45 e ss. D. </a:t>
            </a:r>
            <a:r>
              <a:rPr lang="it-IT" sz="2400" b="1" dirty="0" err="1">
                <a:latin typeface="Book Antiqua" panose="02040602050305030304" pitchFamily="18" charset="0"/>
              </a:rPr>
              <a:t>Lgs</a:t>
            </a:r>
            <a:r>
              <a:rPr lang="it-IT" sz="2400" b="1" dirty="0">
                <a:latin typeface="Book Antiqua" panose="02040602050305030304" pitchFamily="18" charset="0"/>
              </a:rPr>
              <a:t>.]</a:t>
            </a:r>
          </a:p>
        </p:txBody>
      </p:sp>
      <p:sp>
        <p:nvSpPr>
          <p:cNvPr id="3" name="Segnaposto contenuto 2"/>
          <p:cNvSpPr>
            <a:spLocks noGrp="1"/>
          </p:cNvSpPr>
          <p:nvPr>
            <p:ph idx="1"/>
          </p:nvPr>
        </p:nvSpPr>
        <p:spPr/>
        <p:txBody>
          <a:bodyPr>
            <a:normAutofit/>
          </a:bodyPr>
          <a:lstStyle/>
          <a:p>
            <a:pPr marL="0" indent="0" algn="ctr">
              <a:buNone/>
            </a:pPr>
            <a:r>
              <a:rPr lang="it-IT" sz="2000" dirty="0">
                <a:latin typeface="Book Antiqua" panose="02040602050305030304" pitchFamily="18" charset="0"/>
              </a:rPr>
              <a:t>(composizione)</a:t>
            </a:r>
          </a:p>
          <a:p>
            <a:pPr marL="0" indent="0" algn="ctr">
              <a:buNone/>
            </a:pPr>
            <a:r>
              <a:rPr lang="en-US" sz="2000" dirty="0">
                <a:latin typeface="Book Antiqua" panose="02040602050305030304" pitchFamily="18" charset="0"/>
              </a:rPr>
              <a:t>(art. 30, comma 1, </a:t>
            </a:r>
            <a:r>
              <a:rPr lang="en-US" sz="2000" dirty="0" err="1">
                <a:latin typeface="Book Antiqua" panose="02040602050305030304" pitchFamily="18" charset="0"/>
              </a:rPr>
              <a:t>lettere</a:t>
            </a:r>
            <a:r>
              <a:rPr lang="en-US" sz="2000" dirty="0">
                <a:latin typeface="Book Antiqua" panose="02040602050305030304" pitchFamily="18" charset="0"/>
              </a:rPr>
              <a:t> c) e d) </a:t>
            </a:r>
            <a:r>
              <a:rPr lang="en-US" sz="2000" dirty="0" err="1">
                <a:latin typeface="Book Antiqua" panose="02040602050305030304" pitchFamily="18" charset="0"/>
              </a:rPr>
              <a:t>Riforma</a:t>
            </a:r>
            <a:r>
              <a:rPr lang="en-US" sz="2000" dirty="0">
                <a:latin typeface="Book Antiqua" panose="02040602050305030304" pitchFamily="18" charset="0"/>
              </a:rPr>
              <a:t>)</a:t>
            </a:r>
          </a:p>
          <a:p>
            <a:pPr marL="0" indent="0" algn="ctr">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Al Tribunale sono addetti più giudici dotati di specifiche competenze nelle materie ad esso attribuite.</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 la </a:t>
            </a:r>
            <a:r>
              <a:rPr lang="it-IT" sz="2000" b="1" dirty="0">
                <a:latin typeface="Book Antiqua" panose="02040602050305030304" pitchFamily="18" charset="0"/>
              </a:rPr>
              <a:t>Sezione circondariale </a:t>
            </a:r>
            <a:r>
              <a:rPr lang="it-IT" sz="2000" dirty="0">
                <a:latin typeface="Book Antiqua" panose="02040602050305030304" pitchFamily="18" charset="0"/>
              </a:rPr>
              <a:t>giudica in </a:t>
            </a:r>
            <a:r>
              <a:rPr lang="it-IT" sz="2000" b="1" dirty="0">
                <a:latin typeface="Book Antiqua" panose="02040602050305030304" pitchFamily="18" charset="0"/>
              </a:rPr>
              <a:t>composizione monocratica</a:t>
            </a:r>
            <a:r>
              <a:rPr lang="it-IT" sz="2000" dirty="0">
                <a:latin typeface="Book Antiqua" panose="02040602050305030304" pitchFamily="18" charset="0"/>
              </a:rPr>
              <a:t>;</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 la </a:t>
            </a:r>
            <a:r>
              <a:rPr lang="it-IT" sz="2000" b="1" dirty="0">
                <a:latin typeface="Book Antiqua" panose="02040602050305030304" pitchFamily="18" charset="0"/>
              </a:rPr>
              <a:t>Sezione distrettuale </a:t>
            </a:r>
            <a:r>
              <a:rPr lang="it-IT" sz="2000" dirty="0">
                <a:latin typeface="Book Antiqua" panose="02040602050305030304" pitchFamily="18" charset="0"/>
              </a:rPr>
              <a:t>giudica, in materia civile, in </a:t>
            </a:r>
            <a:r>
              <a:rPr lang="it-IT" sz="2000" b="1" dirty="0">
                <a:latin typeface="Book Antiqua" panose="02040602050305030304" pitchFamily="18" charset="0"/>
              </a:rPr>
              <a:t>composizione collegiale </a:t>
            </a:r>
            <a:r>
              <a:rPr lang="it-IT" sz="2000" dirty="0">
                <a:latin typeface="Book Antiqua" panose="02040602050305030304" pitchFamily="18" charset="0"/>
              </a:rPr>
              <a:t>con tre componenti; in materia penale e nelle altre materie di sua competenza in composizione collegiale, con 2 magistrati e due giudici onorari esperti.</a:t>
            </a:r>
          </a:p>
        </p:txBody>
      </p:sp>
      <p:sp>
        <p:nvSpPr>
          <p:cNvPr id="4" name="Segnaposto numero diapositiva 3"/>
          <p:cNvSpPr>
            <a:spLocks noGrp="1"/>
          </p:cNvSpPr>
          <p:nvPr>
            <p:ph type="sldNum" sz="quarter" idx="12"/>
          </p:nvPr>
        </p:nvSpPr>
        <p:spPr/>
        <p:txBody>
          <a:bodyPr/>
          <a:lstStyle/>
          <a:p>
            <a:fld id="{F420D8D5-B3F0-4AC1-A139-3AAAC495DFD1}" type="slidenum">
              <a:rPr lang="it-IT" smtClean="0"/>
              <a:t>38</a:t>
            </a:fld>
            <a:endParaRPr lang="it-IT"/>
          </a:p>
        </p:txBody>
      </p:sp>
    </p:spTree>
    <p:extLst>
      <p:ext uri="{BB962C8B-B14F-4D97-AF65-F5344CB8AC3E}">
        <p14:creationId xmlns:p14="http://schemas.microsoft.com/office/powerpoint/2010/main" val="39073239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54627" y="410368"/>
            <a:ext cx="10882745" cy="1325563"/>
          </a:xfrm>
        </p:spPr>
        <p:txBody>
          <a:bodyPr>
            <a:normAutofit/>
          </a:bodyPr>
          <a:lstStyle/>
          <a:p>
            <a:pPr algn="ctr"/>
            <a:r>
              <a:rPr lang="it-IT" sz="2400" b="1" dirty="0">
                <a:latin typeface="Book Antiqua" panose="02040602050305030304" pitchFamily="18" charset="0"/>
              </a:rPr>
              <a:t>Il Tribunale per le persone, per i minorenni e per le famiglie</a:t>
            </a:r>
            <a:br>
              <a:rPr lang="it-IT" sz="2400" b="1" dirty="0">
                <a:latin typeface="Book Antiqua" panose="02040602050305030304" pitchFamily="18" charset="0"/>
              </a:rPr>
            </a:br>
            <a:r>
              <a:rPr lang="it-IT" sz="2400" b="1" dirty="0">
                <a:latin typeface="Book Antiqua" panose="02040602050305030304" pitchFamily="18" charset="0"/>
              </a:rPr>
              <a:t>[art. 1, comma 23, </a:t>
            </a:r>
            <a:r>
              <a:rPr lang="it-IT" sz="2400" b="1" dirty="0" err="1">
                <a:latin typeface="Book Antiqua" panose="02040602050305030304" pitchFamily="18" charset="0"/>
              </a:rPr>
              <a:t>lett</a:t>
            </a:r>
            <a:r>
              <a:rPr lang="it-IT" sz="2400" b="1" dirty="0">
                <a:latin typeface="Book Antiqua" panose="02040602050305030304" pitchFamily="18" charset="0"/>
              </a:rPr>
              <a:t>. a) Legge Delega, artt. 3, comma 33, 30 e 45 e ss. D. </a:t>
            </a:r>
            <a:r>
              <a:rPr lang="it-IT" sz="2400" b="1" dirty="0" err="1">
                <a:latin typeface="Book Antiqua" panose="02040602050305030304" pitchFamily="18" charset="0"/>
              </a:rPr>
              <a:t>Lgs</a:t>
            </a:r>
            <a:r>
              <a:rPr lang="it-IT" sz="2400" b="1" dirty="0">
                <a:latin typeface="Book Antiqua" panose="02040602050305030304" pitchFamily="18" charset="0"/>
              </a:rPr>
              <a:t>.]</a:t>
            </a:r>
          </a:p>
        </p:txBody>
      </p:sp>
      <p:sp>
        <p:nvSpPr>
          <p:cNvPr id="3" name="Segnaposto contenuto 2"/>
          <p:cNvSpPr>
            <a:spLocks noGrp="1"/>
          </p:cNvSpPr>
          <p:nvPr>
            <p:ph idx="1"/>
          </p:nvPr>
        </p:nvSpPr>
        <p:spPr/>
        <p:txBody>
          <a:bodyPr>
            <a:normAutofit/>
          </a:bodyPr>
          <a:lstStyle/>
          <a:p>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Nelle intenzioni del legislatore della riforma, l’istituzione di </a:t>
            </a:r>
            <a:r>
              <a:rPr lang="it-IT" sz="2000" b="1" dirty="0">
                <a:latin typeface="Book Antiqua" panose="02040602050305030304" pitchFamily="18" charset="0"/>
              </a:rPr>
              <a:t>un giudice unitario </a:t>
            </a:r>
            <a:r>
              <a:rPr lang="it-IT" sz="2000" dirty="0">
                <a:latin typeface="Book Antiqua" panose="02040602050305030304" pitchFamily="18" charset="0"/>
              </a:rPr>
              <a:t>dotato di competenza </a:t>
            </a:r>
            <a:r>
              <a:rPr lang="it-IT" sz="2000" b="1" dirty="0">
                <a:latin typeface="Book Antiqua" panose="02040602050305030304" pitchFamily="18" charset="0"/>
              </a:rPr>
              <a:t>per tutte le controversie familiari e minorili </a:t>
            </a:r>
            <a:r>
              <a:rPr lang="it-IT" sz="2000" dirty="0">
                <a:latin typeface="Book Antiqua" panose="02040602050305030304" pitchFamily="18" charset="0"/>
              </a:rPr>
              <a:t>consente di superare i problemi determinati dall’attuale sistema di ripartizione delle competenze tra tribunale ordinario e tribunale per i minorenni, favorendo:</a:t>
            </a:r>
          </a:p>
          <a:p>
            <a:pPr marL="0" indent="0" algn="just">
              <a:buNone/>
            </a:pPr>
            <a:endParaRPr lang="it-IT" sz="2000" dirty="0">
              <a:latin typeface="Book Antiqua" panose="02040602050305030304" pitchFamily="18" charset="0"/>
            </a:endParaRPr>
          </a:p>
          <a:p>
            <a:pPr marL="457200" indent="-457200" algn="just">
              <a:buFont typeface="+mj-lt"/>
              <a:buAutoNum type="arabicPeriod"/>
            </a:pPr>
            <a:r>
              <a:rPr lang="it-IT" sz="2000" dirty="0">
                <a:latin typeface="Book Antiqua" panose="02040602050305030304" pitchFamily="18" charset="0"/>
              </a:rPr>
              <a:t>la riduzione del numero dei procedimenti pendenti, evitando che essi siano instaurati contemporaneamente presso il Tribunale per i minorenni ed il Tribunale ;</a:t>
            </a:r>
          </a:p>
          <a:p>
            <a:pPr marL="457200" indent="-457200" algn="just">
              <a:buFont typeface="+mj-lt"/>
              <a:buAutoNum type="arabicPeriod"/>
            </a:pPr>
            <a:endParaRPr lang="it-IT" sz="2000" i="1" dirty="0">
              <a:latin typeface="Book Antiqua" panose="02040602050305030304" pitchFamily="18" charset="0"/>
            </a:endParaRPr>
          </a:p>
          <a:p>
            <a:pPr marL="457200" indent="-457200" algn="just">
              <a:buFont typeface="+mj-lt"/>
              <a:buAutoNum type="arabicPeriod"/>
            </a:pPr>
            <a:r>
              <a:rPr lang="it-IT" sz="2000" dirty="0">
                <a:latin typeface="Book Antiqua" panose="02040602050305030304" pitchFamily="18" charset="0"/>
              </a:rPr>
              <a:t>l’adozione di orientamenti interpretativi uniformi nel distretto;</a:t>
            </a:r>
          </a:p>
          <a:p>
            <a:pPr marL="0" indent="0">
              <a:buNone/>
            </a:pPr>
            <a:endParaRPr lang="it-IT" dirty="0"/>
          </a:p>
        </p:txBody>
      </p:sp>
      <p:sp>
        <p:nvSpPr>
          <p:cNvPr id="4" name="Segnaposto numero diapositiva 3"/>
          <p:cNvSpPr>
            <a:spLocks noGrp="1"/>
          </p:cNvSpPr>
          <p:nvPr>
            <p:ph type="sldNum" sz="quarter" idx="12"/>
          </p:nvPr>
        </p:nvSpPr>
        <p:spPr/>
        <p:txBody>
          <a:bodyPr/>
          <a:lstStyle/>
          <a:p>
            <a:fld id="{F420D8D5-B3F0-4AC1-A139-3AAAC495DFD1}" type="slidenum">
              <a:rPr lang="it-IT" smtClean="0"/>
              <a:t>39</a:t>
            </a:fld>
            <a:endParaRPr lang="it-IT"/>
          </a:p>
        </p:txBody>
      </p:sp>
    </p:spTree>
    <p:extLst>
      <p:ext uri="{BB962C8B-B14F-4D97-AF65-F5344CB8AC3E}">
        <p14:creationId xmlns:p14="http://schemas.microsoft.com/office/powerpoint/2010/main" val="246215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10905" y="1402544"/>
            <a:ext cx="10515600" cy="4351338"/>
          </a:xfrm>
        </p:spPr>
        <p:txBody>
          <a:bodyPr>
            <a:normAutofit/>
          </a:bodyPr>
          <a:lstStyle/>
          <a:p>
            <a:pPr marL="0" indent="0" algn="just">
              <a:lnSpc>
                <a:spcPts val="2700"/>
              </a:lnSpc>
              <a:spcBef>
                <a:spcPts val="600"/>
              </a:spcBef>
              <a:spcAft>
                <a:spcPts val="600"/>
              </a:spcAft>
              <a:buNone/>
            </a:pPr>
            <a:r>
              <a:rPr lang="it-IT" sz="2000" dirty="0">
                <a:latin typeface="Book Antiqua" panose="02040602050305030304" pitchFamily="18" charset="0"/>
              </a:rPr>
              <a:t>I tre obiettivi della </a:t>
            </a:r>
            <a:r>
              <a:rPr lang="it-IT" sz="2000" b="1" u="sng" dirty="0">
                <a:latin typeface="Book Antiqua" panose="02040602050305030304" pitchFamily="18" charset="0"/>
              </a:rPr>
              <a:t>semplificazione, della speditezza e della razionalizzazione</a:t>
            </a:r>
            <a:r>
              <a:rPr lang="it-IT" sz="2000" dirty="0">
                <a:latin typeface="Book Antiqua" panose="02040602050305030304" pitchFamily="18" charset="0"/>
              </a:rPr>
              <a:t> ispirano le novità introdotte operando spesso in forma congiunta, contribuendo nel loro insieme a perseguire il valore dell’effettività della tutela giurisdizionale, con interventi che riguardano:</a:t>
            </a:r>
          </a:p>
          <a:p>
            <a:pPr marL="457200" lvl="1" indent="0" algn="just">
              <a:lnSpc>
                <a:spcPts val="2700"/>
              </a:lnSpc>
              <a:spcBef>
                <a:spcPts val="600"/>
              </a:spcBef>
              <a:spcAft>
                <a:spcPts val="600"/>
              </a:spcAft>
              <a:buNone/>
            </a:pPr>
            <a:r>
              <a:rPr lang="it-IT" sz="2000" dirty="0">
                <a:latin typeface="Book Antiqua" panose="02040602050305030304" pitchFamily="18" charset="0"/>
              </a:rPr>
              <a:t>1) il </a:t>
            </a:r>
            <a:r>
              <a:rPr lang="it-IT" sz="2000" b="1" dirty="0">
                <a:latin typeface="Book Antiqua" panose="02040602050305030304" pitchFamily="18" charset="0"/>
              </a:rPr>
              <a:t>rapporto tra la giurisdizione ordinaria e le forme di giustizia alternativa e complementare</a:t>
            </a:r>
            <a:r>
              <a:rPr lang="it-IT" sz="2000" dirty="0">
                <a:latin typeface="Book Antiqua" panose="02040602050305030304" pitchFamily="18" charset="0"/>
              </a:rPr>
              <a:t>;</a:t>
            </a:r>
          </a:p>
          <a:p>
            <a:pPr marL="457200" lvl="1" indent="0" algn="just">
              <a:lnSpc>
                <a:spcPts val="2700"/>
              </a:lnSpc>
              <a:spcBef>
                <a:spcPts val="600"/>
              </a:spcBef>
              <a:spcAft>
                <a:spcPts val="600"/>
              </a:spcAft>
              <a:buNone/>
            </a:pPr>
            <a:r>
              <a:rPr lang="it-IT" sz="2000" dirty="0">
                <a:latin typeface="Book Antiqua" panose="02040602050305030304" pitchFamily="18" charset="0"/>
              </a:rPr>
              <a:t>2) la </a:t>
            </a:r>
            <a:r>
              <a:rPr lang="it-IT" sz="2000" b="1" dirty="0">
                <a:latin typeface="Book Antiqua" panose="02040602050305030304" pitchFamily="18" charset="0"/>
              </a:rPr>
              <a:t>rideterminazione in aumento della competenza del giudice di pace</a:t>
            </a:r>
            <a:r>
              <a:rPr lang="it-IT" sz="2000" dirty="0">
                <a:latin typeface="Book Antiqua" panose="02040602050305030304" pitchFamily="18" charset="0"/>
              </a:rPr>
              <a:t> e la </a:t>
            </a:r>
            <a:r>
              <a:rPr lang="it-IT" sz="2000" b="1" dirty="0">
                <a:latin typeface="Book Antiqua" panose="02040602050305030304" pitchFamily="18" charset="0"/>
              </a:rPr>
              <a:t>riduzione dei casi in cui il tribunale opera in composizione collegiale;</a:t>
            </a:r>
            <a:endParaRPr lang="it-IT" sz="2000" dirty="0">
              <a:latin typeface="Book Antiqua" panose="02040602050305030304" pitchFamily="18" charset="0"/>
            </a:endParaRPr>
          </a:p>
          <a:p>
            <a:pPr marL="457200" lvl="1" indent="0" algn="just">
              <a:lnSpc>
                <a:spcPts val="2700"/>
              </a:lnSpc>
              <a:spcBef>
                <a:spcPts val="600"/>
              </a:spcBef>
              <a:spcAft>
                <a:spcPts val="600"/>
              </a:spcAft>
              <a:buNone/>
            </a:pPr>
            <a:r>
              <a:rPr lang="it-IT" sz="2000" dirty="0">
                <a:latin typeface="Book Antiqua" panose="02040602050305030304" pitchFamily="18" charset="0"/>
              </a:rPr>
              <a:t>3) la </a:t>
            </a:r>
            <a:r>
              <a:rPr lang="it-IT" sz="2000" b="1" dirty="0">
                <a:latin typeface="Book Antiqua" panose="02040602050305030304" pitchFamily="18" charset="0"/>
              </a:rPr>
              <a:t>revisione del processo ordinario di primo grado</a:t>
            </a:r>
            <a:r>
              <a:rPr lang="it-IT" sz="2000" dirty="0">
                <a:latin typeface="Book Antiqua" panose="02040602050305030304" pitchFamily="18" charset="0"/>
              </a:rPr>
              <a:t>, con la semplificazione delle varie fasi – introduttiva, istruttoria e decisoria;</a:t>
            </a:r>
          </a:p>
        </p:txBody>
      </p:sp>
      <p:sp>
        <p:nvSpPr>
          <p:cNvPr id="2" name="Segnaposto numero diapositiva 1"/>
          <p:cNvSpPr>
            <a:spLocks noGrp="1"/>
          </p:cNvSpPr>
          <p:nvPr>
            <p:ph type="sldNum" sz="quarter" idx="12"/>
          </p:nvPr>
        </p:nvSpPr>
        <p:spPr/>
        <p:txBody>
          <a:bodyPr/>
          <a:lstStyle/>
          <a:p>
            <a:fld id="{F420D8D5-B3F0-4AC1-A139-3AAAC495DFD1}" type="slidenum">
              <a:rPr lang="it-IT" smtClean="0"/>
              <a:t>4</a:t>
            </a:fld>
            <a:endParaRPr lang="it-IT"/>
          </a:p>
        </p:txBody>
      </p:sp>
    </p:spTree>
    <p:extLst>
      <p:ext uri="{BB962C8B-B14F-4D97-AF65-F5344CB8AC3E}">
        <p14:creationId xmlns:p14="http://schemas.microsoft.com/office/powerpoint/2010/main" val="15296114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9491" y="365125"/>
            <a:ext cx="10924309" cy="1325563"/>
          </a:xfrm>
        </p:spPr>
        <p:txBody>
          <a:bodyPr>
            <a:normAutofit/>
          </a:bodyPr>
          <a:lstStyle/>
          <a:p>
            <a:pPr algn="ctr"/>
            <a:r>
              <a:rPr lang="it-IT" sz="2400" b="1" dirty="0">
                <a:latin typeface="Book Antiqua" panose="02040602050305030304" pitchFamily="18" charset="0"/>
              </a:rPr>
              <a:t>Il Tribunale per le persone, per i minorenni e per le famiglie</a:t>
            </a:r>
            <a:br>
              <a:rPr lang="it-IT" sz="2400" b="1" dirty="0">
                <a:latin typeface="Book Antiqua" panose="02040602050305030304" pitchFamily="18" charset="0"/>
              </a:rPr>
            </a:br>
            <a:r>
              <a:rPr lang="it-IT" sz="2400" b="1" dirty="0">
                <a:latin typeface="Book Antiqua" panose="02040602050305030304" pitchFamily="18" charset="0"/>
              </a:rPr>
              <a:t>[art. 1, comma 23, </a:t>
            </a:r>
            <a:r>
              <a:rPr lang="it-IT" sz="2400" b="1" dirty="0" err="1">
                <a:latin typeface="Book Antiqua" panose="02040602050305030304" pitchFamily="18" charset="0"/>
              </a:rPr>
              <a:t>lett</a:t>
            </a:r>
            <a:r>
              <a:rPr lang="it-IT" sz="2400" b="1" dirty="0">
                <a:latin typeface="Book Antiqua" panose="02040602050305030304" pitchFamily="18" charset="0"/>
              </a:rPr>
              <a:t>. a) Legge Delega, artt. 3, comma 33, 30 e 45 e ss. D. </a:t>
            </a:r>
            <a:r>
              <a:rPr lang="it-IT" sz="2400" b="1" dirty="0" err="1">
                <a:latin typeface="Book Antiqua" panose="02040602050305030304" pitchFamily="18" charset="0"/>
              </a:rPr>
              <a:t>Lgs</a:t>
            </a:r>
            <a:r>
              <a:rPr lang="it-IT" sz="2400" b="1" dirty="0">
                <a:latin typeface="Book Antiqua" panose="02040602050305030304" pitchFamily="18" charset="0"/>
              </a:rPr>
              <a:t>.]</a:t>
            </a:r>
          </a:p>
        </p:txBody>
      </p:sp>
      <p:sp>
        <p:nvSpPr>
          <p:cNvPr id="3" name="Segnaposto contenuto 2"/>
          <p:cNvSpPr>
            <a:spLocks noGrp="1"/>
          </p:cNvSpPr>
          <p:nvPr>
            <p:ph idx="1"/>
          </p:nvPr>
        </p:nvSpPr>
        <p:spPr/>
        <p:txBody>
          <a:bodyPr/>
          <a:lstStyle/>
          <a:p>
            <a:pPr marL="3657600" lvl="8" indent="0">
              <a:buNone/>
            </a:pPr>
            <a:endParaRPr lang="it-IT" sz="2000" dirty="0"/>
          </a:p>
          <a:p>
            <a:pPr marL="0" indent="0" algn="ctr">
              <a:buNone/>
            </a:pPr>
            <a:r>
              <a:rPr lang="it-IT" sz="2000" dirty="0">
                <a:latin typeface="Book Antiqua" panose="02040602050305030304" pitchFamily="18" charset="0"/>
              </a:rPr>
              <a:t>(entrata in vigore)</a:t>
            </a:r>
          </a:p>
          <a:p>
            <a:pPr marL="0" indent="0" algn="just">
              <a:buNone/>
            </a:pPr>
            <a:endParaRPr lang="it-IT" sz="2000" dirty="0">
              <a:latin typeface="Book Antiqua" panose="02040602050305030304" pitchFamily="18" charset="0"/>
            </a:endParaRPr>
          </a:p>
          <a:p>
            <a:pPr marL="0" indent="0" algn="just">
              <a:lnSpc>
                <a:spcPts val="2800"/>
              </a:lnSpc>
              <a:buNone/>
            </a:pPr>
            <a:r>
              <a:rPr lang="it-IT" sz="2000" dirty="0">
                <a:latin typeface="Book Antiqua" panose="02040602050305030304" pitchFamily="18" charset="0"/>
              </a:rPr>
              <a:t>Secondo quanto prevede l’art. 49 del D. </a:t>
            </a:r>
            <a:r>
              <a:rPr lang="it-IT" sz="2000" dirty="0" err="1">
                <a:latin typeface="Book Antiqua" panose="02040602050305030304" pitchFamily="18" charset="0"/>
              </a:rPr>
              <a:t>Lgs</a:t>
            </a:r>
            <a:r>
              <a:rPr lang="it-IT" sz="2000" dirty="0">
                <a:latin typeface="Book Antiqua" panose="02040602050305030304" pitchFamily="18" charset="0"/>
              </a:rPr>
              <a:t>. n. 149/2022, le disposizioni relative alla costituzione del Tribunale per le persone, per i minorenni e per le famiglie (di cui alla Sezione VII del Capo IV, artt. 30 e ss.) «hanno effetto </a:t>
            </a:r>
            <a:r>
              <a:rPr lang="it-IT" sz="2000" b="1" dirty="0">
                <a:latin typeface="Book Antiqua" panose="02040602050305030304" pitchFamily="18" charset="0"/>
              </a:rPr>
              <a:t>decorsi due anni dalla data della pubblicazione ..» del decreto stesso nella Gazzetta Ufficiale</a:t>
            </a:r>
            <a:r>
              <a:rPr lang="it-IT" sz="2000" dirty="0">
                <a:latin typeface="Book Antiqua" panose="02040602050305030304" pitchFamily="18" charset="0"/>
              </a:rPr>
              <a:t>, «e si applicano ai procedimenti introdotti successivamente a tale data».</a:t>
            </a:r>
          </a:p>
          <a:p>
            <a:endParaRPr lang="it-IT" dirty="0"/>
          </a:p>
        </p:txBody>
      </p:sp>
      <p:sp>
        <p:nvSpPr>
          <p:cNvPr id="4" name="Segnaposto numero diapositiva 3"/>
          <p:cNvSpPr>
            <a:spLocks noGrp="1"/>
          </p:cNvSpPr>
          <p:nvPr>
            <p:ph type="sldNum" sz="quarter" idx="12"/>
          </p:nvPr>
        </p:nvSpPr>
        <p:spPr/>
        <p:txBody>
          <a:bodyPr/>
          <a:lstStyle/>
          <a:p>
            <a:fld id="{F420D8D5-B3F0-4AC1-A139-3AAAC495DFD1}" type="slidenum">
              <a:rPr lang="it-IT" smtClean="0"/>
              <a:t>40</a:t>
            </a:fld>
            <a:endParaRPr lang="it-IT"/>
          </a:p>
        </p:txBody>
      </p:sp>
    </p:spTree>
    <p:extLst>
      <p:ext uri="{BB962C8B-B14F-4D97-AF65-F5344CB8AC3E}">
        <p14:creationId xmlns:p14="http://schemas.microsoft.com/office/powerpoint/2010/main" val="34179558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718427"/>
            <a:ext cx="10515600" cy="1083078"/>
          </a:xfrm>
        </p:spPr>
        <p:txBody>
          <a:bodyPr>
            <a:normAutofit fontScale="90000"/>
          </a:bodyPr>
          <a:lstStyle/>
          <a:p>
            <a:pPr algn="ctr"/>
            <a:br>
              <a:rPr lang="it-IT" sz="2000" dirty="0">
                <a:latin typeface="Book Antiqua" panose="02040602050305030304" pitchFamily="18" charset="0"/>
              </a:rPr>
            </a:br>
            <a:r>
              <a:rPr lang="it-IT" sz="2700" b="1" dirty="0">
                <a:latin typeface="Book Antiqua" panose="02040602050305030304" pitchFamily="18" charset="0"/>
              </a:rPr>
              <a:t>Altre modifiche al codice di procedura civile:</a:t>
            </a:r>
            <a:br>
              <a:rPr lang="it-IT" sz="2700" b="1" dirty="0">
                <a:latin typeface="Book Antiqua" panose="02040602050305030304" pitchFamily="18" charset="0"/>
              </a:rPr>
            </a:br>
            <a:br>
              <a:rPr lang="it-IT" sz="2700" b="1" dirty="0">
                <a:latin typeface="Book Antiqua" panose="02040602050305030304" pitchFamily="18" charset="0"/>
              </a:rPr>
            </a:br>
            <a:r>
              <a:rPr lang="it-IT" sz="2700" b="1" dirty="0">
                <a:latin typeface="Book Antiqua" panose="02040602050305030304" pitchFamily="18" charset="0"/>
              </a:rPr>
              <a:t>Del processo esecutivo</a:t>
            </a:r>
            <a:br>
              <a:rPr lang="it-IT" sz="2700" b="1" dirty="0">
                <a:latin typeface="Book Antiqua" panose="02040602050305030304" pitchFamily="18" charset="0"/>
              </a:rPr>
            </a:br>
            <a:br>
              <a:rPr lang="it-IT" sz="2000" b="1" dirty="0">
                <a:latin typeface="Book Antiqua" panose="02040602050305030304" pitchFamily="18" charset="0"/>
              </a:rPr>
            </a:br>
            <a:endParaRPr lang="it-IT" sz="2000" b="1" dirty="0">
              <a:latin typeface="Book Antiqua" panose="02040602050305030304" pitchFamily="18" charset="0"/>
            </a:endParaRPr>
          </a:p>
        </p:txBody>
      </p:sp>
      <p:sp>
        <p:nvSpPr>
          <p:cNvPr id="3" name="Segnaposto contenuto 2"/>
          <p:cNvSpPr>
            <a:spLocks noGrp="1"/>
          </p:cNvSpPr>
          <p:nvPr>
            <p:ph idx="1"/>
          </p:nvPr>
        </p:nvSpPr>
        <p:spPr>
          <a:xfrm>
            <a:off x="838200" y="2187574"/>
            <a:ext cx="10515600" cy="4351338"/>
          </a:xfrm>
        </p:spPr>
        <p:txBody>
          <a:bodyPr>
            <a:normAutofit/>
          </a:bodyPr>
          <a:lstStyle/>
          <a:p>
            <a:pPr marL="0" indent="0" algn="ctr">
              <a:buNone/>
            </a:pPr>
            <a:r>
              <a:rPr lang="it-IT" sz="2000" b="1" dirty="0">
                <a:latin typeface="Book Antiqua" panose="02040602050305030304" pitchFamily="18" charset="0"/>
              </a:rPr>
              <a:t>la «copia esecutiva»</a:t>
            </a:r>
          </a:p>
          <a:p>
            <a:pPr algn="just"/>
            <a:endParaRPr lang="it-IT" sz="2000" b="1" dirty="0">
              <a:latin typeface="Book Antiqua" panose="02040602050305030304" pitchFamily="18" charset="0"/>
            </a:endParaRPr>
          </a:p>
          <a:p>
            <a:pPr algn="just"/>
            <a:r>
              <a:rPr lang="it-IT" sz="2000" b="1" dirty="0">
                <a:latin typeface="Book Antiqua" panose="02040602050305030304" pitchFamily="18" charset="0"/>
              </a:rPr>
              <a:t>La «copia esecutiva» - </a:t>
            </a:r>
            <a:r>
              <a:rPr lang="it-IT" sz="2000" dirty="0">
                <a:latin typeface="Book Antiqua" panose="02040602050305030304" pitchFamily="18" charset="0"/>
              </a:rPr>
              <a:t>intesa come titolo su cui fondare la richiesta di avvio del processo esecutivo - cessa di essere una copia autentica dotata di una forma vincolata e particolare:</a:t>
            </a:r>
          </a:p>
          <a:p>
            <a:pPr algn="just"/>
            <a:endParaRPr lang="it-IT" sz="2000" dirty="0">
              <a:latin typeface="Book Antiqua" panose="02040602050305030304" pitchFamily="18" charset="0"/>
            </a:endParaRPr>
          </a:p>
          <a:p>
            <a:pPr algn="just"/>
            <a:r>
              <a:rPr lang="it-IT" sz="2000" dirty="0">
                <a:latin typeface="Book Antiqua" panose="02040602050305030304" pitchFamily="18" charset="0"/>
              </a:rPr>
              <a:t>L’art. 475 viene modificato (dall’art. 3, comma 34, Riforma), anche nella rubrica, e stabilisce ora che:</a:t>
            </a:r>
          </a:p>
          <a:p>
            <a:pPr algn="just"/>
            <a:r>
              <a:rPr lang="it-IT" sz="2000" b="1" i="1" dirty="0">
                <a:latin typeface="Book Antiqua" panose="02040602050305030304" pitchFamily="18" charset="0"/>
              </a:rPr>
              <a:t>«le sentenze, i provvedimenti e gli altri atti dell’autorità giudiziaria, nonché gli atti ricevuti dal Notaio o da altro pubblico ufficiale, per valere come titolo per l’esecuzione forzata ai sensi dell’art. 474 .…………… devono essere rilasciati in copia attestata conforme all’originale, salvo che la legge disponga altrimenti</a:t>
            </a:r>
            <a:r>
              <a:rPr lang="it-IT" sz="2000" dirty="0">
                <a:latin typeface="Book Antiqua" panose="02040602050305030304" pitchFamily="18" charset="0"/>
              </a:rPr>
              <a:t>.»:</a:t>
            </a:r>
          </a:p>
          <a:p>
            <a:pPr algn="just"/>
            <a:endParaRPr lang="it-IT" sz="1800" dirty="0">
              <a:latin typeface="Book Antiqua" panose="02040602050305030304" pitchFamily="18" charset="0"/>
            </a:endParaRPr>
          </a:p>
          <a:p>
            <a:pPr algn="just"/>
            <a:endParaRPr lang="it-IT" sz="1800" dirty="0">
              <a:latin typeface="Book Antiqua" panose="02040602050305030304" pitchFamily="18" charset="0"/>
            </a:endParaRPr>
          </a:p>
          <a:p>
            <a:pPr marL="0" indent="0">
              <a:buNone/>
            </a:pPr>
            <a:endParaRPr lang="it-IT" dirty="0"/>
          </a:p>
        </p:txBody>
      </p:sp>
      <p:sp>
        <p:nvSpPr>
          <p:cNvPr id="4" name="Segnaposto numero diapositiva 3"/>
          <p:cNvSpPr>
            <a:spLocks noGrp="1"/>
          </p:cNvSpPr>
          <p:nvPr>
            <p:ph type="sldNum" sz="quarter" idx="12"/>
          </p:nvPr>
        </p:nvSpPr>
        <p:spPr/>
        <p:txBody>
          <a:bodyPr/>
          <a:lstStyle/>
          <a:p>
            <a:fld id="{F420D8D5-B3F0-4AC1-A139-3AAAC495DFD1}" type="slidenum">
              <a:rPr lang="it-IT" smtClean="0"/>
              <a:t>41</a:t>
            </a:fld>
            <a:endParaRPr lang="it-IT"/>
          </a:p>
        </p:txBody>
      </p:sp>
    </p:spTree>
    <p:extLst>
      <p:ext uri="{BB962C8B-B14F-4D97-AF65-F5344CB8AC3E}">
        <p14:creationId xmlns:p14="http://schemas.microsoft.com/office/powerpoint/2010/main" val="3414351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p:txBody>
          <a:bodyPr>
            <a:normAutofit/>
          </a:bodyPr>
          <a:lstStyle/>
          <a:p>
            <a:pPr algn="ctr">
              <a:lnSpc>
                <a:spcPts val="2800"/>
              </a:lnSpc>
            </a:pPr>
            <a:endParaRPr lang="it-IT" sz="2000" b="1" dirty="0">
              <a:latin typeface="Book Antiqua" panose="02040602050305030304" pitchFamily="18" charset="0"/>
            </a:endParaRPr>
          </a:p>
          <a:p>
            <a:pPr marL="0" indent="0" algn="ctr">
              <a:lnSpc>
                <a:spcPts val="2800"/>
              </a:lnSpc>
              <a:buNone/>
            </a:pPr>
            <a:r>
              <a:rPr lang="it-IT" sz="2000" b="1" dirty="0">
                <a:latin typeface="Book Antiqua" panose="02040602050305030304" pitchFamily="18" charset="0"/>
              </a:rPr>
              <a:t>la «copia esecutiva»</a:t>
            </a:r>
            <a:endParaRPr lang="it-IT" sz="2000" dirty="0">
              <a:latin typeface="Book Antiqua" panose="02040602050305030304" pitchFamily="18" charset="0"/>
            </a:endParaRPr>
          </a:p>
          <a:p>
            <a:pPr marL="0" indent="0">
              <a:lnSpc>
                <a:spcPts val="2800"/>
              </a:lnSpc>
              <a:buNone/>
            </a:pPr>
            <a:endParaRPr lang="it-IT" sz="2000" dirty="0">
              <a:latin typeface="Book Antiqua" panose="02040602050305030304" pitchFamily="18" charset="0"/>
            </a:endParaRPr>
          </a:p>
          <a:p>
            <a:pPr marL="0" indent="0" algn="just">
              <a:lnSpc>
                <a:spcPts val="2800"/>
              </a:lnSpc>
              <a:buNone/>
            </a:pPr>
            <a:r>
              <a:rPr lang="it-IT" sz="2000" dirty="0">
                <a:latin typeface="Book Antiqua" panose="02040602050305030304" pitchFamily="18" charset="0"/>
              </a:rPr>
              <a:t>i commi successivi dello stesso art. 475 vengono eliminati, e viene aggiunto un comma finale all’art. 474 (dedicato al «Titolo esecutivo»), che prescrive ciò che prevedeva la «formula esecutiva», e cioè che:</a:t>
            </a:r>
          </a:p>
          <a:p>
            <a:pPr marL="0" indent="0" algn="just">
              <a:lnSpc>
                <a:spcPts val="2800"/>
              </a:lnSpc>
              <a:buNone/>
            </a:pPr>
            <a:endParaRPr lang="it-IT" sz="2000" b="1" i="1" dirty="0">
              <a:latin typeface="Book Antiqua" panose="02040602050305030304" pitchFamily="18" charset="0"/>
            </a:endParaRPr>
          </a:p>
          <a:p>
            <a:pPr marL="0" indent="0" algn="just">
              <a:lnSpc>
                <a:spcPts val="2800"/>
              </a:lnSpc>
              <a:buNone/>
            </a:pPr>
            <a:r>
              <a:rPr lang="it-IT" sz="2000" b="1" i="1" dirty="0">
                <a:latin typeface="Book Antiqua" panose="02040602050305030304" pitchFamily="18" charset="0"/>
              </a:rPr>
              <a:t>«il titolo esecutivo è messo in esecuzione da tutti gli ufficiali giudiziari che ne siano richiesti e da chiunque spetti, con l’assistenza del pubblico ministero ed il concorso di tutti gli ufficiali della forza pubblica, quando ne siano legalmente richiesti</a:t>
            </a:r>
            <a:r>
              <a:rPr lang="it-IT" sz="2000" b="1" dirty="0">
                <a:latin typeface="Book Antiqua" panose="02040602050305030304" pitchFamily="18" charset="0"/>
              </a:rPr>
              <a:t>.»;</a:t>
            </a:r>
          </a:p>
          <a:p>
            <a:endParaRPr lang="it-IT" sz="1800" dirty="0">
              <a:latin typeface="Book Antiqua" panose="02040602050305030304" pitchFamily="18" charset="0"/>
            </a:endParaRPr>
          </a:p>
          <a:p>
            <a:endParaRPr lang="it-IT" sz="18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42</a:t>
            </a:fld>
            <a:endParaRPr lang="it-IT"/>
          </a:p>
        </p:txBody>
      </p:sp>
    </p:spTree>
    <p:extLst>
      <p:ext uri="{BB962C8B-B14F-4D97-AF65-F5344CB8AC3E}">
        <p14:creationId xmlns:p14="http://schemas.microsoft.com/office/powerpoint/2010/main" val="912913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a:xfrm>
            <a:off x="838200" y="1550122"/>
            <a:ext cx="10515600" cy="5030787"/>
          </a:xfrm>
        </p:spPr>
        <p:txBody>
          <a:bodyPr>
            <a:normAutofit/>
          </a:bodyPr>
          <a:lstStyle/>
          <a:p>
            <a:pPr marL="0" indent="0">
              <a:buNone/>
            </a:pPr>
            <a:endParaRPr lang="it-IT" sz="1800" dirty="0">
              <a:latin typeface="Book Antiqua" panose="02040602050305030304" pitchFamily="18" charset="0"/>
            </a:endParaRPr>
          </a:p>
          <a:p>
            <a:pPr marL="0" indent="0" algn="ctr">
              <a:buNone/>
            </a:pPr>
            <a:r>
              <a:rPr lang="it-IT" sz="2000" b="1" dirty="0">
                <a:latin typeface="Book Antiqua" panose="02040602050305030304" pitchFamily="18" charset="0"/>
              </a:rPr>
              <a:t>la «copia esecutiva»</a:t>
            </a:r>
          </a:p>
          <a:p>
            <a:pPr marL="0" indent="0" algn="ctr">
              <a:buNone/>
            </a:pPr>
            <a:endParaRPr lang="it-IT" sz="1800" dirty="0">
              <a:latin typeface="Book Antiqua" panose="02040602050305030304" pitchFamily="18" charset="0"/>
            </a:endParaRPr>
          </a:p>
          <a:p>
            <a:pPr algn="just">
              <a:lnSpc>
                <a:spcPts val="2800"/>
              </a:lnSpc>
            </a:pPr>
            <a:r>
              <a:rPr lang="it-IT" sz="2000" dirty="0">
                <a:latin typeface="Book Antiqua" panose="02040602050305030304" pitchFamily="18" charset="0"/>
              </a:rPr>
              <a:t>Il problema di diritto transitorio, relativo alla data di decorrenza delle nuove modalità di rilascio della copia da valere come titolo esecutivo – cioè, se esse andassero rispettate con riferimento alla data del loro rilascio o con riferimento alla data del titolo cui si riferiscono – va risolto nel senso che dal 1° marzo scorso la copia esecutiva debba avere i requisiti previsti dalla nuova norma.</a:t>
            </a:r>
          </a:p>
          <a:p>
            <a:pPr algn="just">
              <a:lnSpc>
                <a:spcPts val="2800"/>
              </a:lnSpc>
            </a:pPr>
            <a:endParaRPr lang="it-IT" sz="2000" dirty="0">
              <a:latin typeface="Book Antiqua" panose="02040602050305030304" pitchFamily="18" charset="0"/>
            </a:endParaRPr>
          </a:p>
          <a:p>
            <a:pPr algn="just">
              <a:lnSpc>
                <a:spcPts val="2800"/>
              </a:lnSpc>
            </a:pPr>
            <a:r>
              <a:rPr lang="it-IT" sz="2000" dirty="0">
                <a:latin typeface="Book Antiqua" panose="02040602050305030304" pitchFamily="18" charset="0"/>
              </a:rPr>
              <a:t>In questo senso è l’orientamento dello studio del CNN studio (pubblicato su CNN Notizie del 6 marzo 2023), ma anche quello già manifestato da alcuni Tribunali (Livorno, Roma, Benevento e Napoli), e confermato da una nota del 10 gennaio 2023 del Ministero della Giustizia). </a:t>
            </a:r>
            <a:endParaRPr lang="it-IT" sz="2000" dirty="0"/>
          </a:p>
        </p:txBody>
      </p:sp>
      <p:sp>
        <p:nvSpPr>
          <p:cNvPr id="4" name="Segnaposto numero diapositiva 3"/>
          <p:cNvSpPr>
            <a:spLocks noGrp="1"/>
          </p:cNvSpPr>
          <p:nvPr>
            <p:ph type="sldNum" sz="quarter" idx="12"/>
          </p:nvPr>
        </p:nvSpPr>
        <p:spPr/>
        <p:txBody>
          <a:bodyPr/>
          <a:lstStyle/>
          <a:p>
            <a:fld id="{F420D8D5-B3F0-4AC1-A139-3AAAC495DFD1}" type="slidenum">
              <a:rPr lang="it-IT" smtClean="0"/>
              <a:t>43</a:t>
            </a:fld>
            <a:endParaRPr lang="it-IT"/>
          </a:p>
        </p:txBody>
      </p:sp>
    </p:spTree>
    <p:extLst>
      <p:ext uri="{BB962C8B-B14F-4D97-AF65-F5344CB8AC3E}">
        <p14:creationId xmlns:p14="http://schemas.microsoft.com/office/powerpoint/2010/main" val="4019379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a:xfrm>
            <a:off x="838200" y="1825624"/>
            <a:ext cx="10515600" cy="4530725"/>
          </a:xfrm>
        </p:spPr>
        <p:txBody>
          <a:bodyPr>
            <a:normAutofit/>
          </a:bodyPr>
          <a:lstStyle/>
          <a:p>
            <a:pPr marL="0" indent="0" algn="ctr">
              <a:buNone/>
            </a:pPr>
            <a:r>
              <a:rPr lang="it-IT" sz="2000" b="1" dirty="0">
                <a:latin typeface="Book Antiqua" panose="02040602050305030304" pitchFamily="18" charset="0"/>
              </a:rPr>
              <a:t>la «copia esecutiva»</a:t>
            </a:r>
            <a:endParaRPr lang="it-IT" sz="2000" dirty="0">
              <a:latin typeface="Book Antiqua" panose="02040602050305030304" pitchFamily="18" charset="0"/>
            </a:endParaRPr>
          </a:p>
          <a:p>
            <a:r>
              <a:rPr lang="it-IT" sz="2000" dirty="0">
                <a:latin typeface="Book Antiqua" panose="02040602050305030304" pitchFamily="18" charset="0"/>
              </a:rPr>
              <a:t>Sullo stesso argomento si  è pronunciato l’Ufficio Centrale degli Archivi Notarili, con la Circolare n. 3/2023 del 27 febbraio 2023, che ha tra l’altro precisato che:</a:t>
            </a:r>
          </a:p>
          <a:p>
            <a:endParaRPr lang="it-IT" sz="2000" dirty="0">
              <a:latin typeface="Book Antiqua" panose="02040602050305030304" pitchFamily="18" charset="0"/>
            </a:endParaRPr>
          </a:p>
          <a:p>
            <a:pPr lvl="1" algn="just"/>
            <a:r>
              <a:rPr lang="it-IT" sz="2000" dirty="0">
                <a:latin typeface="Book Antiqua" panose="02040602050305030304" pitchFamily="18" charset="0"/>
              </a:rPr>
              <a:t>la copia autentica da valere come titolo esecutivo </a:t>
            </a:r>
            <a:r>
              <a:rPr lang="it-IT" sz="2000" b="1" dirty="0">
                <a:latin typeface="Book Antiqua" panose="02040602050305030304" pitchFamily="18" charset="0"/>
              </a:rPr>
              <a:t>può ora essere rilasciata su supporto informatico;</a:t>
            </a:r>
          </a:p>
          <a:p>
            <a:pPr lvl="1" algn="just"/>
            <a:endParaRPr lang="it-IT" sz="2000" dirty="0">
              <a:latin typeface="Book Antiqua" panose="02040602050305030304" pitchFamily="18" charset="0"/>
            </a:endParaRPr>
          </a:p>
          <a:p>
            <a:pPr lvl="1" algn="just"/>
            <a:r>
              <a:rPr lang="it-IT" sz="2000" b="1" dirty="0">
                <a:latin typeface="Book Antiqua" panose="02040602050305030304" pitchFamily="18" charset="0"/>
              </a:rPr>
              <a:t>non è necessario annotare </a:t>
            </a:r>
            <a:r>
              <a:rPr lang="it-IT" sz="2000" dirty="0">
                <a:latin typeface="Book Antiqua" panose="02040602050305030304" pitchFamily="18" charset="0"/>
              </a:rPr>
              <a:t>l’avvenuto rilascio della copia in oggetto sull’originale dell’atto;</a:t>
            </a:r>
          </a:p>
          <a:p>
            <a:pPr lvl="1" algn="just"/>
            <a:endParaRPr lang="it-IT" sz="2000" dirty="0">
              <a:latin typeface="Book Antiqua" panose="02040602050305030304" pitchFamily="18" charset="0"/>
            </a:endParaRPr>
          </a:p>
          <a:p>
            <a:pPr lvl="1" algn="just"/>
            <a:r>
              <a:rPr lang="it-IT" sz="2000" dirty="0">
                <a:latin typeface="Book Antiqua" panose="02040602050305030304" pitchFamily="18" charset="0"/>
              </a:rPr>
              <a:t>la copia in questione deve essere rilasciata su </a:t>
            </a:r>
            <a:r>
              <a:rPr lang="it-IT" sz="2000" b="1" dirty="0">
                <a:latin typeface="Book Antiqua" panose="02040602050305030304" pitchFamily="18" charset="0"/>
              </a:rPr>
              <a:t>richiesta per iscritto della «parte processuale</a:t>
            </a:r>
            <a:r>
              <a:rPr lang="it-IT" sz="2000" dirty="0">
                <a:latin typeface="Book Antiqua" panose="02040602050305030304" pitchFamily="18" charset="0"/>
              </a:rPr>
              <a:t>», cioè della parte a favore della quale fu pronunciato il provvedimento o stipulata l’obbligazione o suoi successori (art. 475), che deve dichiarare espressamente l’uso cui la copia è destinata;</a:t>
            </a:r>
          </a:p>
          <a:p>
            <a:pPr marL="0" indent="0">
              <a:buNone/>
            </a:pPr>
            <a:endParaRPr lang="it-IT" dirty="0"/>
          </a:p>
          <a:p>
            <a:endParaRPr lang="it-IT" dirty="0"/>
          </a:p>
        </p:txBody>
      </p:sp>
      <p:sp>
        <p:nvSpPr>
          <p:cNvPr id="4" name="Segnaposto numero diapositiva 3"/>
          <p:cNvSpPr>
            <a:spLocks noGrp="1"/>
          </p:cNvSpPr>
          <p:nvPr>
            <p:ph type="sldNum" sz="quarter" idx="12"/>
          </p:nvPr>
        </p:nvSpPr>
        <p:spPr/>
        <p:txBody>
          <a:bodyPr/>
          <a:lstStyle/>
          <a:p>
            <a:fld id="{F420D8D5-B3F0-4AC1-A139-3AAAC495DFD1}" type="slidenum">
              <a:rPr lang="it-IT" smtClean="0"/>
              <a:t>44</a:t>
            </a:fld>
            <a:endParaRPr lang="it-IT"/>
          </a:p>
        </p:txBody>
      </p:sp>
    </p:spTree>
    <p:extLst>
      <p:ext uri="{BB962C8B-B14F-4D97-AF65-F5344CB8AC3E}">
        <p14:creationId xmlns:p14="http://schemas.microsoft.com/office/powerpoint/2010/main" val="2372141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endParaRPr lang="it-IT" sz="2400" dirty="0"/>
          </a:p>
        </p:txBody>
      </p:sp>
      <p:sp>
        <p:nvSpPr>
          <p:cNvPr id="3" name="Segnaposto contenuto 2"/>
          <p:cNvSpPr>
            <a:spLocks noGrp="1"/>
          </p:cNvSpPr>
          <p:nvPr>
            <p:ph idx="1"/>
          </p:nvPr>
        </p:nvSpPr>
        <p:spPr/>
        <p:txBody>
          <a:bodyPr>
            <a:normAutofit/>
          </a:bodyPr>
          <a:lstStyle/>
          <a:p>
            <a:endParaRPr lang="it-IT" sz="1800" dirty="0">
              <a:latin typeface="Book Antiqua" panose="02040602050305030304" pitchFamily="18" charset="0"/>
            </a:endParaRPr>
          </a:p>
          <a:p>
            <a:pPr marL="457200" lvl="1" indent="0" algn="ctr">
              <a:buNone/>
            </a:pPr>
            <a:r>
              <a:rPr lang="it-IT" sz="2000" b="1" dirty="0">
                <a:latin typeface="Book Antiqua" panose="02040602050305030304" pitchFamily="18" charset="0"/>
              </a:rPr>
              <a:t>la «copia esecutiva»</a:t>
            </a:r>
          </a:p>
          <a:p>
            <a:pPr marL="457200" lvl="1" indent="0" algn="ctr">
              <a:buNone/>
            </a:pPr>
            <a:endParaRPr lang="it-IT" sz="2000" b="1" dirty="0">
              <a:latin typeface="Book Antiqua" panose="02040602050305030304" pitchFamily="18" charset="0"/>
            </a:endParaRPr>
          </a:p>
          <a:p>
            <a:pPr marL="457200" lvl="1" indent="0" algn="ctr">
              <a:buNone/>
            </a:pPr>
            <a:r>
              <a:rPr lang="it-IT" sz="2000" b="1" dirty="0">
                <a:latin typeface="Book Antiqua" panose="02040602050305030304" pitchFamily="18" charset="0"/>
              </a:rPr>
              <a:t>trattamento tributario:</a:t>
            </a:r>
          </a:p>
          <a:p>
            <a:pPr lvl="1" algn="just"/>
            <a:endParaRPr lang="it-IT" sz="2000" b="1" dirty="0">
              <a:latin typeface="Book Antiqua" panose="02040602050305030304" pitchFamily="18" charset="0"/>
            </a:endParaRPr>
          </a:p>
          <a:p>
            <a:pPr marL="457200" lvl="1" indent="0" algn="just">
              <a:buNone/>
            </a:pPr>
            <a:r>
              <a:rPr lang="it-IT" sz="2000" dirty="0">
                <a:latin typeface="Book Antiqua" panose="02040602050305030304" pitchFamily="18" charset="0"/>
              </a:rPr>
              <a:t>La stessa circolare ritiene che possa ritenersi confermata l’</a:t>
            </a:r>
            <a:r>
              <a:rPr lang="it-IT" sz="2000" b="1" dirty="0">
                <a:latin typeface="Book Antiqua" panose="02040602050305030304" pitchFamily="18" charset="0"/>
              </a:rPr>
              <a:t>esenzione </a:t>
            </a:r>
            <a:r>
              <a:rPr lang="it-IT" sz="2000" dirty="0">
                <a:latin typeface="Book Antiqua" panose="02040602050305030304" pitchFamily="18" charset="0"/>
              </a:rPr>
              <a:t>della copia da valere come titolo esecutivo </a:t>
            </a:r>
            <a:r>
              <a:rPr lang="it-IT" sz="2000" b="1" dirty="0">
                <a:latin typeface="Book Antiqua" panose="02040602050305030304" pitchFamily="18" charset="0"/>
              </a:rPr>
              <a:t>dall’imposta di bollo</a:t>
            </a:r>
            <a:r>
              <a:rPr lang="it-IT" sz="2000" dirty="0">
                <a:latin typeface="Book Antiqua" panose="02040602050305030304" pitchFamily="18" charset="0"/>
              </a:rPr>
              <a:t>, ai sensi dell’art. 18 del D.P.R. 30.05.2002, n. 115 (T.U. in materia di spese di giustizia, che introduce il «contributo unificato»), salva l’esigenza di indicare « … la norma di esenzione ovvero l’uso cui tale copia è destinata» (Risoluzione n. 130 del 13 novembre 2006).</a:t>
            </a:r>
          </a:p>
          <a:p>
            <a:pPr marL="457200" lvl="1" indent="0" algn="just">
              <a:buNone/>
            </a:pPr>
            <a:endParaRPr lang="it-IT" sz="2000" b="1" dirty="0">
              <a:latin typeface="Book Antiqua" panose="02040602050305030304" pitchFamily="18" charset="0"/>
            </a:endParaRPr>
          </a:p>
          <a:p>
            <a:pPr marL="457200" lvl="1" indent="0" algn="just">
              <a:buNone/>
            </a:pPr>
            <a:r>
              <a:rPr lang="it-IT" sz="2000" b="1" dirty="0">
                <a:latin typeface="Book Antiqua" panose="02040602050305030304" pitchFamily="18" charset="0"/>
              </a:rPr>
              <a:t>Sorte delle copie esecutive «spedite in forma esecutiva» sino al 28 febbraio 2023.</a:t>
            </a:r>
          </a:p>
        </p:txBody>
      </p:sp>
      <p:sp>
        <p:nvSpPr>
          <p:cNvPr id="4" name="Segnaposto numero diapositiva 3"/>
          <p:cNvSpPr>
            <a:spLocks noGrp="1"/>
          </p:cNvSpPr>
          <p:nvPr>
            <p:ph type="sldNum" sz="quarter" idx="12"/>
          </p:nvPr>
        </p:nvSpPr>
        <p:spPr/>
        <p:txBody>
          <a:bodyPr/>
          <a:lstStyle/>
          <a:p>
            <a:fld id="{F420D8D5-B3F0-4AC1-A139-3AAAC495DFD1}" type="slidenum">
              <a:rPr lang="it-IT" smtClean="0"/>
              <a:t>45</a:t>
            </a:fld>
            <a:endParaRPr lang="it-IT"/>
          </a:p>
        </p:txBody>
      </p:sp>
    </p:spTree>
    <p:extLst>
      <p:ext uri="{BB962C8B-B14F-4D97-AF65-F5344CB8AC3E}">
        <p14:creationId xmlns:p14="http://schemas.microsoft.com/office/powerpoint/2010/main" val="3418588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p:txBody>
          <a:bodyPr>
            <a:normAutofit/>
          </a:bodyPr>
          <a:lstStyle/>
          <a:p>
            <a:pPr marL="0" indent="0" algn="ctr">
              <a:buNone/>
            </a:pPr>
            <a:r>
              <a:rPr lang="it-IT" sz="2000" b="1" dirty="0">
                <a:latin typeface="Book Antiqua" panose="02040602050305030304" pitchFamily="18" charset="0"/>
              </a:rPr>
              <a:t>La «vendita diretta»: artt. 568</a:t>
            </a:r>
            <a:r>
              <a:rPr lang="it-IT" sz="2000" b="1" i="1" dirty="0">
                <a:latin typeface="Book Antiqua" panose="02040602050305030304" pitchFamily="18" charset="0"/>
              </a:rPr>
              <a:t>-bis </a:t>
            </a:r>
            <a:r>
              <a:rPr lang="it-IT" sz="2000" b="1" dirty="0">
                <a:latin typeface="Book Antiqua" panose="02040602050305030304" pitchFamily="18" charset="0"/>
              </a:rPr>
              <a:t>e 569-</a:t>
            </a:r>
            <a:r>
              <a:rPr lang="it-IT" sz="2000" b="1" i="1" dirty="0">
                <a:latin typeface="Book Antiqua" panose="02040602050305030304" pitchFamily="18" charset="0"/>
              </a:rPr>
              <a:t>bis</a:t>
            </a:r>
            <a:r>
              <a:rPr lang="it-IT" sz="2000" b="1" dirty="0">
                <a:latin typeface="Book Antiqua" panose="02040602050305030304" pitchFamily="18" charset="0"/>
              </a:rPr>
              <a:t> </a:t>
            </a:r>
            <a:r>
              <a:rPr lang="it-IT" sz="2000" b="1" dirty="0" err="1">
                <a:latin typeface="Book Antiqua" panose="02040602050305030304" pitchFamily="18" charset="0"/>
              </a:rPr>
              <a:t>c.p.c.</a:t>
            </a:r>
            <a:endParaRPr lang="it-IT" sz="2000" dirty="0">
              <a:latin typeface="Book Antiqua" panose="02040602050305030304" pitchFamily="18" charset="0"/>
            </a:endParaRPr>
          </a:p>
          <a:p>
            <a:pPr marL="0" indent="0" algn="ctr">
              <a:buNone/>
            </a:pPr>
            <a:r>
              <a:rPr lang="it-IT" sz="2000" dirty="0">
                <a:latin typeface="Book Antiqua" panose="02040602050305030304" pitchFamily="18" charset="0"/>
              </a:rPr>
              <a:t>(art. 3, comma 39, Riforma; art. 1, comma 12, lettera n) Legge delega)</a:t>
            </a:r>
          </a:p>
          <a:p>
            <a:pPr marL="0" indent="0" algn="ctr">
              <a:buNone/>
            </a:pPr>
            <a:endParaRPr lang="it-IT" sz="2000" b="1" dirty="0">
              <a:latin typeface="Book Antiqua" panose="02040602050305030304" pitchFamily="18" charset="0"/>
            </a:endParaRPr>
          </a:p>
          <a:p>
            <a:pPr marL="0" indent="0" algn="just">
              <a:buNone/>
            </a:pPr>
            <a:r>
              <a:rPr lang="it-IT" sz="2000" dirty="0">
                <a:latin typeface="Book Antiqua" panose="02040602050305030304" pitchFamily="18" charset="0"/>
              </a:rPr>
              <a:t>a) </a:t>
            </a:r>
            <a:r>
              <a:rPr lang="it-IT" sz="2000" b="1" dirty="0">
                <a:latin typeface="Book Antiqua" panose="02040602050305030304" pitchFamily="18" charset="0"/>
              </a:rPr>
              <a:t>alternativa</a:t>
            </a:r>
            <a:r>
              <a:rPr lang="it-IT" sz="2000" dirty="0">
                <a:latin typeface="Book Antiqua" panose="02040602050305030304" pitchFamily="18" charset="0"/>
              </a:rPr>
              <a:t> alla vendita «ordinaria» – disposta all’udienza ex art. 569 </a:t>
            </a:r>
            <a:r>
              <a:rPr lang="it-IT" sz="2000" dirty="0" err="1">
                <a:latin typeface="Book Antiqua" panose="02040602050305030304" pitchFamily="18" charset="0"/>
              </a:rPr>
              <a:t>c.p.c.</a:t>
            </a:r>
            <a:r>
              <a:rPr lang="it-IT" sz="2000" dirty="0">
                <a:latin typeface="Book Antiqua" panose="02040602050305030304" pitchFamily="18" charset="0"/>
              </a:rPr>
              <a:t>;</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b) </a:t>
            </a:r>
            <a:r>
              <a:rPr lang="it-IT" sz="2000" b="1" dirty="0">
                <a:latin typeface="Book Antiqua" panose="02040602050305030304" pitchFamily="18" charset="0"/>
              </a:rPr>
              <a:t>modalità </a:t>
            </a:r>
            <a:r>
              <a:rPr lang="it-IT" sz="2000" dirty="0">
                <a:latin typeface="Book Antiqua" panose="02040602050305030304" pitchFamily="18" charset="0"/>
              </a:rPr>
              <a:t>(art. 568</a:t>
            </a:r>
            <a:r>
              <a:rPr lang="it-IT" sz="2000" i="1" dirty="0">
                <a:latin typeface="Book Antiqua" panose="02040602050305030304" pitchFamily="18" charset="0"/>
              </a:rPr>
              <a:t>-bis</a:t>
            </a:r>
            <a:r>
              <a:rPr lang="it-IT" sz="2000" dirty="0">
                <a:latin typeface="Book Antiqua" panose="02040602050305030304" pitchFamily="18" charset="0"/>
              </a:rPr>
              <a:t>): richiesta del debitore esecutato:</a:t>
            </a:r>
          </a:p>
          <a:p>
            <a:pPr algn="just"/>
            <a:endParaRPr lang="it-IT" sz="2000" dirty="0">
              <a:latin typeface="Book Antiqua" panose="02040602050305030304" pitchFamily="18" charset="0"/>
            </a:endParaRPr>
          </a:p>
          <a:p>
            <a:pPr lvl="1" algn="just"/>
            <a:r>
              <a:rPr lang="it-IT" sz="2000" dirty="0">
                <a:latin typeface="Book Antiqua" panose="02040602050305030304" pitchFamily="18" charset="0"/>
              </a:rPr>
              <a:t>Offerta d’acquisto, ad un prezzo non inferiore al prezzo di stima; deposito cauzione del 10%;</a:t>
            </a:r>
          </a:p>
          <a:p>
            <a:pPr lvl="1" algn="just"/>
            <a:endParaRPr lang="it-IT" sz="2000" dirty="0">
              <a:latin typeface="Book Antiqua" panose="02040602050305030304" pitchFamily="18" charset="0"/>
            </a:endParaRPr>
          </a:p>
          <a:p>
            <a:pPr lvl="1" algn="just"/>
            <a:r>
              <a:rPr lang="it-IT" sz="2000" dirty="0">
                <a:latin typeface="Book Antiqua" panose="02040602050305030304" pitchFamily="18" charset="0"/>
              </a:rPr>
              <a:t>L’offerta deve essere depositata non oltre 10 giorni prima dell’udienza ex art. 569;</a:t>
            </a:r>
          </a:p>
        </p:txBody>
      </p:sp>
      <p:sp>
        <p:nvSpPr>
          <p:cNvPr id="4" name="Segnaposto numero diapositiva 3"/>
          <p:cNvSpPr>
            <a:spLocks noGrp="1"/>
          </p:cNvSpPr>
          <p:nvPr>
            <p:ph type="sldNum" sz="quarter" idx="12"/>
          </p:nvPr>
        </p:nvSpPr>
        <p:spPr/>
        <p:txBody>
          <a:bodyPr/>
          <a:lstStyle/>
          <a:p>
            <a:fld id="{F420D8D5-B3F0-4AC1-A139-3AAAC495DFD1}" type="slidenum">
              <a:rPr lang="it-IT" smtClean="0"/>
              <a:t>46</a:t>
            </a:fld>
            <a:endParaRPr lang="it-IT"/>
          </a:p>
        </p:txBody>
      </p:sp>
    </p:spTree>
    <p:extLst>
      <p:ext uri="{BB962C8B-B14F-4D97-AF65-F5344CB8AC3E}">
        <p14:creationId xmlns:p14="http://schemas.microsoft.com/office/powerpoint/2010/main" val="22564320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p:txBody>
          <a:bodyPr>
            <a:normAutofit lnSpcReduction="10000"/>
          </a:bodyPr>
          <a:lstStyle/>
          <a:p>
            <a:pPr marL="0" indent="0" algn="ctr">
              <a:buNone/>
            </a:pPr>
            <a:r>
              <a:rPr lang="it-IT" sz="2000" b="1" dirty="0">
                <a:latin typeface="Book Antiqua" panose="02040602050305030304" pitchFamily="18" charset="0"/>
              </a:rPr>
              <a:t>La «vendita diretta»: artt. 568</a:t>
            </a:r>
            <a:r>
              <a:rPr lang="it-IT" sz="2000" b="1" i="1" dirty="0">
                <a:latin typeface="Book Antiqua" panose="02040602050305030304" pitchFamily="18" charset="0"/>
              </a:rPr>
              <a:t>-bis </a:t>
            </a:r>
            <a:r>
              <a:rPr lang="it-IT" sz="2000" b="1" dirty="0">
                <a:latin typeface="Book Antiqua" panose="02040602050305030304" pitchFamily="18" charset="0"/>
              </a:rPr>
              <a:t>e 569-</a:t>
            </a:r>
            <a:r>
              <a:rPr lang="it-IT" sz="2000" b="1" i="1" dirty="0">
                <a:latin typeface="Book Antiqua" panose="02040602050305030304" pitchFamily="18" charset="0"/>
              </a:rPr>
              <a:t>bis</a:t>
            </a:r>
            <a:r>
              <a:rPr lang="it-IT" sz="2000" b="1" dirty="0">
                <a:latin typeface="Book Antiqua" panose="02040602050305030304" pitchFamily="18" charset="0"/>
              </a:rPr>
              <a:t> </a:t>
            </a:r>
            <a:r>
              <a:rPr lang="it-IT" sz="2000" b="1" dirty="0" err="1">
                <a:latin typeface="Book Antiqua" panose="02040602050305030304" pitchFamily="18" charset="0"/>
              </a:rPr>
              <a:t>c.p.c.</a:t>
            </a:r>
            <a:endParaRPr lang="it-IT" sz="2000" b="1" dirty="0">
              <a:latin typeface="Book Antiqua" panose="02040602050305030304" pitchFamily="18" charset="0"/>
            </a:endParaRP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c) </a:t>
            </a:r>
            <a:r>
              <a:rPr lang="it-IT" sz="2000" b="1" dirty="0">
                <a:latin typeface="Book Antiqua" panose="02040602050305030304" pitchFamily="18" charset="0"/>
              </a:rPr>
              <a:t>procedimento </a:t>
            </a:r>
            <a:r>
              <a:rPr lang="it-IT" sz="2000" dirty="0">
                <a:latin typeface="Book Antiqua" panose="02040602050305030304" pitchFamily="18" charset="0"/>
              </a:rPr>
              <a:t>(art. 569-</a:t>
            </a:r>
            <a:r>
              <a:rPr lang="it-IT" sz="2000" i="1" dirty="0">
                <a:latin typeface="Book Antiqua" panose="02040602050305030304" pitchFamily="18" charset="0"/>
              </a:rPr>
              <a:t>bis)</a:t>
            </a:r>
            <a:r>
              <a:rPr lang="it-IT" sz="2000" dirty="0">
                <a:latin typeface="Book Antiqua" panose="02040602050305030304" pitchFamily="18" charset="0"/>
              </a:rPr>
              <a:t>:</a:t>
            </a:r>
          </a:p>
          <a:p>
            <a:pPr marL="0" indent="0" algn="just">
              <a:buNone/>
            </a:pPr>
            <a:endParaRPr lang="it-IT" sz="2000" dirty="0">
              <a:latin typeface="Book Antiqua" panose="02040602050305030304" pitchFamily="18" charset="0"/>
            </a:endParaRPr>
          </a:p>
          <a:p>
            <a:pPr marL="457200" lvl="1" indent="0" algn="just">
              <a:buNone/>
            </a:pPr>
            <a:r>
              <a:rPr lang="it-IT" sz="2000" dirty="0">
                <a:latin typeface="Book Antiqua" panose="02040602050305030304" pitchFamily="18" charset="0"/>
              </a:rPr>
              <a:t>Prezzo offerto &gt; del prezzo base determinato dal perito (ex art. 568 </a:t>
            </a:r>
            <a:r>
              <a:rPr lang="it-IT" sz="2000" dirty="0" err="1">
                <a:latin typeface="Book Antiqua" panose="02040602050305030304" pitchFamily="18" charset="0"/>
              </a:rPr>
              <a:t>c.p.c.</a:t>
            </a:r>
            <a:r>
              <a:rPr lang="it-IT" sz="2000" dirty="0">
                <a:latin typeface="Book Antiqua" panose="02040602050305030304" pitchFamily="18" charset="0"/>
              </a:rPr>
              <a:t> e art. 173 bis </a:t>
            </a:r>
            <a:r>
              <a:rPr lang="it-IT" sz="2000" dirty="0" err="1">
                <a:latin typeface="Book Antiqua" panose="02040602050305030304" pitchFamily="18" charset="0"/>
              </a:rPr>
              <a:t>d.a.c.p.c</a:t>
            </a:r>
            <a:r>
              <a:rPr lang="it-IT" sz="2000" dirty="0">
                <a:latin typeface="Book Antiqua" panose="02040602050305030304" pitchFamily="18" charset="0"/>
              </a:rPr>
              <a:t>.): il Giudice, valutata l’ammissibilità dell’offerta:</a:t>
            </a:r>
          </a:p>
          <a:p>
            <a:pPr marL="457200" lvl="1" indent="0" algn="just">
              <a:buNone/>
            </a:pPr>
            <a:endParaRPr lang="it-IT" sz="2000" dirty="0">
              <a:latin typeface="Book Antiqua" panose="02040602050305030304" pitchFamily="18" charset="0"/>
            </a:endParaRPr>
          </a:p>
          <a:p>
            <a:pPr marL="914400" lvl="2" indent="0" algn="just">
              <a:buNone/>
            </a:pPr>
            <a:r>
              <a:rPr lang="it-IT" b="1" u="sng" dirty="0">
                <a:latin typeface="Book Antiqua" panose="02040602050305030304" pitchFamily="18" charset="0"/>
              </a:rPr>
              <a:t>in assenza di opposizioni</a:t>
            </a:r>
            <a:r>
              <a:rPr lang="it-IT" b="1" dirty="0">
                <a:latin typeface="Book Antiqua" panose="02040602050305030304" pitchFamily="18" charset="0"/>
              </a:rPr>
              <a:t> </a:t>
            </a:r>
            <a:r>
              <a:rPr lang="it-IT" dirty="0">
                <a:latin typeface="Book Antiqua" panose="02040602050305030304" pitchFamily="18" charset="0"/>
              </a:rPr>
              <a:t>dei creditori titolari e di quelli intervenuti: – aggiudica l’immobile all’offerente (art. 569-bis, 4° comma);</a:t>
            </a:r>
          </a:p>
          <a:p>
            <a:pPr marL="914400" lvl="2" indent="0" algn="just">
              <a:buNone/>
            </a:pPr>
            <a:endParaRPr lang="it-IT" dirty="0">
              <a:latin typeface="Book Antiqua" panose="02040602050305030304" pitchFamily="18" charset="0"/>
            </a:endParaRPr>
          </a:p>
          <a:p>
            <a:pPr marL="914400" lvl="2" indent="0" algn="just">
              <a:buNone/>
            </a:pPr>
            <a:r>
              <a:rPr lang="it-IT" b="1" u="sng" dirty="0">
                <a:latin typeface="Book Antiqua" panose="02040602050305030304" pitchFamily="18" charset="0"/>
              </a:rPr>
              <a:t>nel caso di opposizione</a:t>
            </a:r>
            <a:r>
              <a:rPr lang="it-IT" dirty="0">
                <a:latin typeface="Book Antiqua" panose="02040602050305030304" pitchFamily="18" charset="0"/>
              </a:rPr>
              <a:t> – dispone con ordinanza perché abbia luogo la «vendita competitiva» (pubblicità dell’offerta, termine per la formulazione di offerte ulteriori; fissazione dell’udienza per la gara, etc.; art. 569-bis, 5° comma);</a:t>
            </a:r>
          </a:p>
        </p:txBody>
      </p:sp>
      <p:sp>
        <p:nvSpPr>
          <p:cNvPr id="4" name="Segnaposto numero diapositiva 3"/>
          <p:cNvSpPr>
            <a:spLocks noGrp="1"/>
          </p:cNvSpPr>
          <p:nvPr>
            <p:ph type="sldNum" sz="quarter" idx="12"/>
          </p:nvPr>
        </p:nvSpPr>
        <p:spPr/>
        <p:txBody>
          <a:bodyPr/>
          <a:lstStyle/>
          <a:p>
            <a:fld id="{F420D8D5-B3F0-4AC1-A139-3AAAC495DFD1}" type="slidenum">
              <a:rPr lang="it-IT" smtClean="0"/>
              <a:t>47</a:t>
            </a:fld>
            <a:endParaRPr lang="it-IT"/>
          </a:p>
        </p:txBody>
      </p:sp>
    </p:spTree>
    <p:extLst>
      <p:ext uri="{BB962C8B-B14F-4D97-AF65-F5344CB8AC3E}">
        <p14:creationId xmlns:p14="http://schemas.microsoft.com/office/powerpoint/2010/main" val="25487945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p:txBody>
          <a:bodyPr>
            <a:normAutofit lnSpcReduction="10000"/>
          </a:bodyPr>
          <a:lstStyle/>
          <a:p>
            <a:endParaRPr lang="it-IT" sz="2000" dirty="0"/>
          </a:p>
          <a:p>
            <a:pPr marL="0" indent="0" algn="ctr">
              <a:buNone/>
            </a:pPr>
            <a:r>
              <a:rPr lang="it-IT" sz="2000" b="1" dirty="0">
                <a:latin typeface="Book Antiqua" panose="02040602050305030304" pitchFamily="18" charset="0"/>
              </a:rPr>
              <a:t>La «vendita diretta»: artt. 568</a:t>
            </a:r>
            <a:r>
              <a:rPr lang="it-IT" sz="2000" b="1" i="1" dirty="0">
                <a:latin typeface="Book Antiqua" panose="02040602050305030304" pitchFamily="18" charset="0"/>
              </a:rPr>
              <a:t>-bis </a:t>
            </a:r>
            <a:r>
              <a:rPr lang="it-IT" sz="2000" b="1" dirty="0">
                <a:latin typeface="Book Antiqua" panose="02040602050305030304" pitchFamily="18" charset="0"/>
              </a:rPr>
              <a:t>e 569-</a:t>
            </a:r>
            <a:r>
              <a:rPr lang="it-IT" sz="2000" b="1" i="1" dirty="0">
                <a:latin typeface="Book Antiqua" panose="02040602050305030304" pitchFamily="18" charset="0"/>
              </a:rPr>
              <a:t>bis</a:t>
            </a:r>
            <a:r>
              <a:rPr lang="it-IT" sz="2000" b="1" dirty="0">
                <a:latin typeface="Book Antiqua" panose="02040602050305030304" pitchFamily="18" charset="0"/>
              </a:rPr>
              <a:t> </a:t>
            </a:r>
            <a:r>
              <a:rPr lang="it-IT" sz="2000" b="1" dirty="0" err="1">
                <a:latin typeface="Book Antiqua" panose="02040602050305030304" pitchFamily="18" charset="0"/>
              </a:rPr>
              <a:t>c.p.c.</a:t>
            </a:r>
            <a:endParaRPr lang="it-IT" sz="2000" b="1" dirty="0">
              <a:latin typeface="Book Antiqua" panose="02040602050305030304" pitchFamily="18" charset="0"/>
            </a:endParaRPr>
          </a:p>
          <a:p>
            <a:endParaRPr lang="it-IT" sz="2000" dirty="0"/>
          </a:p>
          <a:p>
            <a:r>
              <a:rPr lang="it-IT" sz="2000" dirty="0">
                <a:latin typeface="Book Antiqua" panose="02040602050305030304" pitchFamily="18" charset="0"/>
              </a:rPr>
              <a:t>Prezzo offerto &lt; al prezzo base determinato dal perito:</a:t>
            </a:r>
          </a:p>
          <a:p>
            <a:pPr>
              <a:buFont typeface="Wingdings" panose="05000000000000000000" pitchFamily="2" charset="2"/>
              <a:buChar char="Ø"/>
            </a:pPr>
            <a:endParaRPr lang="it-IT" sz="2000" dirty="0">
              <a:latin typeface="Book Antiqua" panose="02040602050305030304" pitchFamily="18" charset="0"/>
            </a:endParaRPr>
          </a:p>
          <a:p>
            <a:pPr lvl="1"/>
            <a:r>
              <a:rPr lang="it-IT" sz="2000" dirty="0">
                <a:latin typeface="Book Antiqua" panose="02040602050305030304" pitchFamily="18" charset="0"/>
              </a:rPr>
              <a:t> il Giudice fissa un termine di 10 giorni per l’integrazione dell’offerta e della cauzione;</a:t>
            </a:r>
          </a:p>
          <a:p>
            <a:pPr lvl="1">
              <a:buFont typeface="Wingdings" panose="05000000000000000000" pitchFamily="2" charset="2"/>
              <a:buChar char="ü"/>
            </a:pPr>
            <a:endParaRPr lang="it-IT" sz="2000" dirty="0">
              <a:latin typeface="Book Antiqua" panose="02040602050305030304" pitchFamily="18" charset="0"/>
            </a:endParaRPr>
          </a:p>
          <a:p>
            <a:pPr lvl="2">
              <a:buFont typeface="Wingdings" panose="05000000000000000000" pitchFamily="2" charset="2"/>
              <a:buChar char="ü"/>
            </a:pPr>
            <a:r>
              <a:rPr lang="it-IT" dirty="0">
                <a:latin typeface="Book Antiqua" panose="02040602050305030304" pitchFamily="18" charset="0"/>
              </a:rPr>
              <a:t>Se il prezzo e la cauzione non vengono integrate nel termine il Giudice dichiara l’offerta inammissibile e dispone la vendita nei modi ordinari;</a:t>
            </a:r>
          </a:p>
          <a:p>
            <a:pPr lvl="2">
              <a:buFont typeface="Wingdings" panose="05000000000000000000" pitchFamily="2" charset="2"/>
              <a:buChar char="ü"/>
            </a:pPr>
            <a:endParaRPr lang="it-IT" dirty="0">
              <a:latin typeface="Book Antiqua" panose="02040602050305030304" pitchFamily="18" charset="0"/>
            </a:endParaRPr>
          </a:p>
          <a:p>
            <a:pPr lvl="2" algn="just">
              <a:buFont typeface="Wingdings" panose="05000000000000000000" pitchFamily="2" charset="2"/>
              <a:buChar char="ü"/>
            </a:pPr>
            <a:r>
              <a:rPr lang="it-IT" dirty="0">
                <a:latin typeface="Book Antiqua" panose="02040602050305030304" pitchFamily="18" charset="0"/>
              </a:rPr>
              <a:t>Nel caso contrario si procede secondo quanto indicato prima per i casi di assenza di opposizione dei creditori titolati e di quelli intervenuti (</a:t>
            </a:r>
            <a:r>
              <a:rPr lang="it-IT" b="1" dirty="0">
                <a:latin typeface="Book Antiqua" panose="02040602050305030304" pitchFamily="18" charset="0"/>
              </a:rPr>
              <a:t>aggiudicazione all’offerente</a:t>
            </a:r>
            <a:r>
              <a:rPr lang="it-IT" dirty="0">
                <a:latin typeface="Book Antiqua" panose="02040602050305030304" pitchFamily="18" charset="0"/>
              </a:rPr>
              <a:t>) o di opposizione (</a:t>
            </a:r>
            <a:r>
              <a:rPr lang="it-IT" b="1" dirty="0">
                <a:latin typeface="Book Antiqua" panose="02040602050305030304" pitchFamily="18" charset="0"/>
              </a:rPr>
              <a:t>vendita competitiva</a:t>
            </a:r>
            <a:r>
              <a:rPr lang="it-IT" dirty="0">
                <a:latin typeface="Book Antiqua" panose="02040602050305030304" pitchFamily="18" charset="0"/>
              </a:rPr>
              <a:t>).</a:t>
            </a:r>
          </a:p>
        </p:txBody>
      </p:sp>
      <p:sp>
        <p:nvSpPr>
          <p:cNvPr id="4" name="Segnaposto numero diapositiva 3"/>
          <p:cNvSpPr>
            <a:spLocks noGrp="1"/>
          </p:cNvSpPr>
          <p:nvPr>
            <p:ph type="sldNum" sz="quarter" idx="12"/>
          </p:nvPr>
        </p:nvSpPr>
        <p:spPr/>
        <p:txBody>
          <a:bodyPr/>
          <a:lstStyle/>
          <a:p>
            <a:fld id="{F420D8D5-B3F0-4AC1-A139-3AAAC495DFD1}" type="slidenum">
              <a:rPr lang="it-IT" smtClean="0"/>
              <a:t>48</a:t>
            </a:fld>
            <a:endParaRPr lang="it-IT"/>
          </a:p>
        </p:txBody>
      </p:sp>
    </p:spTree>
    <p:extLst>
      <p:ext uri="{BB962C8B-B14F-4D97-AF65-F5344CB8AC3E}">
        <p14:creationId xmlns:p14="http://schemas.microsoft.com/office/powerpoint/2010/main" val="7138538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endParaRPr lang="it-IT" sz="2400" dirty="0"/>
          </a:p>
        </p:txBody>
      </p:sp>
      <p:sp>
        <p:nvSpPr>
          <p:cNvPr id="3" name="Segnaposto contenuto 2"/>
          <p:cNvSpPr>
            <a:spLocks noGrp="1"/>
          </p:cNvSpPr>
          <p:nvPr>
            <p:ph idx="1"/>
          </p:nvPr>
        </p:nvSpPr>
        <p:spPr>
          <a:xfrm>
            <a:off x="838200" y="2005012"/>
            <a:ext cx="10515600" cy="4351338"/>
          </a:xfrm>
        </p:spPr>
        <p:txBody>
          <a:bodyPr>
            <a:normAutofit/>
          </a:bodyPr>
          <a:lstStyle/>
          <a:p>
            <a:pPr marL="0" indent="0" algn="ctr">
              <a:buNone/>
            </a:pPr>
            <a:r>
              <a:rPr lang="it-IT" sz="2000" b="1" dirty="0">
                <a:latin typeface="Book Antiqua" panose="02040602050305030304" pitchFamily="18" charset="0"/>
              </a:rPr>
              <a:t>La «vendita diretta»: artt. 568</a:t>
            </a:r>
            <a:r>
              <a:rPr lang="it-IT" sz="2000" b="1" i="1" dirty="0">
                <a:latin typeface="Book Antiqua" panose="02040602050305030304" pitchFamily="18" charset="0"/>
              </a:rPr>
              <a:t>-bis </a:t>
            </a:r>
            <a:r>
              <a:rPr lang="it-IT" sz="2000" b="1" dirty="0">
                <a:latin typeface="Book Antiqua" panose="02040602050305030304" pitchFamily="18" charset="0"/>
              </a:rPr>
              <a:t>e 569-</a:t>
            </a:r>
            <a:r>
              <a:rPr lang="it-IT" sz="2000" b="1" i="1" dirty="0">
                <a:latin typeface="Book Antiqua" panose="02040602050305030304" pitchFamily="18" charset="0"/>
              </a:rPr>
              <a:t>bis</a:t>
            </a:r>
            <a:r>
              <a:rPr lang="it-IT" sz="2000" b="1" dirty="0">
                <a:latin typeface="Book Antiqua" panose="02040602050305030304" pitchFamily="18" charset="0"/>
              </a:rPr>
              <a:t> </a:t>
            </a:r>
            <a:r>
              <a:rPr lang="it-IT" sz="2000" b="1" dirty="0" err="1">
                <a:latin typeface="Book Antiqua" panose="02040602050305030304" pitchFamily="18" charset="0"/>
              </a:rPr>
              <a:t>c.p.c.</a:t>
            </a:r>
            <a:endParaRPr lang="it-IT" sz="2000" b="1" dirty="0">
              <a:latin typeface="Book Antiqua" panose="02040602050305030304" pitchFamily="18" charset="0"/>
            </a:endParaRPr>
          </a:p>
          <a:p>
            <a:endParaRPr lang="it-IT" sz="2000" dirty="0">
              <a:latin typeface="Book Antiqua" panose="02040602050305030304" pitchFamily="18" charset="0"/>
            </a:endParaRPr>
          </a:p>
          <a:p>
            <a:pPr marL="0" indent="0">
              <a:buNone/>
            </a:pPr>
            <a:r>
              <a:rPr lang="it-IT" sz="2000" dirty="0">
                <a:latin typeface="Book Antiqua" panose="02040602050305030304" pitchFamily="18" charset="0"/>
              </a:rPr>
              <a:t>c) </a:t>
            </a:r>
            <a:r>
              <a:rPr lang="it-IT" sz="2000" b="1" dirty="0">
                <a:latin typeface="Book Antiqua" panose="02040602050305030304" pitchFamily="18" charset="0"/>
              </a:rPr>
              <a:t>conclusione del procedimento</a:t>
            </a:r>
            <a:r>
              <a:rPr lang="it-IT" sz="2000" dirty="0">
                <a:latin typeface="Book Antiqua" panose="02040602050305030304" pitchFamily="18" charset="0"/>
              </a:rPr>
              <a:t>: avvenuto il versamento del prezzo, il Giudice:</a:t>
            </a:r>
          </a:p>
          <a:p>
            <a:pPr marL="0" indent="0">
              <a:buNone/>
            </a:pPr>
            <a:r>
              <a:rPr lang="it-IT" sz="2000" dirty="0">
                <a:latin typeface="Book Antiqua" panose="02040602050305030304" pitchFamily="18" charset="0"/>
              </a:rPr>
              <a:t>	</a:t>
            </a:r>
          </a:p>
          <a:p>
            <a:pPr lvl="1"/>
            <a:r>
              <a:rPr lang="it-IT" sz="2000" dirty="0">
                <a:latin typeface="Book Antiqua" panose="02040602050305030304" pitchFamily="18" charset="0"/>
              </a:rPr>
              <a:t> pronuncia il decreto con il quale trasferisce il bene all’aggiudicatario;</a:t>
            </a:r>
          </a:p>
          <a:p>
            <a:pPr lvl="1"/>
            <a:endParaRPr lang="it-IT" sz="2000" dirty="0">
              <a:latin typeface="Book Antiqua" panose="02040602050305030304" pitchFamily="18" charset="0"/>
            </a:endParaRPr>
          </a:p>
          <a:p>
            <a:pPr lvl="1" algn="just"/>
            <a:r>
              <a:rPr lang="it-IT" sz="2000" dirty="0">
                <a:latin typeface="Book Antiqua" panose="02040602050305030304" pitchFamily="18" charset="0"/>
              </a:rPr>
              <a:t>su istanza dell’aggiudicatario autorizza il trasferimento dell’immobile mediante atto negoziale rimesso al Notaio, e ordina che si proceda – contestualmente alla trascrizione – alla cancellazione delle trascrizioni dei pignoramenti e delle ipoteche. Il Notaio trasmetterà copia dell’atto al cancelliere o al professionista delegato, che provvedono al deposito nel fascicolo della proceduta.	</a:t>
            </a:r>
          </a:p>
        </p:txBody>
      </p:sp>
      <p:sp>
        <p:nvSpPr>
          <p:cNvPr id="4" name="Segnaposto numero diapositiva 3"/>
          <p:cNvSpPr>
            <a:spLocks noGrp="1"/>
          </p:cNvSpPr>
          <p:nvPr>
            <p:ph type="sldNum" sz="quarter" idx="12"/>
          </p:nvPr>
        </p:nvSpPr>
        <p:spPr/>
        <p:txBody>
          <a:bodyPr/>
          <a:lstStyle/>
          <a:p>
            <a:fld id="{F420D8D5-B3F0-4AC1-A139-3AAAC495DFD1}" type="slidenum">
              <a:rPr lang="it-IT" smtClean="0"/>
              <a:t>49</a:t>
            </a:fld>
            <a:endParaRPr lang="it-IT"/>
          </a:p>
        </p:txBody>
      </p:sp>
    </p:spTree>
    <p:extLst>
      <p:ext uri="{BB962C8B-B14F-4D97-AF65-F5344CB8AC3E}">
        <p14:creationId xmlns:p14="http://schemas.microsoft.com/office/powerpoint/2010/main" val="932109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51847" y="1279714"/>
            <a:ext cx="10515600" cy="4351338"/>
          </a:xfrm>
        </p:spPr>
        <p:txBody>
          <a:bodyPr>
            <a:normAutofit/>
          </a:bodyPr>
          <a:lstStyle/>
          <a:p>
            <a:pPr marL="0" indent="0" algn="just">
              <a:lnSpc>
                <a:spcPts val="2600"/>
              </a:lnSpc>
              <a:spcBef>
                <a:spcPts val="1200"/>
              </a:spcBef>
              <a:spcAft>
                <a:spcPts val="600"/>
              </a:spcAft>
              <a:buNone/>
            </a:pPr>
            <a:r>
              <a:rPr lang="it-IT" sz="2000" dirty="0">
                <a:latin typeface="Book Antiqua" panose="02040602050305030304" pitchFamily="18" charset="0"/>
              </a:rPr>
              <a:t>4) la </a:t>
            </a:r>
            <a:r>
              <a:rPr lang="it-IT" sz="2000" b="1" dirty="0">
                <a:latin typeface="Book Antiqua" panose="02040602050305030304" pitchFamily="18" charset="0"/>
              </a:rPr>
              <a:t>semplificazione dei procedimenti</a:t>
            </a:r>
            <a:r>
              <a:rPr lang="it-IT" sz="2000" dirty="0">
                <a:latin typeface="Book Antiqua" panose="02040602050305030304" pitchFamily="18" charset="0"/>
              </a:rPr>
              <a:t>, attraverso il rafforzamento del modello del procedimento sommario di cognizione (di cui agli artt. 702-bis e ss. c.p.c.), denominato ora </a:t>
            </a:r>
            <a:r>
              <a:rPr lang="it-IT" sz="2000" u="sng" dirty="0">
                <a:latin typeface="Book Antiqua" panose="02040602050305030304" pitchFamily="18" charset="0"/>
              </a:rPr>
              <a:t>procedimento semplificato di cognizione</a:t>
            </a:r>
            <a:r>
              <a:rPr lang="it-IT" sz="2000" i="1" dirty="0">
                <a:latin typeface="Book Antiqua" panose="02040602050305030304" pitchFamily="18" charset="0"/>
              </a:rPr>
              <a:t>;</a:t>
            </a:r>
          </a:p>
          <a:p>
            <a:pPr marL="0" indent="0" algn="just">
              <a:lnSpc>
                <a:spcPts val="2600"/>
              </a:lnSpc>
              <a:spcBef>
                <a:spcPts val="1200"/>
              </a:spcBef>
              <a:spcAft>
                <a:spcPts val="600"/>
              </a:spcAft>
              <a:buNone/>
            </a:pPr>
            <a:r>
              <a:rPr lang="it-IT" sz="2000" dirty="0">
                <a:latin typeface="Book Antiqua" panose="02040602050305030304" pitchFamily="18" charset="0"/>
              </a:rPr>
              <a:t>5) la </a:t>
            </a:r>
            <a:r>
              <a:rPr lang="it-IT" sz="2000" b="1" dirty="0">
                <a:latin typeface="Book Antiqua" panose="02040602050305030304" pitchFamily="18" charset="0"/>
              </a:rPr>
              <a:t>semplificazione delle norme sulle impugnazioni</a:t>
            </a:r>
            <a:r>
              <a:rPr lang="it-IT" sz="2000" dirty="0">
                <a:latin typeface="Book Antiqua" panose="02040602050305030304" pitchFamily="18" charset="0"/>
              </a:rPr>
              <a:t>, con interventi sui giudizi d’appello e di cassazione;</a:t>
            </a:r>
          </a:p>
          <a:p>
            <a:pPr marL="0" indent="0" algn="just">
              <a:lnSpc>
                <a:spcPts val="2600"/>
              </a:lnSpc>
              <a:spcBef>
                <a:spcPts val="1200"/>
              </a:spcBef>
              <a:spcAft>
                <a:spcPts val="600"/>
              </a:spcAft>
              <a:buNone/>
            </a:pPr>
            <a:r>
              <a:rPr lang="it-IT" sz="2000" dirty="0">
                <a:latin typeface="Book Antiqua" panose="02040602050305030304" pitchFamily="18" charset="0"/>
              </a:rPr>
              <a:t>6) </a:t>
            </a:r>
            <a:r>
              <a:rPr lang="it-IT" sz="2000" b="1" dirty="0">
                <a:latin typeface="Book Antiqua" panose="02040602050305030304" pitchFamily="18" charset="0"/>
              </a:rPr>
              <a:t>gli interventi sui procedimenti speciali</a:t>
            </a:r>
            <a:r>
              <a:rPr lang="it-IT" sz="2000" dirty="0">
                <a:latin typeface="Book Antiqua" panose="02040602050305030304" pitchFamily="18" charset="0"/>
              </a:rPr>
              <a:t>, in particolare nell’ambito della </a:t>
            </a:r>
            <a:r>
              <a:rPr lang="it-IT" sz="2000" b="1" dirty="0">
                <a:latin typeface="Book Antiqua" panose="02040602050305030304" pitchFamily="18" charset="0"/>
              </a:rPr>
              <a:t>giurisdizione volontaria;</a:t>
            </a:r>
            <a:endParaRPr lang="it-IT" sz="2000" dirty="0">
              <a:latin typeface="Book Antiqua" panose="02040602050305030304" pitchFamily="18" charset="0"/>
            </a:endParaRPr>
          </a:p>
          <a:p>
            <a:pPr marL="0" indent="0">
              <a:lnSpc>
                <a:spcPts val="2600"/>
              </a:lnSpc>
              <a:spcBef>
                <a:spcPts val="1200"/>
              </a:spcBef>
              <a:spcAft>
                <a:spcPts val="600"/>
              </a:spcAft>
              <a:buNone/>
            </a:pPr>
            <a:endParaRPr lang="it-IT" sz="2000" dirty="0">
              <a:latin typeface="Book Antiqua" panose="02040602050305030304" pitchFamily="18" charset="0"/>
            </a:endParaRPr>
          </a:p>
        </p:txBody>
      </p:sp>
      <p:sp>
        <p:nvSpPr>
          <p:cNvPr id="2" name="Segnaposto numero diapositiva 1"/>
          <p:cNvSpPr>
            <a:spLocks noGrp="1"/>
          </p:cNvSpPr>
          <p:nvPr>
            <p:ph type="sldNum" sz="quarter" idx="12"/>
          </p:nvPr>
        </p:nvSpPr>
        <p:spPr/>
        <p:txBody>
          <a:bodyPr/>
          <a:lstStyle/>
          <a:p>
            <a:fld id="{F420D8D5-B3F0-4AC1-A139-3AAAC495DFD1}" type="slidenum">
              <a:rPr lang="it-IT" smtClean="0"/>
              <a:t>5</a:t>
            </a:fld>
            <a:endParaRPr lang="it-IT"/>
          </a:p>
        </p:txBody>
      </p:sp>
    </p:spTree>
    <p:extLst>
      <p:ext uri="{BB962C8B-B14F-4D97-AF65-F5344CB8AC3E}">
        <p14:creationId xmlns:p14="http://schemas.microsoft.com/office/powerpoint/2010/main" val="7968978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endParaRPr lang="it-IT" sz="2400" dirty="0"/>
          </a:p>
        </p:txBody>
      </p:sp>
      <p:sp>
        <p:nvSpPr>
          <p:cNvPr id="3" name="Segnaposto contenuto 2"/>
          <p:cNvSpPr>
            <a:spLocks noGrp="1"/>
          </p:cNvSpPr>
          <p:nvPr>
            <p:ph idx="1"/>
          </p:nvPr>
        </p:nvSpPr>
        <p:spPr/>
        <p:txBody>
          <a:bodyPr>
            <a:normAutofit/>
          </a:bodyPr>
          <a:lstStyle/>
          <a:p>
            <a:pPr marL="0" indent="0" algn="ctr">
              <a:buNone/>
            </a:pPr>
            <a:r>
              <a:rPr lang="it-IT" sz="2000" b="1" dirty="0">
                <a:latin typeface="Book Antiqua" panose="02040602050305030304" pitchFamily="18" charset="0"/>
              </a:rPr>
              <a:t>La «vendita diretta»: artt. 568-bis e 569-bis </a:t>
            </a:r>
            <a:r>
              <a:rPr lang="it-IT" sz="2000" b="1" dirty="0" err="1">
                <a:latin typeface="Book Antiqua" panose="02040602050305030304" pitchFamily="18" charset="0"/>
              </a:rPr>
              <a:t>c.p.c.</a:t>
            </a:r>
            <a:br>
              <a:rPr lang="it-IT" sz="2000" b="1" dirty="0">
                <a:latin typeface="Book Antiqua" panose="02040602050305030304" pitchFamily="18" charset="0"/>
              </a:rPr>
            </a:br>
            <a:endParaRPr lang="it-IT" sz="2000" b="1" dirty="0">
              <a:latin typeface="Book Antiqua" panose="02040602050305030304" pitchFamily="18" charset="0"/>
            </a:endParaRPr>
          </a:p>
          <a:p>
            <a:pPr marL="0" indent="0" algn="just">
              <a:buNone/>
            </a:pPr>
            <a:r>
              <a:rPr lang="it-IT" sz="2000" dirty="0">
                <a:latin typeface="Book Antiqua" panose="02040602050305030304" pitchFamily="18" charset="0"/>
              </a:rPr>
              <a:t>La vendita diretta presenta utilità:</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 per il </a:t>
            </a:r>
            <a:r>
              <a:rPr lang="it-IT" sz="2000" b="1" u="sng" dirty="0">
                <a:latin typeface="Book Antiqua" panose="02040602050305030304" pitchFamily="18" charset="0"/>
              </a:rPr>
              <a:t>debitore esecutato</a:t>
            </a:r>
            <a:r>
              <a:rPr lang="it-IT" sz="2000" dirty="0">
                <a:latin typeface="Book Antiqua" panose="02040602050305030304" pitchFamily="18" charset="0"/>
              </a:rPr>
              <a:t>, che può individuare un acquirente con il quale concordare le condizioni per il mantenimento della detenzione dell’immobile;</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 per i </a:t>
            </a:r>
            <a:r>
              <a:rPr lang="it-IT" sz="2000" b="1" u="sng" dirty="0">
                <a:latin typeface="Book Antiqua" panose="02040602050305030304" pitchFamily="18" charset="0"/>
              </a:rPr>
              <a:t>creditori</a:t>
            </a:r>
            <a:r>
              <a:rPr lang="it-IT" sz="2000" dirty="0">
                <a:latin typeface="Book Antiqua" panose="02040602050305030304" pitchFamily="18" charset="0"/>
              </a:rPr>
              <a:t>, per la riduzione dei tempi della vendita, e per la possibilità che questa avvenga ad un prezzo non ribassato (già del 25% al primo tentativo) rispetto al prezzo base;</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 per </a:t>
            </a:r>
            <a:r>
              <a:rPr lang="it-IT" sz="2000" b="1" u="sng" dirty="0">
                <a:latin typeface="Book Antiqua" panose="02040602050305030304" pitchFamily="18" charset="0"/>
              </a:rPr>
              <a:t>l’acquirente,</a:t>
            </a:r>
            <a:r>
              <a:rPr lang="it-IT" sz="2000" dirty="0">
                <a:latin typeface="Book Antiqua" panose="02040602050305030304" pitchFamily="18" charset="0"/>
              </a:rPr>
              <a:t> che risparmia di costi dell’atto e della cancellazione delle formalità pregiudizievoli, che restano a carico della procedura.</a:t>
            </a:r>
          </a:p>
        </p:txBody>
      </p:sp>
      <p:sp>
        <p:nvSpPr>
          <p:cNvPr id="4" name="Segnaposto numero diapositiva 3"/>
          <p:cNvSpPr>
            <a:spLocks noGrp="1"/>
          </p:cNvSpPr>
          <p:nvPr>
            <p:ph type="sldNum" sz="quarter" idx="12"/>
          </p:nvPr>
        </p:nvSpPr>
        <p:spPr/>
        <p:txBody>
          <a:bodyPr/>
          <a:lstStyle/>
          <a:p>
            <a:fld id="{F420D8D5-B3F0-4AC1-A139-3AAAC495DFD1}" type="slidenum">
              <a:rPr lang="it-IT" smtClean="0"/>
              <a:t>50</a:t>
            </a:fld>
            <a:endParaRPr lang="it-IT"/>
          </a:p>
        </p:txBody>
      </p:sp>
    </p:spTree>
    <p:extLst>
      <p:ext uri="{BB962C8B-B14F-4D97-AF65-F5344CB8AC3E}">
        <p14:creationId xmlns:p14="http://schemas.microsoft.com/office/powerpoint/2010/main" val="19311697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36525"/>
            <a:ext cx="10515600" cy="1325563"/>
          </a:xfrm>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p:txBody>
          <a:bodyPr>
            <a:normAutofit lnSpcReduction="10000"/>
          </a:bodyPr>
          <a:lstStyle/>
          <a:p>
            <a:pPr marL="0" indent="0" algn="ctr">
              <a:buNone/>
            </a:pPr>
            <a:r>
              <a:rPr lang="it-IT" sz="2000" dirty="0">
                <a:latin typeface="Book Antiqua" panose="02040602050305030304" pitchFamily="18" charset="0"/>
              </a:rPr>
              <a:t>Il nuovo art. 591-</a:t>
            </a:r>
            <a:r>
              <a:rPr lang="it-IT" sz="2000" i="1" dirty="0">
                <a:latin typeface="Book Antiqua" panose="02040602050305030304" pitchFamily="18" charset="0"/>
              </a:rPr>
              <a:t>bis (Delega delle operazioni di vendita)</a:t>
            </a:r>
          </a:p>
          <a:p>
            <a:pPr marL="0" indent="0" algn="ctr">
              <a:buNone/>
            </a:pPr>
            <a:r>
              <a:rPr lang="it-IT" sz="2000" dirty="0">
                <a:latin typeface="Book Antiqua" panose="02040602050305030304" pitchFamily="18" charset="0"/>
              </a:rPr>
              <a:t>(art. 3, comma 42, </a:t>
            </a:r>
            <a:r>
              <a:rPr lang="it-IT" sz="2000" b="1" i="1" dirty="0">
                <a:latin typeface="Book Antiqua" panose="02040602050305030304" pitchFamily="18" charset="0"/>
              </a:rPr>
              <a:t>lettera a)</a:t>
            </a:r>
            <a:r>
              <a:rPr lang="it-IT" sz="2000" dirty="0">
                <a:latin typeface="Book Antiqua" panose="02040602050305030304" pitchFamily="18" charset="0"/>
              </a:rPr>
              <a:t> Riforma)</a:t>
            </a:r>
          </a:p>
          <a:p>
            <a:pPr marL="0" indent="0" algn="ctr">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La norma in oggetto è stata riformulata, in modo da integrare la disciplina della «delega» alla nuova possibilità della «vendita diretta», aggiungendo due nuovi commi (il 12° ed il 13°) dedicati rispettivamente alla vendita senza e con opposizione dei creditori, con riferimento – in particolare – alla delega:</a:t>
            </a:r>
          </a:p>
          <a:p>
            <a:pPr algn="just"/>
            <a:endParaRPr lang="it-IT" sz="2000" dirty="0">
              <a:latin typeface="Book Antiqua" panose="02040602050305030304" pitchFamily="18" charset="0"/>
            </a:endParaRPr>
          </a:p>
          <a:p>
            <a:pPr lvl="1" algn="just"/>
            <a:r>
              <a:rPr lang="it-IT" sz="2000" dirty="0">
                <a:latin typeface="Book Antiqua" panose="02040602050305030304" pitchFamily="18" charset="0"/>
              </a:rPr>
              <a:t>alle operazioni di riscossione del prezzo e di distribuzione del ricavato nel primo caso (vendita senza opposizioni);</a:t>
            </a:r>
          </a:p>
          <a:p>
            <a:pPr lvl="1" algn="just"/>
            <a:endParaRPr lang="it-IT" sz="2000" dirty="0">
              <a:latin typeface="Book Antiqua" panose="02040602050305030304" pitchFamily="18" charset="0"/>
            </a:endParaRPr>
          </a:p>
          <a:p>
            <a:pPr lvl="1" algn="just"/>
            <a:r>
              <a:rPr lang="it-IT" sz="2000" dirty="0">
                <a:latin typeface="Book Antiqua" panose="02040602050305030304" pitchFamily="18" charset="0"/>
              </a:rPr>
              <a:t>nonché alle preventive operazioni di deliberazione sulle offerte e svolgimento della gara, oltre che di riscossione del prezzo e di distribuzione del ricavato, nel secondo caso (vendita con opposizione).</a:t>
            </a:r>
          </a:p>
        </p:txBody>
      </p:sp>
      <p:sp>
        <p:nvSpPr>
          <p:cNvPr id="4" name="Segnaposto numero diapositiva 3"/>
          <p:cNvSpPr>
            <a:spLocks noGrp="1"/>
          </p:cNvSpPr>
          <p:nvPr>
            <p:ph type="sldNum" sz="quarter" idx="12"/>
          </p:nvPr>
        </p:nvSpPr>
        <p:spPr/>
        <p:txBody>
          <a:bodyPr/>
          <a:lstStyle/>
          <a:p>
            <a:fld id="{F420D8D5-B3F0-4AC1-A139-3AAAC495DFD1}" type="slidenum">
              <a:rPr lang="it-IT" smtClean="0"/>
              <a:t>51</a:t>
            </a:fld>
            <a:endParaRPr lang="it-IT"/>
          </a:p>
        </p:txBody>
      </p:sp>
    </p:spTree>
    <p:extLst>
      <p:ext uri="{BB962C8B-B14F-4D97-AF65-F5344CB8AC3E}">
        <p14:creationId xmlns:p14="http://schemas.microsoft.com/office/powerpoint/2010/main" val="39397746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endParaRPr lang="it-IT" sz="2400" dirty="0"/>
          </a:p>
        </p:txBody>
      </p:sp>
      <p:sp>
        <p:nvSpPr>
          <p:cNvPr id="3" name="Segnaposto contenuto 2"/>
          <p:cNvSpPr>
            <a:spLocks noGrp="1"/>
          </p:cNvSpPr>
          <p:nvPr>
            <p:ph idx="1"/>
          </p:nvPr>
        </p:nvSpPr>
        <p:spPr>
          <a:xfrm>
            <a:off x="838200" y="2005012"/>
            <a:ext cx="10515600" cy="4351338"/>
          </a:xfrm>
        </p:spPr>
        <p:txBody>
          <a:bodyPr>
            <a:normAutofit/>
          </a:bodyPr>
          <a:lstStyle/>
          <a:p>
            <a:pPr marL="0" indent="0" algn="ctr">
              <a:buNone/>
            </a:pPr>
            <a:r>
              <a:rPr lang="it-IT" sz="2000" dirty="0">
                <a:latin typeface="Book Antiqua" panose="02040602050305030304" pitchFamily="18" charset="0"/>
              </a:rPr>
              <a:t>Art. 591-</a:t>
            </a:r>
            <a:r>
              <a:rPr lang="it-IT" sz="2000" i="1" dirty="0">
                <a:latin typeface="Book Antiqua" panose="02040602050305030304" pitchFamily="18" charset="0"/>
              </a:rPr>
              <a:t>ter (Ricorso al giudice dell’esecuzione)</a:t>
            </a:r>
          </a:p>
          <a:p>
            <a:pPr marL="0" indent="0" algn="ctr">
              <a:buNone/>
            </a:pPr>
            <a:r>
              <a:rPr lang="it-IT" sz="2000" dirty="0">
                <a:latin typeface="Book Antiqua" panose="02040602050305030304" pitchFamily="18" charset="0"/>
              </a:rPr>
              <a:t>(art. 3, comma 42, lettera b) Riforma)</a:t>
            </a:r>
          </a:p>
          <a:p>
            <a:pPr marL="0" indent="0" algn="ctr">
              <a:buNone/>
            </a:pPr>
            <a:endParaRPr lang="it-IT" sz="2000" dirty="0">
              <a:latin typeface="Book Antiqua" panose="02040602050305030304" pitchFamily="18" charset="0"/>
            </a:endParaRPr>
          </a:p>
          <a:p>
            <a:pPr marL="0" indent="0" algn="ctr">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L’art. 591-</a:t>
            </a:r>
            <a:r>
              <a:rPr lang="it-IT" sz="2000" i="1" dirty="0">
                <a:latin typeface="Book Antiqua" panose="02040602050305030304" pitchFamily="18" charset="0"/>
              </a:rPr>
              <a:t>ter</a:t>
            </a:r>
            <a:r>
              <a:rPr lang="it-IT" sz="2000" dirty="0">
                <a:latin typeface="Book Antiqua" panose="02040602050305030304" pitchFamily="18" charset="0"/>
              </a:rPr>
              <a:t> viene modificato con l’introduzione della possibilità di impugnare gli atti del professionista delegato.</a:t>
            </a:r>
          </a:p>
          <a:p>
            <a:pPr marL="0" indent="0" algn="just">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La disciplina previgente non prevedeva rimedi da esperire entro un certo termine nei confronti degli atti del delegato, e pertanto eventuali vizi potevano essere fatti valere soltanto mediante l’impugnazione dell’atto finale della fase liquidativa, cioè del decreto di trasferimento.</a:t>
            </a:r>
          </a:p>
        </p:txBody>
      </p:sp>
      <p:sp>
        <p:nvSpPr>
          <p:cNvPr id="4" name="Segnaposto numero diapositiva 3"/>
          <p:cNvSpPr>
            <a:spLocks noGrp="1"/>
          </p:cNvSpPr>
          <p:nvPr>
            <p:ph type="sldNum" sz="quarter" idx="12"/>
          </p:nvPr>
        </p:nvSpPr>
        <p:spPr/>
        <p:txBody>
          <a:bodyPr/>
          <a:lstStyle/>
          <a:p>
            <a:fld id="{F420D8D5-B3F0-4AC1-A139-3AAAC495DFD1}" type="slidenum">
              <a:rPr lang="it-IT" smtClean="0"/>
              <a:t>52</a:t>
            </a:fld>
            <a:endParaRPr lang="it-IT"/>
          </a:p>
        </p:txBody>
      </p:sp>
    </p:spTree>
    <p:extLst>
      <p:ext uri="{BB962C8B-B14F-4D97-AF65-F5344CB8AC3E}">
        <p14:creationId xmlns:p14="http://schemas.microsoft.com/office/powerpoint/2010/main" val="27319305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p:txBody>
          <a:bodyPr>
            <a:normAutofit/>
          </a:bodyPr>
          <a:lstStyle/>
          <a:p>
            <a:pPr marL="0" indent="0" algn="ctr">
              <a:buNone/>
            </a:pPr>
            <a:r>
              <a:rPr lang="it-IT" sz="1800" dirty="0">
                <a:latin typeface="Book Antiqua" panose="02040602050305030304" pitchFamily="18" charset="0"/>
              </a:rPr>
              <a:t>Art. 591-</a:t>
            </a:r>
            <a:r>
              <a:rPr lang="it-IT" sz="1800" i="1" dirty="0">
                <a:latin typeface="Book Antiqua" panose="02040602050305030304" pitchFamily="18" charset="0"/>
              </a:rPr>
              <a:t>ter (Ricorso al giudice dell’esecuzione)</a:t>
            </a:r>
          </a:p>
          <a:p>
            <a:pPr marL="0" indent="0" algn="ctr">
              <a:buNone/>
            </a:pPr>
            <a:r>
              <a:rPr lang="it-IT" sz="1800" dirty="0">
                <a:latin typeface="Book Antiqua" panose="02040602050305030304" pitchFamily="18" charset="0"/>
              </a:rPr>
              <a:t>(art. 3, comma 42, lettera b) Riforma)</a:t>
            </a:r>
          </a:p>
          <a:p>
            <a:pPr marL="0" indent="0">
              <a:buNone/>
            </a:pPr>
            <a:endParaRPr lang="it-IT" sz="1800" dirty="0"/>
          </a:p>
          <a:p>
            <a:pPr marL="0" indent="0" algn="ctr">
              <a:buNone/>
            </a:pPr>
            <a:r>
              <a:rPr lang="it-IT" sz="1800" b="1" dirty="0">
                <a:latin typeface="Book Antiqua" panose="02040602050305030304" pitchFamily="18" charset="0"/>
              </a:rPr>
              <a:t>Reclamo avverso gli atti del professionista delegato</a:t>
            </a:r>
          </a:p>
          <a:p>
            <a:pPr marL="0" indent="0" algn="ctr">
              <a:buNone/>
            </a:pPr>
            <a:endParaRPr lang="it-IT" sz="1800" b="1" dirty="0">
              <a:latin typeface="Book Antiqua" panose="02040602050305030304" pitchFamily="18" charset="0"/>
            </a:endParaRPr>
          </a:p>
          <a:p>
            <a:pPr marL="0" indent="0" algn="just">
              <a:buNone/>
            </a:pPr>
            <a:r>
              <a:rPr lang="it-IT" sz="1800" dirty="0">
                <a:latin typeface="Book Antiqua" panose="02040602050305030304" pitchFamily="18" charset="0"/>
              </a:rPr>
              <a:t>Con la nuova formulazione della norma in questione, le parti e gli altri eventuali interessati possono proporre reclamo al Giudice delle esecuzioni avverso gli atti del professionista delegato nel termine di 20 giorni dal compimento dell’atto o dalla sua conoscenza.</a:t>
            </a:r>
          </a:p>
          <a:p>
            <a:pPr marL="0" indent="0" algn="just">
              <a:buNone/>
            </a:pPr>
            <a:endParaRPr lang="it-IT" sz="1800" dirty="0">
              <a:latin typeface="Book Antiqua" panose="02040602050305030304" pitchFamily="18" charset="0"/>
            </a:endParaRPr>
          </a:p>
          <a:p>
            <a:pPr marL="0" indent="0" algn="just">
              <a:buNone/>
            </a:pPr>
            <a:r>
              <a:rPr lang="it-IT" sz="1800" dirty="0">
                <a:latin typeface="Book Antiqua" panose="02040602050305030304" pitchFamily="18" charset="0"/>
              </a:rPr>
              <a:t>Sul reclamo il Giudice stesso decide con ordinanza, soggetta a sua volta all’opposizione di cui all’art. 617 </a:t>
            </a:r>
            <a:r>
              <a:rPr lang="it-IT" sz="1800" dirty="0" err="1">
                <a:latin typeface="Book Antiqua" panose="02040602050305030304" pitchFamily="18" charset="0"/>
              </a:rPr>
              <a:t>c.p.c.</a:t>
            </a:r>
            <a:r>
              <a:rPr lang="it-IT" sz="1800" dirty="0">
                <a:latin typeface="Book Antiqua" panose="02040602050305030304" pitchFamily="18" charset="0"/>
              </a:rPr>
              <a:t>.</a:t>
            </a:r>
          </a:p>
          <a:p>
            <a:pPr algn="just"/>
            <a:endParaRPr lang="it-IT" sz="18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53</a:t>
            </a:fld>
            <a:endParaRPr lang="it-IT"/>
          </a:p>
        </p:txBody>
      </p:sp>
    </p:spTree>
    <p:extLst>
      <p:ext uri="{BB962C8B-B14F-4D97-AF65-F5344CB8AC3E}">
        <p14:creationId xmlns:p14="http://schemas.microsoft.com/office/powerpoint/2010/main" val="11372242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p:txBody>
          <a:bodyPr/>
          <a:lstStyle/>
          <a:p>
            <a:pPr marL="0" indent="0">
              <a:buNone/>
            </a:pPr>
            <a:endParaRPr lang="it-IT" dirty="0"/>
          </a:p>
          <a:p>
            <a:pPr marL="0" indent="0" algn="ctr">
              <a:buNone/>
            </a:pPr>
            <a:r>
              <a:rPr lang="it-IT" sz="2000" b="1" dirty="0">
                <a:latin typeface="Book Antiqua" panose="02040602050305030304" pitchFamily="18" charset="0"/>
              </a:rPr>
              <a:t>Reclamo avverso gli atti del professionista delegato</a:t>
            </a:r>
          </a:p>
          <a:p>
            <a:pPr marL="0" indent="0">
              <a:buNone/>
            </a:pPr>
            <a:br>
              <a:rPr lang="it-IT" sz="2000" b="1" dirty="0">
                <a:latin typeface="Book Antiqua" panose="02040602050305030304" pitchFamily="18" charset="0"/>
              </a:rPr>
            </a:br>
            <a:endParaRPr lang="it-IT" sz="2000" b="1" dirty="0">
              <a:latin typeface="Book Antiqua" panose="02040602050305030304" pitchFamily="18" charset="0"/>
            </a:endParaRPr>
          </a:p>
          <a:p>
            <a:pPr marL="0" indent="0">
              <a:buNone/>
            </a:pPr>
            <a:endParaRPr lang="it-IT" sz="2000" b="1" dirty="0">
              <a:latin typeface="Book Antiqua" panose="02040602050305030304" pitchFamily="18" charset="0"/>
            </a:endParaRPr>
          </a:p>
          <a:p>
            <a:pPr marL="0" indent="0" algn="just">
              <a:buNone/>
            </a:pPr>
            <a:r>
              <a:rPr lang="it-IT" sz="2000" dirty="0">
                <a:latin typeface="Book Antiqua" panose="02040602050305030304" pitchFamily="18" charset="0"/>
              </a:rPr>
              <a:t>La possibilità di reclamo avverso gli atti del professionista delegato, secondo quanto chiarisce la relazione al decreto legislativo di Riforma, attua una </a:t>
            </a:r>
            <a:r>
              <a:rPr lang="it-IT" sz="2000" b="1" dirty="0">
                <a:latin typeface="Book Antiqua" panose="02040602050305030304" pitchFamily="18" charset="0"/>
              </a:rPr>
              <a:t>progressiva stabilizzazione degli atti del delegato e di sanatoria dei vizi del subprocedimento</a:t>
            </a:r>
            <a:r>
              <a:rPr lang="it-IT" sz="2000" dirty="0">
                <a:latin typeface="Book Antiqua" panose="02040602050305030304" pitchFamily="18" charset="0"/>
              </a:rPr>
              <a:t>, che si forma prima del decreto di trasferimento.</a:t>
            </a:r>
          </a:p>
        </p:txBody>
      </p:sp>
      <p:sp>
        <p:nvSpPr>
          <p:cNvPr id="4" name="Segnaposto numero diapositiva 3"/>
          <p:cNvSpPr>
            <a:spLocks noGrp="1"/>
          </p:cNvSpPr>
          <p:nvPr>
            <p:ph type="sldNum" sz="quarter" idx="12"/>
          </p:nvPr>
        </p:nvSpPr>
        <p:spPr/>
        <p:txBody>
          <a:bodyPr/>
          <a:lstStyle/>
          <a:p>
            <a:fld id="{F420D8D5-B3F0-4AC1-A139-3AAAC495DFD1}" type="slidenum">
              <a:rPr lang="it-IT" smtClean="0"/>
              <a:t>54</a:t>
            </a:fld>
            <a:endParaRPr lang="it-IT"/>
          </a:p>
        </p:txBody>
      </p:sp>
    </p:spTree>
    <p:extLst>
      <p:ext uri="{BB962C8B-B14F-4D97-AF65-F5344CB8AC3E}">
        <p14:creationId xmlns:p14="http://schemas.microsoft.com/office/powerpoint/2010/main" val="7743589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p>
        </p:txBody>
      </p:sp>
      <p:sp>
        <p:nvSpPr>
          <p:cNvPr id="3" name="Segnaposto contenuto 2"/>
          <p:cNvSpPr>
            <a:spLocks noGrp="1"/>
          </p:cNvSpPr>
          <p:nvPr>
            <p:ph idx="1"/>
          </p:nvPr>
        </p:nvSpPr>
        <p:spPr/>
        <p:txBody>
          <a:bodyPr>
            <a:normAutofit/>
          </a:bodyPr>
          <a:lstStyle/>
          <a:p>
            <a:pPr marL="0" indent="0" algn="ctr">
              <a:buNone/>
            </a:pPr>
            <a:r>
              <a:rPr lang="it-IT" sz="2000" dirty="0">
                <a:latin typeface="Book Antiqua" panose="02040602050305030304" pitchFamily="18" charset="0"/>
              </a:rPr>
              <a:t>Art. 596 </a:t>
            </a:r>
            <a:r>
              <a:rPr lang="it-IT" sz="2000" i="1" dirty="0">
                <a:latin typeface="Book Antiqua" panose="02040602050305030304" pitchFamily="18" charset="0"/>
              </a:rPr>
              <a:t>(Formazione del progetto di distribuzione)</a:t>
            </a:r>
          </a:p>
          <a:p>
            <a:pPr marL="0" indent="0" algn="ctr">
              <a:buNone/>
            </a:pPr>
            <a:r>
              <a:rPr lang="it-IT" sz="2000" dirty="0">
                <a:latin typeface="Book Antiqua" panose="02040602050305030304" pitchFamily="18" charset="0"/>
              </a:rPr>
              <a:t>(art. 3, comma 43, lettera a) Riforma)</a:t>
            </a:r>
          </a:p>
          <a:p>
            <a:pPr marL="0" indent="0" algn="ctr">
              <a:buNone/>
            </a:pPr>
            <a:endParaRPr lang="it-IT" sz="2000" dirty="0">
              <a:latin typeface="Book Antiqua" panose="02040602050305030304" pitchFamily="18" charset="0"/>
            </a:endParaRPr>
          </a:p>
          <a:p>
            <a:pPr marL="0" indent="0" algn="ctr">
              <a:buNone/>
            </a:pPr>
            <a:endParaRPr lang="it-IT" sz="2000" dirty="0">
              <a:latin typeface="Book Antiqua" panose="02040602050305030304" pitchFamily="18" charset="0"/>
            </a:endParaRPr>
          </a:p>
          <a:p>
            <a:pPr marL="0" indent="0" algn="just">
              <a:buNone/>
            </a:pPr>
            <a:r>
              <a:rPr lang="it-IT" sz="2000" dirty="0">
                <a:latin typeface="Book Antiqua" panose="02040602050305030304" pitchFamily="18" charset="0"/>
              </a:rPr>
              <a:t>Anche questa norma subisce modifiche, con l’ampliamento delle funzioni che possono essere delegate al professionista, al quale potrà essere affidato – insieme alla predisposizione del piano di riparto, secondo quanto già attualmente previsto – ma anche la fase della </a:t>
            </a:r>
            <a:r>
              <a:rPr lang="it-IT" sz="2000" b="1" dirty="0">
                <a:latin typeface="Book Antiqua" panose="02040602050305030304" pitchFamily="18" charset="0"/>
              </a:rPr>
              <a:t>approvazione del progetto </a:t>
            </a:r>
            <a:r>
              <a:rPr lang="it-IT" sz="2000" dirty="0">
                <a:latin typeface="Book Antiqua" panose="02040602050305030304" pitchFamily="18" charset="0"/>
              </a:rPr>
              <a:t>di distribuzione ed il </a:t>
            </a:r>
            <a:r>
              <a:rPr lang="it-IT" sz="2000" b="1" dirty="0">
                <a:latin typeface="Book Antiqua" panose="02040602050305030304" pitchFamily="18" charset="0"/>
              </a:rPr>
              <a:t>pagamento delle relative quote ai creditori.</a:t>
            </a:r>
          </a:p>
          <a:p>
            <a:pPr algn="just"/>
            <a:endParaRPr lang="it-IT" sz="1800" b="1"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55</a:t>
            </a:fld>
            <a:endParaRPr lang="it-IT"/>
          </a:p>
        </p:txBody>
      </p:sp>
    </p:spTree>
    <p:extLst>
      <p:ext uri="{BB962C8B-B14F-4D97-AF65-F5344CB8AC3E}">
        <p14:creationId xmlns:p14="http://schemas.microsoft.com/office/powerpoint/2010/main" val="14211028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endParaRPr lang="it-IT" sz="2400" dirty="0"/>
          </a:p>
        </p:txBody>
      </p:sp>
      <p:sp>
        <p:nvSpPr>
          <p:cNvPr id="3" name="Segnaposto contenuto 2"/>
          <p:cNvSpPr>
            <a:spLocks noGrp="1"/>
          </p:cNvSpPr>
          <p:nvPr>
            <p:ph idx="1"/>
          </p:nvPr>
        </p:nvSpPr>
        <p:spPr/>
        <p:txBody>
          <a:bodyPr>
            <a:normAutofit/>
          </a:bodyPr>
          <a:lstStyle/>
          <a:p>
            <a:pPr marL="0" indent="0" algn="ctr">
              <a:buNone/>
            </a:pPr>
            <a:r>
              <a:rPr lang="it-IT" sz="2000" dirty="0">
                <a:latin typeface="Book Antiqua" panose="02040602050305030304" pitchFamily="18" charset="0"/>
              </a:rPr>
              <a:t>Art. 596 </a:t>
            </a:r>
            <a:r>
              <a:rPr lang="it-IT" sz="2000" i="1" dirty="0">
                <a:latin typeface="Book Antiqua" panose="02040602050305030304" pitchFamily="18" charset="0"/>
              </a:rPr>
              <a:t>(Formazione del progetto di distribuzione)</a:t>
            </a:r>
          </a:p>
          <a:p>
            <a:pPr marL="0" indent="0" algn="ctr">
              <a:buNone/>
            </a:pPr>
            <a:r>
              <a:rPr lang="it-IT" sz="2000" b="1" dirty="0">
                <a:latin typeface="Book Antiqua" panose="02040602050305030304" pitchFamily="18" charset="0"/>
              </a:rPr>
              <a:t>Procedura</a:t>
            </a:r>
          </a:p>
          <a:p>
            <a:pPr marL="0" indent="0">
              <a:buNone/>
            </a:pPr>
            <a:endParaRPr lang="it-IT" sz="2000" dirty="0">
              <a:latin typeface="Book Antiqua" panose="02040602050305030304" pitchFamily="18" charset="0"/>
            </a:endParaRPr>
          </a:p>
          <a:p>
            <a:pPr marL="457200" lvl="1" indent="0">
              <a:buNone/>
            </a:pPr>
            <a:r>
              <a:rPr lang="it-IT" sz="2000" dirty="0">
                <a:latin typeface="Book Antiqua" panose="02040602050305030304" pitchFamily="18" charset="0"/>
              </a:rPr>
              <a:t>il delegato predispone il progetto di distribuzione secondo le direttive del Giudice entro 30 giorni dal deposito del prezzo;</a:t>
            </a:r>
          </a:p>
          <a:p>
            <a:pPr marL="457200" lvl="1" indent="0">
              <a:buNone/>
            </a:pPr>
            <a:endParaRPr lang="it-IT" sz="2000" dirty="0">
              <a:latin typeface="Book Antiqua" panose="02040602050305030304" pitchFamily="18" charset="0"/>
            </a:endParaRPr>
          </a:p>
          <a:p>
            <a:pPr marL="457200" lvl="1" indent="0">
              <a:buNone/>
            </a:pPr>
            <a:r>
              <a:rPr lang="it-IT" sz="2000" dirty="0">
                <a:latin typeface="Book Antiqua" panose="02040602050305030304" pitchFamily="18" charset="0"/>
              </a:rPr>
              <a:t>il Giudice verifica esamina il progetto apportando le eventuali variazioni, lo deposita entro i successivi 10 giorni nel fascicolo per consentirne la consultazione, e ne dà comunicazione al delegato;</a:t>
            </a:r>
          </a:p>
          <a:p>
            <a:pPr marL="457200" lvl="1" indent="0">
              <a:buNone/>
            </a:pPr>
            <a:endParaRPr lang="it-IT" sz="2000" dirty="0">
              <a:latin typeface="Book Antiqua" panose="02040602050305030304" pitchFamily="18" charset="0"/>
            </a:endParaRPr>
          </a:p>
          <a:p>
            <a:pPr marL="457200" lvl="1" indent="0">
              <a:buNone/>
            </a:pPr>
            <a:r>
              <a:rPr lang="it-IT" sz="2000" dirty="0">
                <a:latin typeface="Book Antiqua" panose="02040602050305030304" pitchFamily="18" charset="0"/>
              </a:rPr>
              <a:t>il delegato  fissa l’udienza per la discussione sul progetto il quale si intenderà approvato nel caso di mancata comparizione delle parti (art. 587);</a:t>
            </a:r>
          </a:p>
          <a:p>
            <a:pPr lvl="2">
              <a:buFont typeface="Wingdings" panose="05000000000000000000" pitchFamily="2" charset="2"/>
              <a:buChar char="Ø"/>
            </a:pPr>
            <a:endParaRPr lang="it-IT" sz="1800" dirty="0">
              <a:latin typeface="Book Antiqua" panose="02040602050305030304" pitchFamily="18" charset="0"/>
            </a:endParaRPr>
          </a:p>
          <a:p>
            <a:pPr lvl="2">
              <a:buFont typeface="Wingdings" panose="05000000000000000000" pitchFamily="2" charset="2"/>
              <a:buChar char="Ø"/>
            </a:pPr>
            <a:endParaRPr lang="it-IT" sz="1000" dirty="0">
              <a:latin typeface="Book Antiqua" panose="02040602050305030304" pitchFamily="18" charset="0"/>
            </a:endParaRPr>
          </a:p>
          <a:p>
            <a:endParaRPr lang="it-IT" sz="18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56</a:t>
            </a:fld>
            <a:endParaRPr lang="it-IT"/>
          </a:p>
        </p:txBody>
      </p:sp>
    </p:spTree>
    <p:extLst>
      <p:ext uri="{BB962C8B-B14F-4D97-AF65-F5344CB8AC3E}">
        <p14:creationId xmlns:p14="http://schemas.microsoft.com/office/powerpoint/2010/main" val="958766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Book Antiqua" panose="02040602050305030304" pitchFamily="18" charset="0"/>
              </a:rPr>
              <a:t>Altre modifiche al codice di procedura civile</a:t>
            </a:r>
            <a:br>
              <a:rPr lang="it-IT" sz="2400" b="1" dirty="0">
                <a:latin typeface="Book Antiqua" panose="02040602050305030304" pitchFamily="18" charset="0"/>
              </a:rPr>
            </a:br>
            <a:br>
              <a:rPr lang="it-IT" sz="2400" b="1" dirty="0">
                <a:latin typeface="Book Antiqua" panose="02040602050305030304" pitchFamily="18" charset="0"/>
              </a:rPr>
            </a:br>
            <a:r>
              <a:rPr lang="it-IT" sz="2400" b="1" dirty="0">
                <a:latin typeface="Book Antiqua" panose="02040602050305030304" pitchFamily="18" charset="0"/>
              </a:rPr>
              <a:t>Del processo esecutivo</a:t>
            </a:r>
            <a:endParaRPr lang="it-IT" sz="2400" dirty="0"/>
          </a:p>
        </p:txBody>
      </p:sp>
      <p:sp>
        <p:nvSpPr>
          <p:cNvPr id="3" name="Segnaposto contenuto 2"/>
          <p:cNvSpPr>
            <a:spLocks noGrp="1"/>
          </p:cNvSpPr>
          <p:nvPr>
            <p:ph idx="1"/>
          </p:nvPr>
        </p:nvSpPr>
        <p:spPr/>
        <p:txBody>
          <a:bodyPr>
            <a:normAutofit/>
          </a:bodyPr>
          <a:lstStyle/>
          <a:p>
            <a:pPr algn="ctr"/>
            <a:endParaRPr lang="it-IT" sz="1800" dirty="0">
              <a:latin typeface="Book Antiqua" panose="02040602050305030304" pitchFamily="18" charset="0"/>
            </a:endParaRPr>
          </a:p>
          <a:p>
            <a:pPr marL="0" indent="0" algn="ctr">
              <a:buNone/>
            </a:pPr>
            <a:r>
              <a:rPr lang="it-IT" sz="2000" dirty="0">
                <a:latin typeface="Book Antiqua" panose="02040602050305030304" pitchFamily="18" charset="0"/>
              </a:rPr>
              <a:t>Art. 596 </a:t>
            </a:r>
            <a:r>
              <a:rPr lang="it-IT" sz="2000" i="1" dirty="0">
                <a:latin typeface="Book Antiqua" panose="02040602050305030304" pitchFamily="18" charset="0"/>
              </a:rPr>
              <a:t>(Formazione del progetto di distribuzione)</a:t>
            </a:r>
          </a:p>
          <a:p>
            <a:pPr marL="0" indent="0" algn="ctr">
              <a:buNone/>
            </a:pPr>
            <a:endParaRPr lang="it-IT" sz="2000" i="1" dirty="0">
              <a:latin typeface="Book Antiqua" panose="02040602050305030304" pitchFamily="18" charset="0"/>
            </a:endParaRPr>
          </a:p>
          <a:p>
            <a:pPr marL="0" indent="0" algn="ctr">
              <a:buNone/>
            </a:pPr>
            <a:r>
              <a:rPr lang="it-IT" sz="2000" b="1" dirty="0">
                <a:latin typeface="Book Antiqua" panose="02040602050305030304" pitchFamily="18" charset="0"/>
              </a:rPr>
              <a:t>Procedura</a:t>
            </a:r>
          </a:p>
          <a:p>
            <a:pPr marL="0" indent="0">
              <a:buNone/>
            </a:pPr>
            <a:endParaRPr lang="it-IT" sz="2000" dirty="0"/>
          </a:p>
          <a:p>
            <a:pPr marL="0" indent="0" algn="just">
              <a:buNone/>
            </a:pPr>
            <a:r>
              <a:rPr lang="it-IT" sz="2000" dirty="0">
                <a:latin typeface="Book Antiqua" panose="02040602050305030304" pitchFamily="18" charset="0"/>
              </a:rPr>
              <a:t>Se dinanzi al professionista delegato vengono sollevate contestazioni, egli ne darà conto nel processo verbale e rimetterà gli atti al giudice dell’esecuzione, il quale provvederà con ordinanza impugnabile ai sensi dell’art. 617 (art. 598).</a:t>
            </a:r>
          </a:p>
        </p:txBody>
      </p:sp>
      <p:sp>
        <p:nvSpPr>
          <p:cNvPr id="4" name="Segnaposto numero diapositiva 3"/>
          <p:cNvSpPr>
            <a:spLocks noGrp="1"/>
          </p:cNvSpPr>
          <p:nvPr>
            <p:ph type="sldNum" sz="quarter" idx="12"/>
          </p:nvPr>
        </p:nvSpPr>
        <p:spPr/>
        <p:txBody>
          <a:bodyPr/>
          <a:lstStyle/>
          <a:p>
            <a:fld id="{F420D8D5-B3F0-4AC1-A139-3AAAC495DFD1}" type="slidenum">
              <a:rPr lang="it-IT" smtClean="0"/>
              <a:t>57</a:t>
            </a:fld>
            <a:endParaRPr lang="it-IT"/>
          </a:p>
        </p:txBody>
      </p:sp>
    </p:spTree>
    <p:extLst>
      <p:ext uri="{BB962C8B-B14F-4D97-AF65-F5344CB8AC3E}">
        <p14:creationId xmlns:p14="http://schemas.microsoft.com/office/powerpoint/2010/main" val="6055165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65496" y="1880216"/>
            <a:ext cx="10515600" cy="4351338"/>
          </a:xfrm>
        </p:spPr>
        <p:txBody>
          <a:bodyPr>
            <a:normAutofit/>
          </a:bodyPr>
          <a:lstStyle/>
          <a:p>
            <a:pPr algn="ctr"/>
            <a:endParaRPr lang="it-IT" dirty="0">
              <a:latin typeface="Book Antiqua" panose="02040602050305030304" pitchFamily="18" charset="0"/>
            </a:endParaRPr>
          </a:p>
          <a:p>
            <a:pPr algn="ctr"/>
            <a:endParaRPr lang="it-IT" dirty="0">
              <a:latin typeface="Book Antiqua" panose="02040602050305030304" pitchFamily="18" charset="0"/>
            </a:endParaRPr>
          </a:p>
          <a:p>
            <a:pPr marL="0" indent="0" algn="ctr">
              <a:buNone/>
            </a:pPr>
            <a:r>
              <a:rPr lang="it-IT" b="1" dirty="0">
                <a:latin typeface="Book Antiqua" panose="02040602050305030304" pitchFamily="18" charset="0"/>
              </a:rPr>
              <a:t>Grazie per l’attenzione</a:t>
            </a:r>
          </a:p>
        </p:txBody>
      </p:sp>
      <p:sp>
        <p:nvSpPr>
          <p:cNvPr id="2" name="Segnaposto numero diapositiva 1"/>
          <p:cNvSpPr>
            <a:spLocks noGrp="1"/>
          </p:cNvSpPr>
          <p:nvPr>
            <p:ph type="sldNum" sz="quarter" idx="12"/>
          </p:nvPr>
        </p:nvSpPr>
        <p:spPr/>
        <p:txBody>
          <a:bodyPr/>
          <a:lstStyle/>
          <a:p>
            <a:fld id="{F420D8D5-B3F0-4AC1-A139-3AAAC495DFD1}" type="slidenum">
              <a:rPr lang="it-IT" smtClean="0"/>
              <a:t>58</a:t>
            </a:fld>
            <a:endParaRPr lang="it-IT"/>
          </a:p>
        </p:txBody>
      </p:sp>
    </p:spTree>
    <p:extLst>
      <p:ext uri="{BB962C8B-B14F-4D97-AF65-F5344CB8AC3E}">
        <p14:creationId xmlns:p14="http://schemas.microsoft.com/office/powerpoint/2010/main" val="1699768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43887" y="460660"/>
            <a:ext cx="10515600" cy="1325563"/>
          </a:xfrm>
        </p:spPr>
        <p:txBody>
          <a:bodyPr>
            <a:normAutofit/>
          </a:bodyPr>
          <a:lstStyle/>
          <a:p>
            <a:pPr algn="just"/>
            <a:r>
              <a:rPr lang="it-IT" sz="2400" b="1" dirty="0">
                <a:latin typeface="Book Antiqua" panose="02040602050305030304" pitchFamily="18" charset="0"/>
              </a:rPr>
              <a:t>Sulla riqualificazione del rapporto tra la giurisdizione ordinaria e le forme di giustizia alternativa e complementare</a:t>
            </a:r>
          </a:p>
        </p:txBody>
      </p:sp>
      <p:sp>
        <p:nvSpPr>
          <p:cNvPr id="3" name="Segnaposto contenuto 2"/>
          <p:cNvSpPr>
            <a:spLocks noGrp="1"/>
          </p:cNvSpPr>
          <p:nvPr>
            <p:ph idx="1"/>
          </p:nvPr>
        </p:nvSpPr>
        <p:spPr>
          <a:xfrm>
            <a:off x="843887" y="1690688"/>
            <a:ext cx="10515600" cy="4351338"/>
          </a:xfrm>
        </p:spPr>
        <p:txBody>
          <a:bodyPr>
            <a:normAutofit/>
          </a:bodyPr>
          <a:lstStyle/>
          <a:p>
            <a:pPr marL="0" indent="0" algn="ctr">
              <a:lnSpc>
                <a:spcPts val="2800"/>
              </a:lnSpc>
              <a:spcBef>
                <a:spcPts val="600"/>
              </a:spcBef>
              <a:spcAft>
                <a:spcPts val="600"/>
              </a:spcAft>
              <a:buNone/>
            </a:pPr>
            <a:r>
              <a:rPr lang="it-IT" sz="2000" b="1" dirty="0">
                <a:latin typeface="Book Antiqua" panose="02040602050305030304" pitchFamily="18" charset="0"/>
              </a:rPr>
              <a:t>Riordino e rafforzamento dell’istituto della mediazione </a:t>
            </a:r>
            <a:r>
              <a:rPr lang="it-IT" sz="2000" dirty="0">
                <a:latin typeface="Book Antiqua" panose="02040602050305030304" pitchFamily="18" charset="0"/>
              </a:rPr>
              <a:t>(D. </a:t>
            </a:r>
            <a:r>
              <a:rPr lang="it-IT" sz="2000" dirty="0" err="1">
                <a:latin typeface="Book Antiqua" panose="02040602050305030304" pitchFamily="18" charset="0"/>
              </a:rPr>
              <a:t>Lgs</a:t>
            </a:r>
            <a:r>
              <a:rPr lang="it-IT" sz="2000" dirty="0">
                <a:latin typeface="Book Antiqua" panose="02040602050305030304" pitchFamily="18" charset="0"/>
              </a:rPr>
              <a:t>. 4 marzo 2010, n.  28).</a:t>
            </a:r>
          </a:p>
          <a:p>
            <a:pPr marL="0" indent="0" algn="just">
              <a:lnSpc>
                <a:spcPts val="2800"/>
              </a:lnSpc>
              <a:spcBef>
                <a:spcPts val="600"/>
              </a:spcBef>
              <a:spcAft>
                <a:spcPts val="600"/>
              </a:spcAft>
              <a:buNone/>
            </a:pPr>
            <a:r>
              <a:rPr lang="it-IT" sz="2000" dirty="0">
                <a:latin typeface="Book Antiqua" panose="02040602050305030304" pitchFamily="18" charset="0"/>
              </a:rPr>
              <a:t>Le modifiche introdotte dall’art. 7 del D. </a:t>
            </a:r>
            <a:r>
              <a:rPr lang="it-IT" sz="2000" dirty="0" err="1">
                <a:latin typeface="Book Antiqua" panose="02040602050305030304" pitchFamily="18" charset="0"/>
              </a:rPr>
              <a:t>Lgs</a:t>
            </a:r>
            <a:r>
              <a:rPr lang="it-IT" sz="2000" dirty="0">
                <a:latin typeface="Book Antiqua" panose="02040602050305030304" pitchFamily="18" charset="0"/>
              </a:rPr>
              <a:t>. n. 149/2022 comportano un riordino della materia, con una più razionale collocazione delle disposizioni, in particolare di quelle contenute nell’art. 5 del D. </a:t>
            </a:r>
            <a:r>
              <a:rPr lang="it-IT" sz="2000" dirty="0" err="1">
                <a:latin typeface="Book Antiqua" panose="02040602050305030304" pitchFamily="18" charset="0"/>
              </a:rPr>
              <a:t>Lgs</a:t>
            </a:r>
            <a:r>
              <a:rPr lang="it-IT" sz="2000" dirty="0">
                <a:latin typeface="Book Antiqua" panose="02040602050305030304" pitchFamily="18" charset="0"/>
              </a:rPr>
              <a:t>. n. 28/2010, che viene modificato:</a:t>
            </a:r>
          </a:p>
          <a:p>
            <a:pPr marL="0" indent="0" algn="just">
              <a:lnSpc>
                <a:spcPts val="2800"/>
              </a:lnSpc>
              <a:spcBef>
                <a:spcPts val="600"/>
              </a:spcBef>
              <a:spcAft>
                <a:spcPts val="600"/>
              </a:spcAft>
              <a:buNone/>
            </a:pPr>
            <a:r>
              <a:rPr lang="it-IT" sz="2000" dirty="0">
                <a:latin typeface="Book Antiqua" panose="02040602050305030304" pitchFamily="18" charset="0"/>
              </a:rPr>
              <a:t>Art. 5. - disciplina della </a:t>
            </a:r>
            <a:r>
              <a:rPr lang="it-IT" sz="2000" b="1" dirty="0">
                <a:latin typeface="Book Antiqua" panose="02040602050305030304" pitchFamily="18" charset="0"/>
              </a:rPr>
              <a:t>«mediazione obbligatoria e preventiva»; </a:t>
            </a:r>
            <a:r>
              <a:rPr lang="it-IT" sz="2000" dirty="0">
                <a:latin typeface="Book Antiqua" panose="02040602050305030304" pitchFamily="18" charset="0"/>
              </a:rPr>
              <a:t>vengono introdotti – tra gli altri:</a:t>
            </a:r>
          </a:p>
          <a:p>
            <a:pPr marL="0" indent="0" algn="just">
              <a:lnSpc>
                <a:spcPts val="2800"/>
              </a:lnSpc>
              <a:spcBef>
                <a:spcPts val="600"/>
              </a:spcBef>
              <a:spcAft>
                <a:spcPts val="600"/>
              </a:spcAft>
              <a:buNone/>
            </a:pPr>
            <a:r>
              <a:rPr lang="it-IT" sz="2000" dirty="0">
                <a:latin typeface="Book Antiqua" panose="02040602050305030304" pitchFamily="18" charset="0"/>
              </a:rPr>
              <a:t>Art. </a:t>
            </a:r>
            <a:r>
              <a:rPr lang="it-IT" sz="2000" i="1" dirty="0">
                <a:latin typeface="Book Antiqua" panose="02040602050305030304" pitchFamily="18" charset="0"/>
              </a:rPr>
              <a:t>5-quater, </a:t>
            </a:r>
            <a:r>
              <a:rPr lang="it-IT" sz="2000" dirty="0">
                <a:latin typeface="Book Antiqua" panose="02040602050305030304" pitchFamily="18" charset="0"/>
              </a:rPr>
              <a:t>relativo alla </a:t>
            </a:r>
            <a:r>
              <a:rPr lang="it-IT" sz="2000" b="1" dirty="0">
                <a:latin typeface="Book Antiqua" panose="02040602050305030304" pitchFamily="18" charset="0"/>
              </a:rPr>
              <a:t>«mediazione demandata dal giudice»; </a:t>
            </a:r>
            <a:r>
              <a:rPr lang="it-IT" sz="2000" dirty="0">
                <a:latin typeface="Book Antiqua" panose="02040602050305030304" pitchFamily="18" charset="0"/>
              </a:rPr>
              <a:t>e</a:t>
            </a:r>
          </a:p>
          <a:p>
            <a:pPr marL="0" indent="0" algn="just">
              <a:lnSpc>
                <a:spcPts val="2800"/>
              </a:lnSpc>
              <a:spcBef>
                <a:spcPts val="600"/>
              </a:spcBef>
              <a:spcAft>
                <a:spcPts val="600"/>
              </a:spcAft>
              <a:buNone/>
            </a:pPr>
            <a:r>
              <a:rPr lang="it-IT" sz="2000" dirty="0">
                <a:latin typeface="Book Antiqua" panose="02040602050305030304" pitchFamily="18" charset="0"/>
              </a:rPr>
              <a:t>Art. 5</a:t>
            </a:r>
            <a:r>
              <a:rPr lang="it-IT" sz="2000" i="1" dirty="0">
                <a:latin typeface="Book Antiqua" panose="02040602050305030304" pitchFamily="18" charset="0"/>
              </a:rPr>
              <a:t>-sexies</a:t>
            </a:r>
            <a:r>
              <a:rPr lang="it-IT" sz="2000" dirty="0">
                <a:latin typeface="Book Antiqua" panose="02040602050305030304" pitchFamily="18" charset="0"/>
              </a:rPr>
              <a:t>, che tratta della </a:t>
            </a:r>
            <a:r>
              <a:rPr lang="it-IT" sz="2000" b="1" dirty="0">
                <a:latin typeface="Book Antiqua" panose="02040602050305030304" pitchFamily="18" charset="0"/>
              </a:rPr>
              <a:t>«mediazione su clausola contrattuale».</a:t>
            </a:r>
          </a:p>
        </p:txBody>
      </p:sp>
      <p:sp>
        <p:nvSpPr>
          <p:cNvPr id="4" name="Segnaposto numero diapositiva 3"/>
          <p:cNvSpPr>
            <a:spLocks noGrp="1"/>
          </p:cNvSpPr>
          <p:nvPr>
            <p:ph type="sldNum" sz="quarter" idx="12"/>
          </p:nvPr>
        </p:nvSpPr>
        <p:spPr/>
        <p:txBody>
          <a:bodyPr/>
          <a:lstStyle/>
          <a:p>
            <a:fld id="{F420D8D5-B3F0-4AC1-A139-3AAAC495DFD1}" type="slidenum">
              <a:rPr lang="it-IT" smtClean="0"/>
              <a:t>6</a:t>
            </a:fld>
            <a:endParaRPr lang="it-IT"/>
          </a:p>
        </p:txBody>
      </p:sp>
    </p:spTree>
    <p:extLst>
      <p:ext uri="{BB962C8B-B14F-4D97-AF65-F5344CB8AC3E}">
        <p14:creationId xmlns:p14="http://schemas.microsoft.com/office/powerpoint/2010/main" val="1002396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sz="2400" b="1" dirty="0">
                <a:latin typeface="Book Antiqua" panose="02040602050305030304" pitchFamily="18" charset="0"/>
              </a:rPr>
              <a:t>Sulla riqualificazione del rapporto tra la giurisdizione ordinaria e le forme di giustizia alternativa e complementare</a:t>
            </a:r>
            <a:endParaRPr lang="it-IT" sz="2400" dirty="0">
              <a:latin typeface="Book Antiqua" panose="02040602050305030304" pitchFamily="18" charset="0"/>
            </a:endParaRPr>
          </a:p>
        </p:txBody>
      </p:sp>
      <p:sp>
        <p:nvSpPr>
          <p:cNvPr id="3" name="Segnaposto contenuto 2"/>
          <p:cNvSpPr>
            <a:spLocks noGrp="1"/>
          </p:cNvSpPr>
          <p:nvPr>
            <p:ph idx="1"/>
          </p:nvPr>
        </p:nvSpPr>
        <p:spPr/>
        <p:txBody>
          <a:bodyPr>
            <a:normAutofit/>
          </a:bodyPr>
          <a:lstStyle/>
          <a:p>
            <a:pPr marL="0" indent="0" algn="ctr">
              <a:lnSpc>
                <a:spcPts val="2700"/>
              </a:lnSpc>
              <a:spcBef>
                <a:spcPts val="600"/>
              </a:spcBef>
              <a:spcAft>
                <a:spcPts val="600"/>
              </a:spcAft>
              <a:buNone/>
            </a:pPr>
            <a:r>
              <a:rPr lang="it-IT" sz="1800" b="1" dirty="0">
                <a:latin typeface="Book Antiqua" panose="02040602050305030304" pitchFamily="18" charset="0"/>
              </a:rPr>
              <a:t>a) Incremento delle controversie per le quali la mediazione è condizioni di procedibilità</a:t>
            </a:r>
          </a:p>
          <a:p>
            <a:pPr marL="0" indent="0" algn="ctr">
              <a:lnSpc>
                <a:spcPts val="2700"/>
              </a:lnSpc>
              <a:spcBef>
                <a:spcPts val="600"/>
              </a:spcBef>
              <a:spcAft>
                <a:spcPts val="600"/>
              </a:spcAft>
              <a:buNone/>
            </a:pPr>
            <a:endParaRPr lang="it-IT" sz="1800" b="1" dirty="0">
              <a:latin typeface="Book Antiqua" panose="02040602050305030304" pitchFamily="18" charset="0"/>
            </a:endParaRPr>
          </a:p>
          <a:p>
            <a:pPr marL="0" indent="0" algn="just">
              <a:lnSpc>
                <a:spcPts val="2700"/>
              </a:lnSpc>
              <a:spcBef>
                <a:spcPts val="600"/>
              </a:spcBef>
              <a:spcAft>
                <a:spcPts val="600"/>
              </a:spcAft>
              <a:buNone/>
            </a:pPr>
            <a:r>
              <a:rPr lang="it-IT" sz="1800" dirty="0">
                <a:latin typeface="Book Antiqua" panose="02040602050305030304" pitchFamily="18" charset="0"/>
              </a:rPr>
              <a:t>A quelle attuali (in materia di condominio, diritti reali, divisione, successioni ereditarie, patti di famiglia, locazione, comodato, affitto di aziende, risarcimento del danno derivante da responsabilità medica e sanitaria e da diffamazione con il mezzo della stampa o con altro mezzo di pubblicità, contratti assicurativi, bancari e finanziari) si aggiungono le controversie in materia di contratti di:</a:t>
            </a:r>
          </a:p>
          <a:p>
            <a:pPr marL="0" indent="0">
              <a:lnSpc>
                <a:spcPts val="2700"/>
              </a:lnSpc>
              <a:spcBef>
                <a:spcPts val="600"/>
              </a:spcBef>
              <a:spcAft>
                <a:spcPts val="600"/>
              </a:spcAft>
              <a:buNone/>
            </a:pPr>
            <a:r>
              <a:rPr lang="it-IT" sz="1800" dirty="0">
                <a:latin typeface="Book Antiqua" panose="02040602050305030304" pitchFamily="18" charset="0"/>
              </a:rPr>
              <a:t>- </a:t>
            </a:r>
            <a:r>
              <a:rPr lang="it-IT" sz="1800" b="1" i="1" dirty="0">
                <a:latin typeface="Book Antiqua" panose="02040602050305030304" pitchFamily="18" charset="0"/>
              </a:rPr>
              <a:t>associazione in partecipazione, consorzio, franchising, opera, rete, somministrazione, società di persone e subfornitura.</a:t>
            </a:r>
          </a:p>
        </p:txBody>
      </p:sp>
      <p:sp>
        <p:nvSpPr>
          <p:cNvPr id="4" name="Segnaposto numero diapositiva 3"/>
          <p:cNvSpPr>
            <a:spLocks noGrp="1"/>
          </p:cNvSpPr>
          <p:nvPr>
            <p:ph type="sldNum" sz="quarter" idx="12"/>
          </p:nvPr>
        </p:nvSpPr>
        <p:spPr/>
        <p:txBody>
          <a:bodyPr/>
          <a:lstStyle/>
          <a:p>
            <a:fld id="{F420D8D5-B3F0-4AC1-A139-3AAAC495DFD1}" type="slidenum">
              <a:rPr lang="it-IT" smtClean="0"/>
              <a:t>7</a:t>
            </a:fld>
            <a:endParaRPr lang="it-IT"/>
          </a:p>
        </p:txBody>
      </p:sp>
    </p:spTree>
    <p:extLst>
      <p:ext uri="{BB962C8B-B14F-4D97-AF65-F5344CB8AC3E}">
        <p14:creationId xmlns:p14="http://schemas.microsoft.com/office/powerpoint/2010/main" val="571410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lnSpc>
                <a:spcPct val="100000"/>
              </a:lnSpc>
            </a:pPr>
            <a:r>
              <a:rPr lang="it-IT" sz="2400" b="1" dirty="0">
                <a:latin typeface="Book Antiqua" panose="02040602050305030304" pitchFamily="18" charset="0"/>
              </a:rPr>
              <a:t>Sulla riqualificazione del rapporto tra la giurisdizione ordinaria e le forme di giustizia alternativa e complementare</a:t>
            </a:r>
          </a:p>
        </p:txBody>
      </p:sp>
      <p:sp>
        <p:nvSpPr>
          <p:cNvPr id="3" name="Segnaposto contenuto 2"/>
          <p:cNvSpPr>
            <a:spLocks noGrp="1"/>
          </p:cNvSpPr>
          <p:nvPr>
            <p:ph idx="1"/>
          </p:nvPr>
        </p:nvSpPr>
        <p:spPr/>
        <p:txBody>
          <a:bodyPr>
            <a:normAutofit/>
          </a:bodyPr>
          <a:lstStyle/>
          <a:p>
            <a:pPr marL="0" indent="0" algn="ctr">
              <a:lnSpc>
                <a:spcPts val="2800"/>
              </a:lnSpc>
              <a:spcAft>
                <a:spcPts val="600"/>
              </a:spcAft>
              <a:buNone/>
            </a:pPr>
            <a:r>
              <a:rPr lang="it-IT" sz="2000" b="1" dirty="0">
                <a:latin typeface="Book Antiqua" panose="02040602050305030304" pitchFamily="18" charset="0"/>
              </a:rPr>
              <a:t>b) Mediazione su clausola contrattuale o statutaria </a:t>
            </a:r>
            <a:r>
              <a:rPr lang="it-IT" sz="2000" dirty="0">
                <a:latin typeface="Book Antiqua" panose="02040602050305030304" pitchFamily="18" charset="0"/>
              </a:rPr>
              <a:t>(Art. 5-sexies. 1° co.):</a:t>
            </a:r>
          </a:p>
          <a:p>
            <a:pPr marL="0" indent="0" algn="just">
              <a:lnSpc>
                <a:spcPts val="2800"/>
              </a:lnSpc>
              <a:spcAft>
                <a:spcPts val="600"/>
              </a:spcAft>
              <a:buNone/>
            </a:pPr>
            <a:r>
              <a:rPr lang="it-IT" sz="2000" dirty="0">
                <a:latin typeface="Book Antiqua" panose="02040602050305030304" pitchFamily="18" charset="0"/>
              </a:rPr>
              <a:t>Si tratta della mediazione cui le parti si vincolano volontariamente, con apposita clausola che venga inserita nel contratto o nello statuto.</a:t>
            </a:r>
          </a:p>
          <a:p>
            <a:pPr marL="0" indent="0">
              <a:lnSpc>
                <a:spcPts val="2800"/>
              </a:lnSpc>
              <a:spcAft>
                <a:spcPts val="600"/>
              </a:spcAft>
              <a:buNone/>
            </a:pPr>
            <a:r>
              <a:rPr lang="it-IT" sz="2000" dirty="0">
                <a:latin typeface="Book Antiqua" panose="02040602050305030304" pitchFamily="18" charset="0"/>
              </a:rPr>
              <a:t>La disciplina rimane sostanzialmente invariata, e ne viene razionalizzata la sua collocazione;</a:t>
            </a:r>
          </a:p>
          <a:p>
            <a:pPr marL="0" indent="0" algn="just">
              <a:lnSpc>
                <a:spcPts val="2800"/>
              </a:lnSpc>
              <a:spcAft>
                <a:spcPts val="600"/>
              </a:spcAft>
              <a:buNone/>
            </a:pPr>
            <a:r>
              <a:rPr lang="it-IT" sz="2000" dirty="0">
                <a:latin typeface="Book Antiqua" panose="02040602050305030304" pitchFamily="18" charset="0"/>
              </a:rPr>
              <a:t>Il nuovo art. 5-sexies chiarisce che, quando risulti – su eccezione di parte - che il tentativo di conciliazione non sia stato esperito, il giudice deve dichiarare l’improcedibilità della domanda.</a:t>
            </a:r>
          </a:p>
          <a:p>
            <a:endParaRPr lang="it-IT" sz="20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8</a:t>
            </a:fld>
            <a:endParaRPr lang="it-IT"/>
          </a:p>
        </p:txBody>
      </p:sp>
    </p:spTree>
    <p:extLst>
      <p:ext uri="{BB962C8B-B14F-4D97-AF65-F5344CB8AC3E}">
        <p14:creationId xmlns:p14="http://schemas.microsoft.com/office/powerpoint/2010/main" val="3203665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sz="2400" b="1" dirty="0">
                <a:latin typeface="Book Antiqua" panose="02040602050305030304" pitchFamily="18" charset="0"/>
              </a:rPr>
              <a:t>Sulla riqualificazione del rapporto tra la giurisdizione ordinaria e le forme di giustizia alternativa e complementare</a:t>
            </a:r>
            <a:endParaRPr lang="it-IT" sz="2400" dirty="0">
              <a:latin typeface="Book Antiqua" panose="02040602050305030304" pitchFamily="18" charset="0"/>
            </a:endParaRPr>
          </a:p>
        </p:txBody>
      </p:sp>
      <p:sp>
        <p:nvSpPr>
          <p:cNvPr id="3" name="Segnaposto contenuto 2"/>
          <p:cNvSpPr>
            <a:spLocks noGrp="1"/>
          </p:cNvSpPr>
          <p:nvPr>
            <p:ph idx="1"/>
          </p:nvPr>
        </p:nvSpPr>
        <p:spPr/>
        <p:txBody>
          <a:bodyPr>
            <a:normAutofit/>
          </a:bodyPr>
          <a:lstStyle/>
          <a:p>
            <a:pPr marL="457200" lvl="1" indent="0" algn="ctr">
              <a:lnSpc>
                <a:spcPts val="2800"/>
              </a:lnSpc>
              <a:buNone/>
            </a:pPr>
            <a:r>
              <a:rPr lang="it-IT" sz="2000" b="1" dirty="0">
                <a:latin typeface="Book Antiqua" panose="02040602050305030304" pitchFamily="18" charset="0"/>
              </a:rPr>
              <a:t>c) Mediazione nei giudizi di opposizione a decreto ingiuntivo e condominiali</a:t>
            </a:r>
          </a:p>
          <a:p>
            <a:pPr marL="457200" lvl="1" indent="0" algn="ctr">
              <a:lnSpc>
                <a:spcPts val="2800"/>
              </a:lnSpc>
              <a:buNone/>
            </a:pPr>
            <a:endParaRPr lang="it-IT" sz="2000" b="1" dirty="0">
              <a:latin typeface="Book Antiqua" panose="02040602050305030304" pitchFamily="18" charset="0"/>
            </a:endParaRPr>
          </a:p>
          <a:p>
            <a:pPr marL="457200" lvl="1" indent="0" algn="just">
              <a:lnSpc>
                <a:spcPts val="2800"/>
              </a:lnSpc>
              <a:buNone/>
            </a:pPr>
            <a:r>
              <a:rPr lang="it-IT" sz="2000" b="1" dirty="0">
                <a:latin typeface="Book Antiqua" panose="02040602050305030304" pitchFamily="18" charset="0"/>
              </a:rPr>
              <a:t>L’art. 5-bis </a:t>
            </a:r>
            <a:r>
              <a:rPr lang="it-IT" sz="2000" dirty="0">
                <a:latin typeface="Book Antiqua" panose="02040602050305030304" pitchFamily="18" charset="0"/>
              </a:rPr>
              <a:t>chiarisce a chi incombe l’onere di promuovere la mediazione nei giudizi di opposizione a decreto ingiuntivo, caricandolo su chi ha proposto il ricorso per decreto ingiuntivo;</a:t>
            </a:r>
          </a:p>
          <a:p>
            <a:pPr marL="457200" lvl="1" indent="0" algn="just">
              <a:lnSpc>
                <a:spcPts val="2800"/>
              </a:lnSpc>
              <a:buNone/>
            </a:pPr>
            <a:r>
              <a:rPr lang="it-IT" sz="2000" b="1" dirty="0">
                <a:latin typeface="Book Antiqua" panose="02040602050305030304" pitchFamily="18" charset="0"/>
              </a:rPr>
              <a:t>l’art. 5-ter </a:t>
            </a:r>
            <a:r>
              <a:rPr lang="it-IT" sz="2000" dirty="0">
                <a:latin typeface="Book Antiqua" panose="02040602050305030304" pitchFamily="18" charset="0"/>
              </a:rPr>
              <a:t>assegna all’amministratore di condominio la legittimazione ad attivare il procedimento di mediazione, ad aderire e a partecipare ad esso.</a:t>
            </a:r>
          </a:p>
          <a:p>
            <a:endParaRPr lang="it-IT" sz="1800" dirty="0">
              <a:latin typeface="Book Antiqua" panose="02040602050305030304" pitchFamily="18" charset="0"/>
            </a:endParaRPr>
          </a:p>
        </p:txBody>
      </p:sp>
      <p:sp>
        <p:nvSpPr>
          <p:cNvPr id="4" name="Segnaposto numero diapositiva 3"/>
          <p:cNvSpPr>
            <a:spLocks noGrp="1"/>
          </p:cNvSpPr>
          <p:nvPr>
            <p:ph type="sldNum" sz="quarter" idx="12"/>
          </p:nvPr>
        </p:nvSpPr>
        <p:spPr/>
        <p:txBody>
          <a:bodyPr/>
          <a:lstStyle/>
          <a:p>
            <a:fld id="{F420D8D5-B3F0-4AC1-A139-3AAAC495DFD1}" type="slidenum">
              <a:rPr lang="it-IT" smtClean="0"/>
              <a:t>9</a:t>
            </a:fld>
            <a:endParaRPr lang="it-IT"/>
          </a:p>
        </p:txBody>
      </p:sp>
    </p:spTree>
    <p:extLst>
      <p:ext uri="{BB962C8B-B14F-4D97-AF65-F5344CB8AC3E}">
        <p14:creationId xmlns:p14="http://schemas.microsoft.com/office/powerpoint/2010/main" val="173803195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1533</TotalTime>
  <Words>6770</Words>
  <Application>Microsoft Office PowerPoint</Application>
  <PresentationFormat>Widescreen</PresentationFormat>
  <Paragraphs>454</Paragraphs>
  <Slides>58</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58</vt:i4>
      </vt:variant>
    </vt:vector>
  </HeadingPairs>
  <TitlesOfParts>
    <vt:vector size="64" baseType="lpstr">
      <vt:lpstr>Arial</vt:lpstr>
      <vt:lpstr>Book Antiqua</vt:lpstr>
      <vt:lpstr>Calibri</vt:lpstr>
      <vt:lpstr>Calibri Light</vt:lpstr>
      <vt:lpstr>Wingdings</vt:lpstr>
      <vt:lpstr>Tema di Office</vt:lpstr>
      <vt:lpstr>Notai avvocati e magistrati a confronto sulle novità della Riforma Cartabia</vt:lpstr>
      <vt:lpstr>  La Riforma Cartabia  </vt:lpstr>
      <vt:lpstr>Presentazione standard di PowerPoint</vt:lpstr>
      <vt:lpstr>Presentazione standard di PowerPoint</vt:lpstr>
      <vt:lpstr>Presentazione standard di PowerPoint</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Presentazione standard di PowerPoint</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Sulla riqualificazione del rapporto tra la giurisdizione ordinaria e le forme di giustizia alternativa e complementare</vt:lpstr>
      <vt:lpstr>Semplificazione, speditezza e razionalizzazione del processo civile  La rideterminazione in aumento della competenza del giudice di pace  (comma 7, lett. b), l. n. 206/2021) </vt:lpstr>
      <vt:lpstr> La riduzione dei casi in cui il tribunale opera in composizione collegiale  (comma 6, lett. a), l. n. 206/2021) </vt:lpstr>
      <vt:lpstr>La riduzione dei casi in cui il tribunale opera in composizione collegiale  (comma 6, lett. a), l. n. 206/2021) </vt:lpstr>
      <vt:lpstr>Interventi di semplificazione del processo civile</vt:lpstr>
      <vt:lpstr>Interventi di semplificazione del processo civile</vt:lpstr>
      <vt:lpstr>Interventi di semplificazione del processo civile il «procedimento semplificato di cognizione </vt:lpstr>
      <vt:lpstr>Interventi di semplificazione del processo civile</vt:lpstr>
      <vt:lpstr>Le impugnazioni </vt:lpstr>
      <vt:lpstr>Le impugnazioni</vt:lpstr>
      <vt:lpstr>Le impugnazioni</vt:lpstr>
      <vt:lpstr>Gli interventi sui procedimenti speciali</vt:lpstr>
      <vt:lpstr>Gli interventi sui procedimenti speciali</vt:lpstr>
      <vt:lpstr>Gli interventi sui procedimenti speciali</vt:lpstr>
      <vt:lpstr>Diritto processuale della famiglia</vt:lpstr>
      <vt:lpstr>Diritto processuale della famiglia</vt:lpstr>
      <vt:lpstr>Il Tribunale per le persone, per i minorenni e per le famiglie [art. 1, comma 23, lett. a) Legge Delega, artt. 3, comma 33, 30 e 45 e ss. D. Lgs.]</vt:lpstr>
      <vt:lpstr>Il Tribunale per le persone, per i minorenni e per le famiglie [art. 1, comma 23, lett. a) Legge Delega, artt. 3, comma 33, 30 e 45 e ss. D. Lgs.]</vt:lpstr>
      <vt:lpstr>Il Tribunale per le persone, per i minorenni e per le famiglie [art. 1, comma 23, lett. a) Legge Delega, artt. 3, comma 33, 30 e 45 e ss. D. Lgs.]</vt:lpstr>
      <vt:lpstr>Il Tribunale per le persone, per i minorenni e per le famiglie [art. 1, comma 23, lett. a) Legge Delega, artt. 3, comma 33, 30 e 45 e ss. D. Lgs.]</vt:lpstr>
      <vt:lpstr>Il Tribunale per le persone, per i minorenni e per le famiglie [art. 1, comma 23, lett. a) Legge Delega, artt. 3, comma 33, 30 e 45 e ss. D. Lgs.]</vt:lpstr>
      <vt:lpstr> Altre modifiche al codice di procedura civile:  Del processo esecutivo  </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Altre modifiche al codice di procedura civile  Del processo esecutivo</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Notai avvocati e magistrati a confronto sulle novità della Riforma Cartabia</dc:title>
  <dc:creator>Giuseppe Iannello</dc:creator>
  <cp:lastModifiedBy>Maria Traclò</cp:lastModifiedBy>
  <cp:revision>185</cp:revision>
  <cp:lastPrinted>2023-04-21T08:05:05Z</cp:lastPrinted>
  <dcterms:created xsi:type="dcterms:W3CDTF">2023-03-12T16:00:51Z</dcterms:created>
  <dcterms:modified xsi:type="dcterms:W3CDTF">2023-04-21T18:37:16Z</dcterms:modified>
</cp:coreProperties>
</file>