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58" r:id="rId5"/>
    <p:sldId id="260" r:id="rId6"/>
    <p:sldId id="261" r:id="rId7"/>
    <p:sldId id="262" r:id="rId8"/>
    <p:sldId id="263" r:id="rId9"/>
    <p:sldId id="264" r:id="rId10"/>
    <p:sldId id="265" r:id="rId11"/>
    <p:sldId id="266" r:id="rId12"/>
    <p:sldId id="269" r:id="rId13"/>
    <p:sldId id="270" r:id="rId14"/>
    <p:sldId id="271" r:id="rId15"/>
    <p:sldId id="267" r:id="rId16"/>
    <p:sldId id="272" r:id="rId17"/>
    <p:sldId id="273" r:id="rId18"/>
    <p:sldId id="281" r:id="rId19"/>
    <p:sldId id="283" r:id="rId20"/>
    <p:sldId id="275" r:id="rId21"/>
    <p:sldId id="276" r:id="rId22"/>
    <p:sldId id="268" r:id="rId23"/>
    <p:sldId id="277" r:id="rId24"/>
    <p:sldId id="278" r:id="rId25"/>
    <p:sldId id="279" r:id="rId26"/>
    <p:sldId id="289" r:id="rId27"/>
    <p:sldId id="280" r:id="rId28"/>
    <p:sldId id="282" r:id="rId29"/>
    <p:sldId id="284" r:id="rId30"/>
    <p:sldId id="285" r:id="rId31"/>
    <p:sldId id="286" r:id="rId32"/>
    <p:sldId id="287" r:id="rId33"/>
    <p:sldId id="288" r:id="rId34"/>
    <p:sldId id="290" r:id="rId35"/>
    <p:sldId id="291" r:id="rId3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txBox="1">
            <a:spLocks noGrp="1"/>
          </p:cNvSpPr>
          <p:nvPr>
            <p:ph type="ctrTitle"/>
          </p:nvPr>
        </p:nvSpPr>
        <p:spPr>
          <a:xfrm>
            <a:off x="1524003" y="1122361"/>
            <a:ext cx="9144000" cy="2387598"/>
          </a:xfrm>
        </p:spPr>
        <p:txBody>
          <a:bodyPr anchor="b" anchorCtr="1"/>
          <a:lstStyle>
            <a:lvl1pPr algn="ctr">
              <a:defRPr sz="6000"/>
            </a:lvl1pPr>
          </a:lstStyle>
          <a:p>
            <a:pPr lvl="0"/>
            <a:r>
              <a:rPr lang="it-IT" smtClean="0"/>
              <a:t>Fare clic per modificare lo stile del titolo</a:t>
            </a:r>
            <a:endParaRPr lang="it-IT"/>
          </a:p>
        </p:txBody>
      </p:sp>
      <p:sp>
        <p:nvSpPr>
          <p:cNvPr id="3" name="Sottotitolo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it-IT" smtClean="0"/>
              <a:t>Fare clic per modificare lo stile del sottotitolo dello schema</a:t>
            </a:r>
            <a:endParaRPr lang="it-IT"/>
          </a:p>
        </p:txBody>
      </p:sp>
      <p:sp>
        <p:nvSpPr>
          <p:cNvPr id="4" name="Segnaposto data 3"/>
          <p:cNvSpPr txBox="1">
            <a:spLocks noGrp="1"/>
          </p:cNvSpPr>
          <p:nvPr>
            <p:ph type="dt" sz="half" idx="7"/>
          </p:nvPr>
        </p:nvSpPr>
        <p:spPr/>
        <p:txBody>
          <a:bodyPr/>
          <a:lstStyle>
            <a:lvl1pPr>
              <a:defRPr/>
            </a:lvl1pPr>
          </a:lstStyle>
          <a:p>
            <a:pPr lvl="0"/>
            <a:fld id="{F5BA836A-A0E9-4D22-BFA8-7EE70E1BFC51}" type="datetime1">
              <a:rPr lang="it-IT"/>
              <a:pPr lvl="0"/>
              <a:t>18/04/2023</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7B8BB419-55E0-43DD-AAEA-9FF1525CFA71}" type="slidenum">
              <a:t>‹N›</a:t>
            </a:fld>
            <a:endParaRPr lang="it-IT"/>
          </a:p>
        </p:txBody>
      </p:sp>
    </p:spTree>
    <p:extLst>
      <p:ext uri="{BB962C8B-B14F-4D97-AF65-F5344CB8AC3E}">
        <p14:creationId xmlns:p14="http://schemas.microsoft.com/office/powerpoint/2010/main" val="3158582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smtClean="0"/>
              <a:t>Fare clic per modificare lo stile del titolo</a:t>
            </a:r>
            <a:endParaRPr lang="it-IT"/>
          </a:p>
        </p:txBody>
      </p:sp>
      <p:sp>
        <p:nvSpPr>
          <p:cNvPr id="3" name="Segnaposto testo verticale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txBox="1">
            <a:spLocks noGrp="1"/>
          </p:cNvSpPr>
          <p:nvPr>
            <p:ph type="dt" sz="half" idx="7"/>
          </p:nvPr>
        </p:nvSpPr>
        <p:spPr/>
        <p:txBody>
          <a:bodyPr/>
          <a:lstStyle>
            <a:lvl1pPr>
              <a:defRPr/>
            </a:lvl1pPr>
          </a:lstStyle>
          <a:p>
            <a:pPr lvl="0"/>
            <a:fld id="{3F97E0F2-7D1A-4C46-83EF-EF0E291107CC}" type="datetime1">
              <a:rPr lang="it-IT"/>
              <a:pPr lvl="0"/>
              <a:t>18/04/2023</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B5BA88AD-8DB4-4B14-9D1C-C00328735E9B}" type="slidenum">
              <a:t>‹N›</a:t>
            </a:fld>
            <a:endParaRPr lang="it-IT"/>
          </a:p>
        </p:txBody>
      </p:sp>
    </p:spTree>
    <p:extLst>
      <p:ext uri="{BB962C8B-B14F-4D97-AF65-F5344CB8AC3E}">
        <p14:creationId xmlns:p14="http://schemas.microsoft.com/office/powerpoint/2010/main" val="1218646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txBox="1">
            <a:spLocks noGrp="1"/>
          </p:cNvSpPr>
          <p:nvPr>
            <p:ph type="title" orient="vert"/>
          </p:nvPr>
        </p:nvSpPr>
        <p:spPr>
          <a:xfrm>
            <a:off x="8724903" y="365129"/>
            <a:ext cx="2628899" cy="5811834"/>
          </a:xfrm>
        </p:spPr>
        <p:txBody>
          <a:bodyPr vert="eaVert"/>
          <a:lstStyle>
            <a:lvl1pPr>
              <a:defRPr/>
            </a:lvl1pPr>
          </a:lstStyle>
          <a:p>
            <a:pPr lvl="0"/>
            <a:r>
              <a:rPr lang="it-IT" smtClean="0"/>
              <a:t>Fare clic per modificare lo stile del titolo</a:t>
            </a:r>
            <a:endParaRPr lang="it-IT"/>
          </a:p>
        </p:txBody>
      </p:sp>
      <p:sp>
        <p:nvSpPr>
          <p:cNvPr id="3" name="Segnaposto testo verticale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txBox="1">
            <a:spLocks noGrp="1"/>
          </p:cNvSpPr>
          <p:nvPr>
            <p:ph type="dt" sz="half" idx="7"/>
          </p:nvPr>
        </p:nvSpPr>
        <p:spPr/>
        <p:txBody>
          <a:bodyPr/>
          <a:lstStyle>
            <a:lvl1pPr>
              <a:defRPr/>
            </a:lvl1pPr>
          </a:lstStyle>
          <a:p>
            <a:pPr lvl="0"/>
            <a:fld id="{C9766C96-91B6-45B8-B35B-CCC132752E6D}" type="datetime1">
              <a:rPr lang="it-IT"/>
              <a:pPr lvl="0"/>
              <a:t>18/04/2023</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D767CAC9-44F3-432C-BCE3-43D0CFC348CF}" type="slidenum">
              <a:t>‹N›</a:t>
            </a:fld>
            <a:endParaRPr lang="it-IT"/>
          </a:p>
        </p:txBody>
      </p:sp>
    </p:spTree>
    <p:extLst>
      <p:ext uri="{BB962C8B-B14F-4D97-AF65-F5344CB8AC3E}">
        <p14:creationId xmlns:p14="http://schemas.microsoft.com/office/powerpoint/2010/main" val="1655271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smtClean="0"/>
              <a:t>Fare clic per modificare lo stile del titolo</a:t>
            </a:r>
            <a:endParaRPr lang="it-IT"/>
          </a:p>
        </p:txBody>
      </p:sp>
      <p:sp>
        <p:nvSpPr>
          <p:cNvPr id="3" name="Segnaposto contenuto 2"/>
          <p:cNvSpPr txBox="1">
            <a:spLocks noGrp="1"/>
          </p:cNvSpPr>
          <p:nvPr>
            <p:ph idx="1"/>
          </p:nvPr>
        </p:nvSpPr>
        <p:spPr/>
        <p:txBody>
          <a:bodyPr/>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txBox="1">
            <a:spLocks noGrp="1"/>
          </p:cNvSpPr>
          <p:nvPr>
            <p:ph type="dt" sz="half" idx="7"/>
          </p:nvPr>
        </p:nvSpPr>
        <p:spPr/>
        <p:txBody>
          <a:bodyPr/>
          <a:lstStyle>
            <a:lvl1pPr>
              <a:defRPr/>
            </a:lvl1pPr>
          </a:lstStyle>
          <a:p>
            <a:pPr lvl="0"/>
            <a:fld id="{43B19602-63E6-4906-B7B7-4A63B88879A0}" type="datetime1">
              <a:rPr lang="it-IT"/>
              <a:pPr lvl="0"/>
              <a:t>18/04/2023</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C49B59B5-4835-4742-A247-6F11D916CFF1}" type="slidenum">
              <a:t>‹N›</a:t>
            </a:fld>
            <a:endParaRPr lang="it-IT"/>
          </a:p>
        </p:txBody>
      </p:sp>
    </p:spTree>
    <p:extLst>
      <p:ext uri="{BB962C8B-B14F-4D97-AF65-F5344CB8AC3E}">
        <p14:creationId xmlns:p14="http://schemas.microsoft.com/office/powerpoint/2010/main" val="1281494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txBox="1">
            <a:spLocks noGrp="1"/>
          </p:cNvSpPr>
          <p:nvPr>
            <p:ph type="title"/>
          </p:nvPr>
        </p:nvSpPr>
        <p:spPr>
          <a:xfrm>
            <a:off x="831847" y="1709735"/>
            <a:ext cx="10515600" cy="2852735"/>
          </a:xfrm>
        </p:spPr>
        <p:txBody>
          <a:bodyPr anchor="b"/>
          <a:lstStyle>
            <a:lvl1pPr>
              <a:defRPr sz="6000"/>
            </a:lvl1pPr>
          </a:lstStyle>
          <a:p>
            <a:pPr lvl="0"/>
            <a:r>
              <a:rPr lang="it-IT" smtClean="0"/>
              <a:t>Fare clic per modificare lo stile del titolo</a:t>
            </a:r>
            <a:endParaRPr lang="it-IT"/>
          </a:p>
        </p:txBody>
      </p:sp>
      <p:sp>
        <p:nvSpPr>
          <p:cNvPr id="3" name="Segnaposto testo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it-IT" smtClean="0"/>
              <a:t>Fare clic per modificare stili del testo dello schema</a:t>
            </a:r>
          </a:p>
        </p:txBody>
      </p:sp>
      <p:sp>
        <p:nvSpPr>
          <p:cNvPr id="4" name="Segnaposto data 3"/>
          <p:cNvSpPr txBox="1">
            <a:spLocks noGrp="1"/>
          </p:cNvSpPr>
          <p:nvPr>
            <p:ph type="dt" sz="half" idx="7"/>
          </p:nvPr>
        </p:nvSpPr>
        <p:spPr/>
        <p:txBody>
          <a:bodyPr/>
          <a:lstStyle>
            <a:lvl1pPr>
              <a:defRPr/>
            </a:lvl1pPr>
          </a:lstStyle>
          <a:p>
            <a:pPr lvl="0"/>
            <a:fld id="{454708A6-5131-4932-B2A4-ED7FDC9B9BD9}" type="datetime1">
              <a:rPr lang="it-IT"/>
              <a:pPr lvl="0"/>
              <a:t>18/04/2023</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820B584F-8691-4A0E-8336-809D4028EA0D}" type="slidenum">
              <a:t>‹N›</a:t>
            </a:fld>
            <a:endParaRPr lang="it-IT"/>
          </a:p>
        </p:txBody>
      </p:sp>
    </p:spTree>
    <p:extLst>
      <p:ext uri="{BB962C8B-B14F-4D97-AF65-F5344CB8AC3E}">
        <p14:creationId xmlns:p14="http://schemas.microsoft.com/office/powerpoint/2010/main" val="3326086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smtClean="0"/>
              <a:t>Fare clic per modificare lo stile del titolo</a:t>
            </a:r>
            <a:endParaRPr lang="it-IT"/>
          </a:p>
        </p:txBody>
      </p:sp>
      <p:sp>
        <p:nvSpPr>
          <p:cNvPr id="3" name="Segnaposto contenuto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txBox="1">
            <a:spLocks noGrp="1"/>
          </p:cNvSpPr>
          <p:nvPr>
            <p:ph type="dt" sz="half" idx="7"/>
          </p:nvPr>
        </p:nvSpPr>
        <p:spPr/>
        <p:txBody>
          <a:bodyPr/>
          <a:lstStyle>
            <a:lvl1pPr>
              <a:defRPr/>
            </a:lvl1pPr>
          </a:lstStyle>
          <a:p>
            <a:pPr lvl="0"/>
            <a:fld id="{1ADB93D9-24D1-4618-8CBD-8E4ACC467DA5}" type="datetime1">
              <a:rPr lang="it-IT"/>
              <a:pPr lvl="0"/>
              <a:t>18/04/2023</a:t>
            </a:fld>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2862D478-C475-4AC0-8450-3E86D56067F3}" type="slidenum">
              <a:t>‹N›</a:t>
            </a:fld>
            <a:endParaRPr lang="it-IT"/>
          </a:p>
        </p:txBody>
      </p:sp>
    </p:spTree>
    <p:extLst>
      <p:ext uri="{BB962C8B-B14F-4D97-AF65-F5344CB8AC3E}">
        <p14:creationId xmlns:p14="http://schemas.microsoft.com/office/powerpoint/2010/main" val="2406519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txBox="1">
            <a:spLocks noGrp="1"/>
          </p:cNvSpPr>
          <p:nvPr>
            <p:ph type="title"/>
          </p:nvPr>
        </p:nvSpPr>
        <p:spPr>
          <a:xfrm>
            <a:off x="839784" y="365129"/>
            <a:ext cx="10515600" cy="1325559"/>
          </a:xfrm>
        </p:spPr>
        <p:txBody>
          <a:bodyPr/>
          <a:lstStyle>
            <a:lvl1pPr>
              <a:defRPr/>
            </a:lvl1pPr>
          </a:lstStyle>
          <a:p>
            <a:pPr lvl="0"/>
            <a:r>
              <a:rPr lang="it-IT" smtClean="0"/>
              <a:t>Fare clic per modificare lo stile del titolo</a:t>
            </a:r>
            <a:endParaRPr lang="it-IT"/>
          </a:p>
        </p:txBody>
      </p:sp>
      <p:sp>
        <p:nvSpPr>
          <p:cNvPr id="3" name="Segnaposto testo 2"/>
          <p:cNvSpPr txBox="1">
            <a:spLocks noGrp="1"/>
          </p:cNvSpPr>
          <p:nvPr>
            <p:ph type="body" idx="1"/>
          </p:nvPr>
        </p:nvSpPr>
        <p:spPr>
          <a:xfrm>
            <a:off x="839784" y="1681160"/>
            <a:ext cx="5157782" cy="823910"/>
          </a:xfrm>
        </p:spPr>
        <p:txBody>
          <a:bodyPr anchor="b"/>
          <a:lstStyle>
            <a:lvl1pPr marL="0" indent="0">
              <a:buNone/>
              <a:defRPr sz="2400" b="1"/>
            </a:lvl1pPr>
          </a:lstStyle>
          <a:p>
            <a:pPr lvl="0"/>
            <a:r>
              <a:rPr lang="it-IT" smtClean="0"/>
              <a:t>Fare clic per modificare stili del testo dello schema</a:t>
            </a:r>
          </a:p>
        </p:txBody>
      </p:sp>
      <p:sp>
        <p:nvSpPr>
          <p:cNvPr id="4" name="Segnaposto contenuto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it-IT" smtClean="0"/>
              <a:t>Fare clic per modificare stili del testo dello schema</a:t>
            </a:r>
          </a:p>
        </p:txBody>
      </p:sp>
      <p:sp>
        <p:nvSpPr>
          <p:cNvPr id="6" name="Segnaposto contenuto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txBox="1">
            <a:spLocks noGrp="1"/>
          </p:cNvSpPr>
          <p:nvPr>
            <p:ph type="dt" sz="half" idx="7"/>
          </p:nvPr>
        </p:nvSpPr>
        <p:spPr/>
        <p:txBody>
          <a:bodyPr/>
          <a:lstStyle>
            <a:lvl1pPr>
              <a:defRPr/>
            </a:lvl1pPr>
          </a:lstStyle>
          <a:p>
            <a:pPr lvl="0"/>
            <a:fld id="{F4F659E5-90A4-497C-A9DA-7B46682AE357}" type="datetime1">
              <a:rPr lang="it-IT"/>
              <a:pPr lvl="0"/>
              <a:t>18/04/2023</a:t>
            </a:fld>
            <a:endParaRPr lang="it-IT"/>
          </a:p>
        </p:txBody>
      </p:sp>
      <p:sp>
        <p:nvSpPr>
          <p:cNvPr id="8" name="Segnaposto piè di pagina 7"/>
          <p:cNvSpPr txBox="1">
            <a:spLocks noGrp="1"/>
          </p:cNvSpPr>
          <p:nvPr>
            <p:ph type="ftr" sz="quarter" idx="9"/>
          </p:nvPr>
        </p:nvSpPr>
        <p:spPr/>
        <p:txBody>
          <a:bodyPr/>
          <a:lstStyle>
            <a:lvl1pPr>
              <a:defRPr/>
            </a:lvl1pPr>
          </a:lstStyle>
          <a:p>
            <a:pPr lvl="0"/>
            <a:endParaRPr lang="it-IT"/>
          </a:p>
        </p:txBody>
      </p:sp>
      <p:sp>
        <p:nvSpPr>
          <p:cNvPr id="9" name="Segnaposto numero diapositiva 8"/>
          <p:cNvSpPr txBox="1">
            <a:spLocks noGrp="1"/>
          </p:cNvSpPr>
          <p:nvPr>
            <p:ph type="sldNum" sz="quarter" idx="8"/>
          </p:nvPr>
        </p:nvSpPr>
        <p:spPr/>
        <p:txBody>
          <a:bodyPr/>
          <a:lstStyle>
            <a:lvl1pPr>
              <a:defRPr/>
            </a:lvl1pPr>
          </a:lstStyle>
          <a:p>
            <a:pPr lvl="0"/>
            <a:fld id="{4707871D-BA17-4011-85DA-A0A3631E4419}" type="slidenum">
              <a:t>‹N›</a:t>
            </a:fld>
            <a:endParaRPr lang="it-IT"/>
          </a:p>
        </p:txBody>
      </p:sp>
    </p:spTree>
    <p:extLst>
      <p:ext uri="{BB962C8B-B14F-4D97-AF65-F5344CB8AC3E}">
        <p14:creationId xmlns:p14="http://schemas.microsoft.com/office/powerpoint/2010/main" val="824533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smtClean="0"/>
              <a:t>Fare clic per modificare lo stile del titolo</a:t>
            </a:r>
            <a:endParaRPr lang="it-IT"/>
          </a:p>
        </p:txBody>
      </p:sp>
      <p:sp>
        <p:nvSpPr>
          <p:cNvPr id="3" name="Segnaposto data 2"/>
          <p:cNvSpPr txBox="1">
            <a:spLocks noGrp="1"/>
          </p:cNvSpPr>
          <p:nvPr>
            <p:ph type="dt" sz="half" idx="7"/>
          </p:nvPr>
        </p:nvSpPr>
        <p:spPr/>
        <p:txBody>
          <a:bodyPr/>
          <a:lstStyle>
            <a:lvl1pPr>
              <a:defRPr/>
            </a:lvl1pPr>
          </a:lstStyle>
          <a:p>
            <a:pPr lvl="0"/>
            <a:fld id="{E01E15D3-89AC-4592-9E74-A4A3C68C0C9D}" type="datetime1">
              <a:rPr lang="it-IT"/>
              <a:pPr lvl="0"/>
              <a:t>18/04/2023</a:t>
            </a:fld>
            <a:endParaRPr lang="it-IT"/>
          </a:p>
        </p:txBody>
      </p:sp>
      <p:sp>
        <p:nvSpPr>
          <p:cNvPr id="4" name="Segnaposto piè di pagina 3"/>
          <p:cNvSpPr txBox="1">
            <a:spLocks noGrp="1"/>
          </p:cNvSpPr>
          <p:nvPr>
            <p:ph type="ftr" sz="quarter" idx="9"/>
          </p:nvPr>
        </p:nvSpPr>
        <p:spPr/>
        <p:txBody>
          <a:bodyPr/>
          <a:lstStyle>
            <a:lvl1pPr>
              <a:defRPr/>
            </a:lvl1pPr>
          </a:lstStyle>
          <a:p>
            <a:pPr lvl="0"/>
            <a:endParaRPr lang="it-IT"/>
          </a:p>
        </p:txBody>
      </p:sp>
      <p:sp>
        <p:nvSpPr>
          <p:cNvPr id="5" name="Segnaposto numero diapositiva 4"/>
          <p:cNvSpPr txBox="1">
            <a:spLocks noGrp="1"/>
          </p:cNvSpPr>
          <p:nvPr>
            <p:ph type="sldNum" sz="quarter" idx="8"/>
          </p:nvPr>
        </p:nvSpPr>
        <p:spPr/>
        <p:txBody>
          <a:bodyPr/>
          <a:lstStyle>
            <a:lvl1pPr>
              <a:defRPr/>
            </a:lvl1pPr>
          </a:lstStyle>
          <a:p>
            <a:pPr lvl="0"/>
            <a:fld id="{510E5DB6-3191-46DE-9509-55E4B1723743}" type="slidenum">
              <a:t>‹N›</a:t>
            </a:fld>
            <a:endParaRPr lang="it-IT"/>
          </a:p>
        </p:txBody>
      </p:sp>
    </p:spTree>
    <p:extLst>
      <p:ext uri="{BB962C8B-B14F-4D97-AF65-F5344CB8AC3E}">
        <p14:creationId xmlns:p14="http://schemas.microsoft.com/office/powerpoint/2010/main" val="3750056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txBox="1">
            <a:spLocks noGrp="1"/>
          </p:cNvSpPr>
          <p:nvPr>
            <p:ph type="dt" sz="half" idx="7"/>
          </p:nvPr>
        </p:nvSpPr>
        <p:spPr/>
        <p:txBody>
          <a:bodyPr/>
          <a:lstStyle>
            <a:lvl1pPr>
              <a:defRPr/>
            </a:lvl1pPr>
          </a:lstStyle>
          <a:p>
            <a:pPr lvl="0"/>
            <a:fld id="{30006FFD-3A84-4B6C-A46B-1A1E9211F105}" type="datetime1">
              <a:rPr lang="it-IT"/>
              <a:pPr lvl="0"/>
              <a:t>18/04/2023</a:t>
            </a:fld>
            <a:endParaRPr lang="it-IT"/>
          </a:p>
        </p:txBody>
      </p:sp>
      <p:sp>
        <p:nvSpPr>
          <p:cNvPr id="3" name="Segnaposto piè di pagina 2"/>
          <p:cNvSpPr txBox="1">
            <a:spLocks noGrp="1"/>
          </p:cNvSpPr>
          <p:nvPr>
            <p:ph type="ftr" sz="quarter" idx="9"/>
          </p:nvPr>
        </p:nvSpPr>
        <p:spPr/>
        <p:txBody>
          <a:bodyPr/>
          <a:lstStyle>
            <a:lvl1pPr>
              <a:defRPr/>
            </a:lvl1pPr>
          </a:lstStyle>
          <a:p>
            <a:pPr lvl="0"/>
            <a:endParaRPr lang="it-IT"/>
          </a:p>
        </p:txBody>
      </p:sp>
      <p:sp>
        <p:nvSpPr>
          <p:cNvPr id="4" name="Segnaposto numero diapositiva 3"/>
          <p:cNvSpPr txBox="1">
            <a:spLocks noGrp="1"/>
          </p:cNvSpPr>
          <p:nvPr>
            <p:ph type="sldNum" sz="quarter" idx="8"/>
          </p:nvPr>
        </p:nvSpPr>
        <p:spPr/>
        <p:txBody>
          <a:bodyPr/>
          <a:lstStyle>
            <a:lvl1pPr>
              <a:defRPr/>
            </a:lvl1pPr>
          </a:lstStyle>
          <a:p>
            <a:pPr lvl="0"/>
            <a:fld id="{B0F1EC17-01BC-488E-AB09-0200C7A89E9E}" type="slidenum">
              <a:t>‹N›</a:t>
            </a:fld>
            <a:endParaRPr lang="it-IT"/>
          </a:p>
        </p:txBody>
      </p:sp>
    </p:spTree>
    <p:extLst>
      <p:ext uri="{BB962C8B-B14F-4D97-AF65-F5344CB8AC3E}">
        <p14:creationId xmlns:p14="http://schemas.microsoft.com/office/powerpoint/2010/main" val="3710853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txBox="1">
            <a:spLocks noGrp="1"/>
          </p:cNvSpPr>
          <p:nvPr>
            <p:ph type="title"/>
          </p:nvPr>
        </p:nvSpPr>
        <p:spPr>
          <a:xfrm>
            <a:off x="839784" y="457200"/>
            <a:ext cx="3932240" cy="1600200"/>
          </a:xfrm>
        </p:spPr>
        <p:txBody>
          <a:bodyPr anchor="b"/>
          <a:lstStyle>
            <a:lvl1pPr>
              <a:defRPr sz="3200"/>
            </a:lvl1pPr>
          </a:lstStyle>
          <a:p>
            <a:pPr lvl="0"/>
            <a:r>
              <a:rPr lang="it-IT" smtClean="0"/>
              <a:t>Fare clic per modificare lo stile del titolo</a:t>
            </a:r>
            <a:endParaRPr lang="it-IT"/>
          </a:p>
        </p:txBody>
      </p:sp>
      <p:sp>
        <p:nvSpPr>
          <p:cNvPr id="3" name="Segnaposto contenuto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txBox="1">
            <a:spLocks noGrp="1"/>
          </p:cNvSpPr>
          <p:nvPr>
            <p:ph type="body" idx="2"/>
          </p:nvPr>
        </p:nvSpPr>
        <p:spPr>
          <a:xfrm>
            <a:off x="839784" y="2057400"/>
            <a:ext cx="3932240" cy="3811584"/>
          </a:xfrm>
        </p:spPr>
        <p:txBody>
          <a:bodyPr/>
          <a:lstStyle>
            <a:lvl1pPr marL="0" indent="0">
              <a:buNone/>
              <a:defRPr sz="1600"/>
            </a:lvl1pPr>
          </a:lstStyle>
          <a:p>
            <a:pPr lvl="0"/>
            <a:r>
              <a:rPr lang="it-IT" smtClean="0"/>
              <a:t>Fare clic per modificare stili del testo dello schema</a:t>
            </a:r>
          </a:p>
        </p:txBody>
      </p:sp>
      <p:sp>
        <p:nvSpPr>
          <p:cNvPr id="5" name="Segnaposto data 4"/>
          <p:cNvSpPr txBox="1">
            <a:spLocks noGrp="1"/>
          </p:cNvSpPr>
          <p:nvPr>
            <p:ph type="dt" sz="half" idx="7"/>
          </p:nvPr>
        </p:nvSpPr>
        <p:spPr/>
        <p:txBody>
          <a:bodyPr/>
          <a:lstStyle>
            <a:lvl1pPr>
              <a:defRPr/>
            </a:lvl1pPr>
          </a:lstStyle>
          <a:p>
            <a:pPr lvl="0"/>
            <a:fld id="{E90F53BA-3DB3-4FDD-8791-2CF8301A5B9E}" type="datetime1">
              <a:rPr lang="it-IT"/>
              <a:pPr lvl="0"/>
              <a:t>18/04/2023</a:t>
            </a:fld>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A93BAFAA-31D0-4C11-99AA-35B36B6EC4C0}" type="slidenum">
              <a:t>‹N›</a:t>
            </a:fld>
            <a:endParaRPr lang="it-IT"/>
          </a:p>
        </p:txBody>
      </p:sp>
    </p:spTree>
    <p:extLst>
      <p:ext uri="{BB962C8B-B14F-4D97-AF65-F5344CB8AC3E}">
        <p14:creationId xmlns:p14="http://schemas.microsoft.com/office/powerpoint/2010/main" val="3309430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txBox="1">
            <a:spLocks noGrp="1"/>
          </p:cNvSpPr>
          <p:nvPr>
            <p:ph type="title"/>
          </p:nvPr>
        </p:nvSpPr>
        <p:spPr>
          <a:xfrm>
            <a:off x="839784" y="457200"/>
            <a:ext cx="3932240" cy="1600200"/>
          </a:xfrm>
        </p:spPr>
        <p:txBody>
          <a:bodyPr anchor="b"/>
          <a:lstStyle>
            <a:lvl1pPr>
              <a:defRPr sz="3200"/>
            </a:lvl1pPr>
          </a:lstStyle>
          <a:p>
            <a:pPr lvl="0"/>
            <a:r>
              <a:rPr lang="it-IT" smtClean="0"/>
              <a:t>Fare clic per modificare lo stile del titolo</a:t>
            </a:r>
            <a:endParaRPr lang="it-IT"/>
          </a:p>
        </p:txBody>
      </p:sp>
      <p:sp>
        <p:nvSpPr>
          <p:cNvPr id="3" name="Segnaposto immagine 2"/>
          <p:cNvSpPr txBox="1">
            <a:spLocks noGrp="1"/>
          </p:cNvSpPr>
          <p:nvPr>
            <p:ph type="pic" idx="1"/>
          </p:nvPr>
        </p:nvSpPr>
        <p:spPr>
          <a:xfrm>
            <a:off x="5183184" y="987423"/>
            <a:ext cx="6172200" cy="4873623"/>
          </a:xfrm>
        </p:spPr>
        <p:txBody>
          <a:bodyPr/>
          <a:lstStyle>
            <a:lvl1pPr marL="0" indent="0">
              <a:buNone/>
              <a:defRPr sz="3200"/>
            </a:lvl1pPr>
          </a:lstStyle>
          <a:p>
            <a:pPr lvl="0"/>
            <a:r>
              <a:rPr lang="it-IT" smtClean="0"/>
              <a:t>Fare clic sull'icona per inserire un'immagine</a:t>
            </a:r>
            <a:endParaRPr lang="it-IT"/>
          </a:p>
        </p:txBody>
      </p:sp>
      <p:sp>
        <p:nvSpPr>
          <p:cNvPr id="4" name="Segnaposto testo 3"/>
          <p:cNvSpPr txBox="1">
            <a:spLocks noGrp="1"/>
          </p:cNvSpPr>
          <p:nvPr>
            <p:ph type="body" idx="2"/>
          </p:nvPr>
        </p:nvSpPr>
        <p:spPr>
          <a:xfrm>
            <a:off x="839784" y="2057400"/>
            <a:ext cx="3932240" cy="3811584"/>
          </a:xfrm>
        </p:spPr>
        <p:txBody>
          <a:bodyPr/>
          <a:lstStyle>
            <a:lvl1pPr marL="0" indent="0">
              <a:buNone/>
              <a:defRPr sz="1600"/>
            </a:lvl1pPr>
          </a:lstStyle>
          <a:p>
            <a:pPr lvl="0"/>
            <a:r>
              <a:rPr lang="it-IT" smtClean="0"/>
              <a:t>Fare clic per modificare stili del testo dello schema</a:t>
            </a:r>
          </a:p>
        </p:txBody>
      </p:sp>
      <p:sp>
        <p:nvSpPr>
          <p:cNvPr id="5" name="Segnaposto data 4"/>
          <p:cNvSpPr txBox="1">
            <a:spLocks noGrp="1"/>
          </p:cNvSpPr>
          <p:nvPr>
            <p:ph type="dt" sz="half" idx="7"/>
          </p:nvPr>
        </p:nvSpPr>
        <p:spPr/>
        <p:txBody>
          <a:bodyPr/>
          <a:lstStyle>
            <a:lvl1pPr>
              <a:defRPr/>
            </a:lvl1pPr>
          </a:lstStyle>
          <a:p>
            <a:pPr lvl="0"/>
            <a:fld id="{78425A85-8449-4750-9B51-63F2A6ABB884}" type="datetime1">
              <a:rPr lang="it-IT"/>
              <a:pPr lvl="0"/>
              <a:t>18/04/2023</a:t>
            </a:fld>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21108D13-D58D-4253-BC80-5F58CB1E8836}" type="slidenum">
              <a:t>‹N›</a:t>
            </a:fld>
            <a:endParaRPr lang="it-IT"/>
          </a:p>
        </p:txBody>
      </p:sp>
    </p:spTree>
    <p:extLst>
      <p:ext uri="{BB962C8B-B14F-4D97-AF65-F5344CB8AC3E}">
        <p14:creationId xmlns:p14="http://schemas.microsoft.com/office/powerpoint/2010/main" val="3844152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titolo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it-IT"/>
              <a:t>Fare clic per modificare lo stile del titolo dello schema</a:t>
            </a:r>
          </a:p>
        </p:txBody>
      </p:sp>
      <p:sp>
        <p:nvSpPr>
          <p:cNvPr id="3" name="Segnaposto testo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898989"/>
                </a:solidFill>
                <a:uFillTx/>
                <a:latin typeface="Calibri"/>
              </a:defRPr>
            </a:lvl1pPr>
          </a:lstStyle>
          <a:p>
            <a:pPr lvl="0"/>
            <a:fld id="{AB4C4545-6FD1-4314-B9BC-AF8AF095CB66}" type="datetime1">
              <a:rPr lang="it-IT"/>
              <a:pPr lvl="0"/>
              <a:t>18/04/2023</a:t>
            </a:fld>
            <a:endParaRPr lang="it-IT"/>
          </a:p>
        </p:txBody>
      </p:sp>
      <p:sp>
        <p:nvSpPr>
          <p:cNvPr id="5" name="Segnaposto piè di pagina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it-IT" sz="1200" b="0" i="0" u="none" strike="noStrike" kern="1200" cap="none" spc="0" baseline="0">
                <a:solidFill>
                  <a:srgbClr val="898989"/>
                </a:solidFill>
                <a:uFillTx/>
                <a:latin typeface="Calibri"/>
              </a:defRPr>
            </a:lvl1pPr>
          </a:lstStyle>
          <a:p>
            <a:pPr lvl="0"/>
            <a:endParaRPr lang="it-IT"/>
          </a:p>
        </p:txBody>
      </p:sp>
      <p:sp>
        <p:nvSpPr>
          <p:cNvPr id="6" name="Segnaposto numero diapositiva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898989"/>
                </a:solidFill>
                <a:uFillTx/>
                <a:latin typeface="Calibri"/>
              </a:defRPr>
            </a:lvl1pPr>
          </a:lstStyle>
          <a:p>
            <a:pPr lvl="0"/>
            <a:fld id="{A58F583F-A85D-4EB3-AFD6-49D3023B8B6E}"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eaLnBrk="1" fontAlgn="auto" hangingPunct="1">
        <a:lnSpc>
          <a:spcPct val="90000"/>
        </a:lnSpc>
        <a:spcBef>
          <a:spcPts val="0"/>
        </a:spcBef>
        <a:spcAft>
          <a:spcPts val="0"/>
        </a:spcAft>
        <a:buNone/>
        <a:tabLst/>
        <a:defRPr lang="it-IT" sz="4400" b="0" i="0" u="none" strike="noStrike" kern="1200" cap="none" spc="0" baseline="0">
          <a:solidFill>
            <a:srgbClr val="000000"/>
          </a:solidFill>
          <a:uFillTx/>
          <a:latin typeface="Calibri Light"/>
        </a:defRPr>
      </a:lvl1pPr>
    </p:titleStyle>
    <p:bodyStyle>
      <a:lvl1pPr marL="228600" marR="0" lvl="0" indent="-228600" algn="l" defTabSz="914400" rtl="0" eaLnBrk="1" fontAlgn="auto" hangingPunct="1">
        <a:lnSpc>
          <a:spcPct val="90000"/>
        </a:lnSpc>
        <a:spcBef>
          <a:spcPts val="1000"/>
        </a:spcBef>
        <a:spcAft>
          <a:spcPts val="0"/>
        </a:spcAft>
        <a:buSzPct val="100000"/>
        <a:buFont typeface="Arial" pitchFamily="34"/>
        <a:buChar char="•"/>
        <a:tabLst/>
        <a:defRPr lang="it-IT" sz="2800" b="0" i="0" u="none" strike="noStrike" kern="1200" cap="none" spc="0" baseline="0">
          <a:solidFill>
            <a:srgbClr val="000000"/>
          </a:solidFill>
          <a:uFillTx/>
          <a:latin typeface="Calibri"/>
        </a:defRPr>
      </a:lvl1pPr>
      <a:lvl2pPr marL="685800" marR="0" lvl="1" indent="-228600" algn="l" defTabSz="914400" rtl="0" eaLnBrk="1" fontAlgn="auto" hangingPunct="1">
        <a:lnSpc>
          <a:spcPct val="90000"/>
        </a:lnSpc>
        <a:spcBef>
          <a:spcPts val="500"/>
        </a:spcBef>
        <a:spcAft>
          <a:spcPts val="0"/>
        </a:spcAft>
        <a:buSzPct val="100000"/>
        <a:buFont typeface="Arial" pitchFamily="34"/>
        <a:buChar char="•"/>
        <a:tabLst/>
        <a:defRPr lang="it-IT" sz="2400" b="0" i="0" u="none" strike="noStrike" kern="1200" cap="none" spc="0" baseline="0">
          <a:solidFill>
            <a:srgbClr val="000000"/>
          </a:solidFill>
          <a:uFillTx/>
          <a:latin typeface="Calibri"/>
        </a:defRPr>
      </a:lvl2pPr>
      <a:lvl3pPr marL="1143000" marR="0" lvl="2" indent="-228600" algn="l" defTabSz="914400" rtl="0" eaLnBrk="1" fontAlgn="auto" hangingPunct="1">
        <a:lnSpc>
          <a:spcPct val="90000"/>
        </a:lnSpc>
        <a:spcBef>
          <a:spcPts val="500"/>
        </a:spcBef>
        <a:spcAft>
          <a:spcPts val="0"/>
        </a:spcAft>
        <a:buSzPct val="100000"/>
        <a:buFont typeface="Arial" pitchFamily="34"/>
        <a:buChar char="•"/>
        <a:tabLst/>
        <a:defRPr lang="it-IT" sz="2000" b="0" i="0" u="none" strike="noStrike" kern="1200" cap="none" spc="0" baseline="0">
          <a:solidFill>
            <a:srgbClr val="000000"/>
          </a:solidFill>
          <a:uFillTx/>
          <a:latin typeface="Calibri"/>
        </a:defRPr>
      </a:lvl3pPr>
      <a:lvl4pPr marL="1600200" marR="0" lvl="3" indent="-228600" algn="l" defTabSz="914400" rtl="0" eaLnBrk="1" fontAlgn="auto" hangingPunct="1">
        <a:lnSpc>
          <a:spcPct val="90000"/>
        </a:lnSpc>
        <a:spcBef>
          <a:spcPts val="500"/>
        </a:spcBef>
        <a:spcAft>
          <a:spcPts val="0"/>
        </a:spcAft>
        <a:buSzPct val="100000"/>
        <a:buFont typeface="Arial" pitchFamily="34"/>
        <a:buChar char="•"/>
        <a:tabLst/>
        <a:defRPr lang="it-IT" sz="1800" b="0" i="0" u="none" strike="noStrike" kern="1200" cap="none" spc="0" baseline="0">
          <a:solidFill>
            <a:srgbClr val="000000"/>
          </a:solidFill>
          <a:uFillTx/>
          <a:latin typeface="Calibri"/>
        </a:defRPr>
      </a:lvl4pPr>
      <a:lvl5pPr marL="2057400" marR="0" lvl="4" indent="-228600" algn="l" defTabSz="914400" rtl="0" eaLnBrk="1" fontAlgn="auto" hangingPunct="1">
        <a:lnSpc>
          <a:spcPct val="90000"/>
        </a:lnSpc>
        <a:spcBef>
          <a:spcPts val="500"/>
        </a:spcBef>
        <a:spcAft>
          <a:spcPts val="0"/>
        </a:spcAft>
        <a:buSzPct val="100000"/>
        <a:buFont typeface="Arial" pitchFamily="34"/>
        <a:buChar char="•"/>
        <a:tabLst/>
        <a:defRPr lang="it-IT"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olo 1"/>
          <p:cNvSpPr txBox="1">
            <a:spLocks noGrp="1"/>
          </p:cNvSpPr>
          <p:nvPr>
            <p:ph type="ctrTitle"/>
          </p:nvPr>
        </p:nvSpPr>
        <p:spPr/>
        <p:txBody>
          <a:bodyPr/>
          <a:lstStyle/>
          <a:p>
            <a:pPr lvl="0"/>
            <a:r>
              <a:rPr lang="it-IT" sz="5400"/>
              <a:t>LA COLLABORAZIONE TRA NOTAI E MAGISTRATI NELLA TUTELA DEI SOGGETTI DEBOLI</a:t>
            </a:r>
          </a:p>
        </p:txBody>
      </p:sp>
      <p:sp>
        <p:nvSpPr>
          <p:cNvPr id="3" name="Sottotitolo 2"/>
          <p:cNvSpPr txBox="1">
            <a:spLocks noGrp="1"/>
          </p:cNvSpPr>
          <p:nvPr>
            <p:ph type="subTitle" idx="1"/>
          </p:nvPr>
        </p:nvSpPr>
        <p:spPr/>
        <p:txBody>
          <a:bodyPr/>
          <a:lstStyle/>
          <a:p>
            <a:pPr lvl="0"/>
            <a:r>
              <a:rPr lang="it-IT" sz="3200"/>
              <a:t>BOLOGNA – 22 Aprile 2023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p:txBody>
          <a:bodyPr>
            <a:noAutofit/>
          </a:bodyPr>
          <a:lstStyle/>
          <a:p>
            <a:pPr lvl="0" algn="just">
              <a:lnSpc>
                <a:spcPct val="70000"/>
              </a:lnSpc>
            </a:pPr>
            <a:r>
              <a:rPr lang="it-IT" sz="2200" dirty="0" smtClean="0"/>
              <a:t>In </a:t>
            </a:r>
            <a:r>
              <a:rPr lang="it-IT" sz="2200" dirty="0"/>
              <a:t>termini analoghi alla Convenzione ONU sui diritti del minore, diritto di partecipare alla decisione </a:t>
            </a:r>
            <a:r>
              <a:rPr lang="it-IT" sz="2200" dirty="0" smtClean="0"/>
              <a:t>conformemente</a:t>
            </a:r>
            <a:r>
              <a:rPr lang="it-IT" sz="2200" dirty="0" smtClean="0"/>
              <a:t> </a:t>
            </a:r>
            <a:r>
              <a:rPr lang="it-IT" sz="2200" dirty="0"/>
              <a:t>alla propria età e maturità; diritto di venire ascoltati; preminenza dell’interesse del minore su altri interessi;</a:t>
            </a:r>
          </a:p>
          <a:p>
            <a:pPr lvl="0" algn="just">
              <a:lnSpc>
                <a:spcPct val="70000"/>
              </a:lnSpc>
            </a:pPr>
            <a:r>
              <a:rPr lang="it-IT" sz="2200" dirty="0" smtClean="0"/>
              <a:t>Promozione </a:t>
            </a:r>
            <a:r>
              <a:rPr lang="it-IT" sz="2200" dirty="0"/>
              <a:t>dell’autonomia e della dignità delle persone con disabilità. </a:t>
            </a:r>
          </a:p>
          <a:p>
            <a:pPr lvl="0" algn="just">
              <a:lnSpc>
                <a:spcPct val="70000"/>
              </a:lnSpc>
            </a:pPr>
            <a:r>
              <a:rPr lang="it-IT" sz="2200" dirty="0"/>
              <a:t>Art. 24: «1. I minori hanno diritto alla protezione e alle cure necessarie per il loro benessere. </a:t>
            </a:r>
            <a:r>
              <a:rPr lang="it-IT" sz="2200" b="1" u="sng" dirty="0"/>
              <a:t>Essi possono esprimere liberamente la propria opinione</a:t>
            </a:r>
            <a:r>
              <a:rPr lang="it-IT" sz="2200" dirty="0"/>
              <a:t>. </a:t>
            </a:r>
            <a:r>
              <a:rPr lang="it-IT" sz="2200" b="1" u="sng" dirty="0"/>
              <a:t>Questa viene presa in considerazione sulle questioni che li riguardano in funzione della loro età e della loro maturità</a:t>
            </a:r>
            <a:r>
              <a:rPr lang="it-IT" sz="2200" dirty="0"/>
              <a:t>.</a:t>
            </a:r>
          </a:p>
          <a:p>
            <a:pPr lvl="0" algn="just">
              <a:lnSpc>
                <a:spcPct val="70000"/>
              </a:lnSpc>
            </a:pPr>
            <a:r>
              <a:rPr lang="it-IT" sz="2200" dirty="0"/>
              <a:t>2. </a:t>
            </a:r>
            <a:r>
              <a:rPr lang="it-IT" sz="2200" b="1" u="sng" dirty="0"/>
              <a:t>In tutti gli atti relativi ai minori, siano essi compiuti da autorità pubbliche o da istituzioni private, l'interesse superiore del minore deve essere considerato preminente</a:t>
            </a:r>
            <a:r>
              <a:rPr lang="it-IT" sz="2200" dirty="0"/>
              <a:t>».</a:t>
            </a:r>
          </a:p>
          <a:p>
            <a:pPr lvl="0" algn="just">
              <a:lnSpc>
                <a:spcPct val="70000"/>
              </a:lnSpc>
            </a:pPr>
            <a:r>
              <a:rPr lang="it-IT" sz="2200" dirty="0"/>
              <a:t>Art. 25: «</a:t>
            </a:r>
            <a:r>
              <a:rPr lang="it-IT" sz="2200" b="1" dirty="0"/>
              <a:t>L'Unione riconosce e rispetta il diritto degli anziani di condurre una vita dignitosa e indipendente e di partecipare alla vita sociale e culturale</a:t>
            </a:r>
            <a:r>
              <a:rPr lang="it-IT" sz="2200" dirty="0"/>
              <a:t>».</a:t>
            </a:r>
          </a:p>
          <a:p>
            <a:pPr lvl="0" algn="just">
              <a:lnSpc>
                <a:spcPct val="70000"/>
              </a:lnSpc>
            </a:pPr>
            <a:r>
              <a:rPr lang="it-IT" sz="2200" dirty="0"/>
              <a:t>Art. 26: «</a:t>
            </a:r>
            <a:r>
              <a:rPr lang="it-IT" sz="2200" b="1" dirty="0"/>
              <a:t>L'Unione riconosce e rispetta il diritto delle persone con disabilità di beneficiare di misure intese a garantirne l'autonomia, l'inserimento sociale e professionale e la partecipazione alla vita della comunità</a:t>
            </a:r>
            <a:r>
              <a:rPr lang="it-IT" sz="2200" dirty="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LA COSTITUZIONE ITALIANA</a:t>
            </a:r>
          </a:p>
        </p:txBody>
      </p:sp>
      <p:sp>
        <p:nvSpPr>
          <p:cNvPr id="3" name="Segnaposto contenuto 2"/>
          <p:cNvSpPr txBox="1">
            <a:spLocks noGrp="1"/>
          </p:cNvSpPr>
          <p:nvPr>
            <p:ph idx="1"/>
          </p:nvPr>
        </p:nvSpPr>
        <p:spPr/>
        <p:txBody>
          <a:bodyPr>
            <a:noAutofit/>
          </a:bodyPr>
          <a:lstStyle/>
          <a:p>
            <a:pPr lvl="0" algn="just">
              <a:lnSpc>
                <a:spcPct val="100000"/>
              </a:lnSpc>
            </a:pPr>
            <a:r>
              <a:rPr lang="it-IT" sz="1400" dirty="0">
                <a:latin typeface="Verdana" pitchFamily="34"/>
              </a:rPr>
              <a:t>Art. 42, c. 2: «</a:t>
            </a:r>
            <a:r>
              <a:rPr lang="it-IT" sz="1400" b="1" u="sng" dirty="0">
                <a:latin typeface="Verdana" pitchFamily="34"/>
              </a:rPr>
              <a:t>La proprietà privata è riconosciuta e garantita dalla legge, che ne determina i modi di acquisto, di godimento e i limiti</a:t>
            </a:r>
            <a:r>
              <a:rPr lang="it-IT" sz="1400" dirty="0">
                <a:latin typeface="Verdana" pitchFamily="34"/>
              </a:rPr>
              <a:t> allo scopo di assicurarne la funzione sociale e di renderla </a:t>
            </a:r>
            <a:r>
              <a:rPr lang="it-IT" sz="1400" b="1" u="sng" dirty="0">
                <a:latin typeface="Verdana" pitchFamily="34"/>
              </a:rPr>
              <a:t>accessibile a tutti</a:t>
            </a:r>
            <a:r>
              <a:rPr lang="it-IT" sz="1400" dirty="0">
                <a:latin typeface="Verdana" pitchFamily="34"/>
              </a:rPr>
              <a:t>»;</a:t>
            </a:r>
          </a:p>
          <a:p>
            <a:pPr marL="0" lvl="0" indent="0" algn="just">
              <a:lnSpc>
                <a:spcPct val="100000"/>
              </a:lnSpc>
              <a:buNone/>
            </a:pPr>
            <a:r>
              <a:rPr lang="it-IT" sz="1400" dirty="0">
                <a:latin typeface="Verdana" pitchFamily="34"/>
              </a:rPr>
              <a:t>- Principio di tutela della proprietà e di promozione </a:t>
            </a:r>
            <a:r>
              <a:rPr lang="it-IT" sz="1400" dirty="0" smtClean="0">
                <a:latin typeface="Verdana" pitchFamily="34"/>
              </a:rPr>
              <a:t>dell’accesso alla </a:t>
            </a:r>
            <a:r>
              <a:rPr lang="it-IT" sz="1400" dirty="0">
                <a:latin typeface="Verdana" pitchFamily="34"/>
              </a:rPr>
              <a:t>proprietà dei soggetti meno favoriti.</a:t>
            </a:r>
          </a:p>
          <a:p>
            <a:pPr lvl="0" algn="just">
              <a:lnSpc>
                <a:spcPct val="100000"/>
              </a:lnSpc>
            </a:pPr>
            <a:r>
              <a:rPr lang="it-IT" sz="1400" dirty="0">
                <a:latin typeface="Verdana" pitchFamily="34"/>
              </a:rPr>
              <a:t>Art. 47: «</a:t>
            </a:r>
            <a:r>
              <a:rPr lang="it-IT" sz="1400" b="1" u="sng" dirty="0">
                <a:latin typeface="Verdana" pitchFamily="34"/>
              </a:rPr>
              <a:t>La Repubblica incoraggia e tutela il risparmio in tutte le sue forme</a:t>
            </a:r>
            <a:r>
              <a:rPr lang="it-IT" sz="1400" dirty="0">
                <a:latin typeface="Verdana" pitchFamily="34"/>
              </a:rPr>
              <a:t>; disciplina, coordina e controlla l'esercizio del credito.</a:t>
            </a:r>
          </a:p>
          <a:p>
            <a:pPr lvl="0" algn="just">
              <a:lnSpc>
                <a:spcPct val="100000"/>
              </a:lnSpc>
            </a:pPr>
            <a:r>
              <a:rPr lang="it-IT" sz="1400" dirty="0">
                <a:latin typeface="Verdana" pitchFamily="34"/>
              </a:rPr>
              <a:t>Favorisce l'accesso del risparmio popolare alla proprietà dell'abitazione, alla proprietà diretta coltivatrice e al diretto e indiretto investimento azionario nei grandi complessi produttivi del Paese»;</a:t>
            </a:r>
          </a:p>
          <a:p>
            <a:pPr marL="0" lvl="0" indent="0" algn="just">
              <a:lnSpc>
                <a:spcPct val="100000"/>
              </a:lnSpc>
              <a:buNone/>
            </a:pPr>
            <a:r>
              <a:rPr lang="it-IT" sz="1400" dirty="0">
                <a:latin typeface="Verdana" pitchFamily="34"/>
              </a:rPr>
              <a:t>- Principio di tutela del risparmio, di favore per il risparmio e di incoraggiamento del risparmio dei soggetti meno favoriti.</a:t>
            </a:r>
          </a:p>
          <a:p>
            <a:pPr lvl="0" algn="just">
              <a:lnSpc>
                <a:spcPct val="100000"/>
              </a:lnSpc>
            </a:pPr>
            <a:r>
              <a:rPr lang="it-IT" sz="1400" dirty="0">
                <a:latin typeface="Verdana" pitchFamily="34"/>
              </a:rPr>
              <a:t>Art. 3, c. 1: «</a:t>
            </a:r>
            <a:r>
              <a:rPr lang="it-IT" sz="1400" b="1" u="sng" dirty="0">
                <a:latin typeface="Verdana" pitchFamily="34"/>
              </a:rPr>
              <a:t>Tutti i cittadini hanno pari dignità sociale e sono eguali davanti alla legge</a:t>
            </a:r>
            <a:r>
              <a:rPr lang="it-IT" sz="1400" dirty="0">
                <a:latin typeface="Verdana" pitchFamily="34"/>
              </a:rPr>
              <a:t>, senza distinzione di sesso, di razza, di lingua, di religione, di opinioni politiche, di condizioni personali e sociali»;</a:t>
            </a:r>
          </a:p>
          <a:p>
            <a:pPr marL="0" lvl="0" indent="0" algn="just">
              <a:lnSpc>
                <a:spcPct val="100000"/>
              </a:lnSpc>
              <a:buNone/>
            </a:pPr>
            <a:r>
              <a:rPr lang="it-IT" sz="1400" dirty="0">
                <a:latin typeface="Verdana" pitchFamily="34"/>
              </a:rPr>
              <a:t>- Principio di non </a:t>
            </a:r>
            <a:r>
              <a:rPr lang="it-IT" sz="1400" dirty="0" smtClean="0">
                <a:latin typeface="Verdana" pitchFamily="34"/>
              </a:rPr>
              <a:t>discriminazione (anche) </a:t>
            </a:r>
            <a:r>
              <a:rPr lang="it-IT" sz="1400" dirty="0">
                <a:latin typeface="Verdana" pitchFamily="34"/>
              </a:rPr>
              <a:t>nell’accesso alle tutele di cui sopra.</a:t>
            </a:r>
          </a:p>
          <a:p>
            <a:pPr lvl="0" algn="just">
              <a:lnSpc>
                <a:spcPct val="100000"/>
              </a:lnSpc>
            </a:pPr>
            <a:r>
              <a:rPr lang="it-IT" sz="1400" dirty="0">
                <a:latin typeface="Verdana" pitchFamily="34"/>
              </a:rPr>
              <a:t>Art. 117, c. 1: «La potestà legislativa è esercitata dallo Stato e dalle Regioni nel rispetto </a:t>
            </a:r>
            <a:r>
              <a:rPr lang="it-IT" sz="1400" b="1" dirty="0">
                <a:latin typeface="Verdana" pitchFamily="34"/>
              </a:rPr>
              <a:t>della Costituzione</a:t>
            </a:r>
            <a:r>
              <a:rPr lang="it-IT" sz="1400" dirty="0">
                <a:latin typeface="Verdana" pitchFamily="34"/>
              </a:rPr>
              <a:t>, nonché dei vincoli derivanti </a:t>
            </a:r>
            <a:r>
              <a:rPr lang="it-IT" sz="1400" b="1" dirty="0">
                <a:latin typeface="Verdana" pitchFamily="34"/>
              </a:rPr>
              <a:t>dall'ordinamento comunitario e dagli obblighi internazionali</a:t>
            </a:r>
            <a:r>
              <a:rPr lang="it-IT" sz="1400" dirty="0">
                <a:latin typeface="Verdana" pitchFamily="34"/>
              </a:rPr>
              <a:t>»;</a:t>
            </a:r>
          </a:p>
          <a:p>
            <a:pPr marL="0" lvl="0" indent="0" algn="just">
              <a:lnSpc>
                <a:spcPct val="100000"/>
              </a:lnSpc>
              <a:buNone/>
            </a:pPr>
            <a:r>
              <a:rPr lang="it-IT" sz="1400" dirty="0">
                <a:latin typeface="Verdana" pitchFamily="34"/>
              </a:rPr>
              <a:t>- Inserimento nell’ordinamento dei principi internazionali di cui alle schede precedenti in posizione sovraordinata rispetto alla legge ordinaria.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IL </a:t>
            </a:r>
            <a:r>
              <a:rPr lang="it-IT" i="1"/>
              <a:t>TERTIUM COMPARATIONIS </a:t>
            </a:r>
            <a:r>
              <a:rPr lang="it-IT"/>
              <a:t>IN MATERIA DI DISCRIMINAZIONE</a:t>
            </a:r>
          </a:p>
        </p:txBody>
      </p:sp>
      <p:sp>
        <p:nvSpPr>
          <p:cNvPr id="3" name="Segnaposto contenuto 2"/>
          <p:cNvSpPr txBox="1">
            <a:spLocks noGrp="1"/>
          </p:cNvSpPr>
          <p:nvPr>
            <p:ph idx="1"/>
          </p:nvPr>
        </p:nvSpPr>
        <p:spPr/>
        <p:txBody>
          <a:bodyPr>
            <a:normAutofit fontScale="85000" lnSpcReduction="20000"/>
          </a:bodyPr>
          <a:lstStyle/>
          <a:p>
            <a:pPr lvl="0" algn="just">
              <a:lnSpc>
                <a:spcPct val="100000"/>
              </a:lnSpc>
            </a:pPr>
            <a:r>
              <a:rPr lang="it-IT" sz="2200" dirty="0"/>
              <a:t>SE QUANTO PRECEDE E’ DIRITTO CHE PREVALE (AD ESEMPIO) SUL CODICE CIVILE E SULLA RIFORMA IN COMMENTO, COME E’ POSSIBILE CONCRETAMENTE ATTUARLO? </a:t>
            </a:r>
            <a:r>
              <a:rPr lang="it-IT" sz="2200" dirty="0" smtClean="0"/>
              <a:t>PER IL GIUDICE, TALVOLTA, ATTRAVERSO </a:t>
            </a:r>
            <a:r>
              <a:rPr lang="it-IT" sz="2200" dirty="0"/>
              <a:t>IL GIUDIZIO DI COSTITUZIONALITA’ – </a:t>
            </a:r>
            <a:r>
              <a:rPr lang="it-IT" sz="2200" dirty="0" smtClean="0"/>
              <a:t>PER CIASCUN OPERATORE DEL DIRITTO</a:t>
            </a:r>
            <a:r>
              <a:rPr lang="it-IT" sz="2200" dirty="0" smtClean="0"/>
              <a:t>, </a:t>
            </a:r>
            <a:r>
              <a:rPr lang="it-IT" sz="2200" dirty="0"/>
              <a:t>ATTRAVERSO L’INTERPRETAZIONE DEL DIRITTO IN SENSO CONFORME ALLA COSTITUZIONE. </a:t>
            </a:r>
          </a:p>
          <a:p>
            <a:pPr lvl="0" algn="just">
              <a:lnSpc>
                <a:spcPct val="100000"/>
              </a:lnSpc>
            </a:pPr>
            <a:r>
              <a:rPr lang="it-IT" sz="2200" dirty="0"/>
              <a:t>IN SEDE DI GIUDIZIO DI COSTITUZIONALITA</a:t>
            </a:r>
            <a:r>
              <a:rPr lang="it-IT" sz="2200" dirty="0" smtClean="0"/>
              <a:t>’, </a:t>
            </a:r>
            <a:r>
              <a:rPr lang="it-IT" sz="2200" dirty="0"/>
              <a:t>E’ RAGIONEVOLE RITENERE CHE TALI PROTEZIONI POSSANO VENIRE SOVENTE TUTELATE IN RAGIONE DELLA DISCRIMINAZIONE RAVVISABILE NEL TRATTAMENTO COMPARATIVO DI PIU’ CATEGORIE</a:t>
            </a:r>
          </a:p>
          <a:p>
            <a:pPr lvl="0" algn="just">
              <a:lnSpc>
                <a:spcPct val="100000"/>
              </a:lnSpc>
            </a:pPr>
            <a:r>
              <a:rPr lang="it-IT" sz="2200" dirty="0"/>
              <a:t>Corte costituzionale, </a:t>
            </a:r>
            <a:r>
              <a:rPr lang="it-IT" sz="2200" dirty="0" err="1"/>
              <a:t>Sent</a:t>
            </a:r>
            <a:r>
              <a:rPr lang="it-IT" sz="2200" dirty="0"/>
              <a:t>. n. 296.1984: «Quando si censuri […] una normativa regolatrice del trattamento economico di una data categoria […] che si assume ingiustificatamente discriminatori[a], e quando a questa Corte si proponga […] una sentenza additiva, occorre che sia individuato, quale </a:t>
            </a:r>
            <a:r>
              <a:rPr lang="it-IT" sz="2200" i="1" dirty="0" err="1"/>
              <a:t>tertium</a:t>
            </a:r>
            <a:r>
              <a:rPr lang="it-IT" sz="2200" i="1" dirty="0"/>
              <a:t> </a:t>
            </a:r>
            <a:r>
              <a:rPr lang="it-IT" sz="2200" i="1" dirty="0" err="1"/>
              <a:t>comparationis</a:t>
            </a:r>
            <a:r>
              <a:rPr lang="it-IT" sz="2200" i="1" dirty="0"/>
              <a:t> </a:t>
            </a:r>
            <a:r>
              <a:rPr lang="it-IT" sz="2200" dirty="0"/>
              <a:t>e quale modulo sostitutivo, un diverso criterio esistente nella legislazione in materia, che, oltre ad apparire poziore per immunità dal vizio denunciato, per il carattere di principio, per la portata più ampia, o per altro aspetto, si presenti applicabile in relazione al grado di analogia tra i rispettivi ambiti di operatività».</a:t>
            </a:r>
          </a:p>
          <a:p>
            <a:pPr lvl="0" algn="just">
              <a:lnSpc>
                <a:spcPct val="100000"/>
              </a:lnSpc>
            </a:pPr>
            <a:r>
              <a:rPr lang="it-IT" sz="2200" dirty="0"/>
              <a:t>La dottrina del </a:t>
            </a:r>
            <a:r>
              <a:rPr lang="it-IT" sz="2200" i="1" dirty="0" err="1"/>
              <a:t>tertium</a:t>
            </a:r>
            <a:r>
              <a:rPr lang="it-IT" sz="2200" i="1" dirty="0"/>
              <a:t> </a:t>
            </a:r>
            <a:r>
              <a:rPr lang="it-IT" sz="2200" i="1" dirty="0" err="1"/>
              <a:t>comparationis</a:t>
            </a:r>
            <a:r>
              <a:rPr lang="it-IT" sz="2200" i="1" dirty="0"/>
              <a:t> </a:t>
            </a:r>
            <a:r>
              <a:rPr lang="it-IT" sz="2200" dirty="0"/>
              <a:t>è fra le più salde del diritto costituzionale vivente, applicata dalla Corte costituzionale in più di trecento decisioni.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dirty="0"/>
              <a:t>APPLICAZIONE DEL PRINCIPIO DI NON </a:t>
            </a:r>
            <a:r>
              <a:rPr lang="it-IT" dirty="0" smtClean="0"/>
              <a:t>DISCRIMINAZIONE: IL CRITERIO GUIDA</a:t>
            </a:r>
            <a:endParaRPr lang="it-IT" dirty="0"/>
          </a:p>
        </p:txBody>
      </p:sp>
      <p:sp>
        <p:nvSpPr>
          <p:cNvPr id="3" name="Segnaposto contenuto 2"/>
          <p:cNvSpPr txBox="1">
            <a:spLocks noGrp="1"/>
          </p:cNvSpPr>
          <p:nvPr>
            <p:ph idx="1"/>
          </p:nvPr>
        </p:nvSpPr>
        <p:spPr/>
        <p:txBody>
          <a:bodyPr>
            <a:normAutofit fontScale="85000" lnSpcReduction="20000"/>
          </a:bodyPr>
          <a:lstStyle/>
          <a:p>
            <a:pPr lvl="0" algn="just">
              <a:lnSpc>
                <a:spcPct val="100000"/>
              </a:lnSpc>
            </a:pPr>
            <a:r>
              <a:rPr lang="it-IT" sz="2600" dirty="0" smtClean="0"/>
              <a:t>Per quanto illustrato in precedenza,</a:t>
            </a:r>
            <a:r>
              <a:rPr lang="it-IT" sz="2600" dirty="0" smtClean="0"/>
              <a:t> è agevolmente </a:t>
            </a:r>
            <a:r>
              <a:rPr lang="it-IT" sz="2600" dirty="0"/>
              <a:t>ricavabile dalla Costituzione italiana, anche in relazione all’art. 117, c. 1 (rispetto da parte della legislazione ordinaria dei </a:t>
            </a:r>
            <a:r>
              <a:rPr lang="it-IT" sz="2600" dirty="0" smtClean="0"/>
              <a:t>trattati internazionali) </a:t>
            </a:r>
            <a:r>
              <a:rPr lang="it-IT" sz="2600" dirty="0"/>
              <a:t>un principio </a:t>
            </a:r>
            <a:r>
              <a:rPr lang="it-IT" sz="2600" dirty="0" smtClean="0"/>
              <a:t>di:</a:t>
            </a:r>
            <a:endParaRPr lang="it-IT" sz="2600" dirty="0"/>
          </a:p>
          <a:p>
            <a:pPr lvl="0" algn="just">
              <a:lnSpc>
                <a:spcPct val="100000"/>
              </a:lnSpc>
            </a:pPr>
            <a:r>
              <a:rPr lang="it-IT" sz="2600" dirty="0"/>
              <a:t>NON DISCRIMINAZIONE DEL SOGGETTO INCAPACE, O LIMITATAMENTE CAPACE, NELL’ACCESSO ALLA PROPRIETA’ PRIVATA (E DUNQUE ANCHE NELLA SUA CONSERVAZIONE), NELLA PROTEZIONE DEL PROPRIO RISPARMIO, NELL’ACQUISIZIONE (E DUNQUE ANCHE </a:t>
            </a:r>
            <a:r>
              <a:rPr lang="it-IT" sz="2600" dirty="0" smtClean="0"/>
              <a:t>NELLA </a:t>
            </a:r>
            <a:r>
              <a:rPr lang="it-IT" sz="2600" dirty="0"/>
              <a:t>CONSERVAZIONE) QUANTOMENO DELLA CASA DI ABITAZIONE, </a:t>
            </a:r>
            <a:r>
              <a:rPr lang="it-IT" sz="2600" b="1" dirty="0"/>
              <a:t>RISPETTO ALLA MASSIMA PROTEZIONE OFFERTA DALL’ORDINAMENTO GENERALE AL SOGGETTO </a:t>
            </a:r>
            <a:r>
              <a:rPr lang="it-IT" sz="2600" b="1" dirty="0" smtClean="0"/>
              <a:t>DI VOLTA IN VOLTA </a:t>
            </a:r>
            <a:r>
              <a:rPr lang="it-IT" sz="2600" b="1" dirty="0" smtClean="0"/>
              <a:t>PIU</a:t>
            </a:r>
            <a:r>
              <a:rPr lang="it-IT" sz="2600" b="1" dirty="0"/>
              <a:t>’ </a:t>
            </a:r>
            <a:r>
              <a:rPr lang="it-IT" sz="2600" b="1" dirty="0" smtClean="0"/>
              <a:t>FAVORITO DALLA NORMATIVA RILEVANTE;</a:t>
            </a:r>
            <a:endParaRPr lang="it-IT" sz="2600" b="1" dirty="0"/>
          </a:p>
          <a:p>
            <a:pPr lvl="0" algn="just">
              <a:lnSpc>
                <a:spcPct val="100000"/>
              </a:lnSpc>
            </a:pPr>
            <a:r>
              <a:rPr lang="it-IT" sz="2600" b="1" dirty="0"/>
              <a:t>In analogia al diritto del commercio internazionale, nel quale è corrente la clausola della </a:t>
            </a:r>
            <a:r>
              <a:rPr lang="it-IT" sz="2600" b="1" i="1" dirty="0" err="1" smtClean="0"/>
              <a:t>most</a:t>
            </a:r>
            <a:r>
              <a:rPr lang="it-IT" sz="2600" b="1" i="1" dirty="0" smtClean="0"/>
              <a:t> </a:t>
            </a:r>
            <a:r>
              <a:rPr lang="it-IT" sz="2600" b="1" i="1" dirty="0" err="1"/>
              <a:t>favoured</a:t>
            </a:r>
            <a:r>
              <a:rPr lang="it-IT" sz="2600" b="1" i="1" dirty="0"/>
              <a:t> </a:t>
            </a:r>
            <a:r>
              <a:rPr lang="it-IT" sz="2600" b="1" i="1" dirty="0" err="1" smtClean="0"/>
              <a:t>nation</a:t>
            </a:r>
            <a:r>
              <a:rPr lang="it-IT" sz="2600" b="1" dirty="0" smtClean="0"/>
              <a:t>, </a:t>
            </a:r>
            <a:r>
              <a:rPr lang="it-IT" sz="2600" b="1" dirty="0"/>
              <a:t>può affermarsi sussistente nel nostro ordinamento un principio per il quale, in materia di tutela del risparmio, tutela della proprietà e diritto alla conservazione dell’abitazione, il minore e la persona con disabilità godano del trattamento riservato al ‘soggetto più favorito’ dal sistema giuridico.</a:t>
            </a:r>
          </a:p>
          <a:p>
            <a:pPr marL="0" lvl="0" indent="0" algn="just">
              <a:lnSpc>
                <a:spcPct val="60000"/>
              </a:lnSpc>
              <a:buNone/>
            </a:pPr>
            <a:endParaRPr lang="it-IT" sz="2600" b="1" dirty="0"/>
          </a:p>
          <a:p>
            <a:pPr lvl="0">
              <a:lnSpc>
                <a:spcPct val="60000"/>
              </a:lnSpc>
            </a:pPr>
            <a:endParaRPr lang="it-IT" sz="2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noAutofit/>
          </a:bodyPr>
          <a:lstStyle/>
          <a:p>
            <a:pPr lvl="0" algn="ctr"/>
            <a:r>
              <a:rPr lang="it-IT" sz="3600"/>
              <a:t>UNA DOVEROSA PRECISAZIONE</a:t>
            </a:r>
            <a:br>
              <a:rPr lang="it-IT" sz="3600"/>
            </a:br>
            <a:r>
              <a:rPr lang="it-IT" sz="3600"/>
              <a:t>(ANCHE ALLA LUCE DELLA PRESUMIBILE INTENZIONE DEL LEGISLATORE)</a:t>
            </a:r>
          </a:p>
        </p:txBody>
      </p:sp>
      <p:sp>
        <p:nvSpPr>
          <p:cNvPr id="3" name="Segnaposto contenuto 2"/>
          <p:cNvSpPr txBox="1">
            <a:spLocks noGrp="1"/>
          </p:cNvSpPr>
          <p:nvPr>
            <p:ph idx="1"/>
          </p:nvPr>
        </p:nvSpPr>
        <p:spPr/>
        <p:txBody>
          <a:bodyPr>
            <a:normAutofit fontScale="92500" lnSpcReduction="10000"/>
          </a:bodyPr>
          <a:lstStyle/>
          <a:p>
            <a:pPr lvl="0" algn="just">
              <a:lnSpc>
                <a:spcPct val="80000"/>
              </a:lnSpc>
            </a:pPr>
            <a:r>
              <a:rPr lang="it-IT" sz="2700" dirty="0"/>
              <a:t>Il «principio di mobilizzazione della ricchezza», che ci è stato tradizionalmente indicato come una delle architravi delle rivoluzioni liberali e, dunque, del </a:t>
            </a:r>
            <a:r>
              <a:rPr lang="it-IT" sz="2700" i="1" dirty="0"/>
              <a:t>Code </a:t>
            </a:r>
            <a:r>
              <a:rPr lang="it-IT" sz="2700" i="1" dirty="0" err="1"/>
              <a:t>Napoléon</a:t>
            </a:r>
            <a:r>
              <a:rPr lang="it-IT" sz="2700" i="1" dirty="0"/>
              <a:t> </a:t>
            </a:r>
            <a:r>
              <a:rPr lang="it-IT" sz="2700" dirty="0"/>
              <a:t>e, per estensione, del Codice Civile italiano vigente, e che appare sotteso alla riforma in questione, è principio che:</a:t>
            </a:r>
          </a:p>
          <a:p>
            <a:pPr marL="0" lvl="0" indent="0" algn="just">
              <a:lnSpc>
                <a:spcPct val="80000"/>
              </a:lnSpc>
              <a:buNone/>
            </a:pPr>
            <a:r>
              <a:rPr lang="it-IT" sz="2700" dirty="0"/>
              <a:t>- Ha </a:t>
            </a:r>
            <a:r>
              <a:rPr lang="it-IT" sz="2700" dirty="0" smtClean="0"/>
              <a:t>meritata e notevole </a:t>
            </a:r>
            <a:r>
              <a:rPr lang="it-IT" sz="2700" dirty="0"/>
              <a:t>influenza dottrinale, ed è ausilio interpretativo senz’altro valido, ma </a:t>
            </a:r>
            <a:r>
              <a:rPr lang="it-IT" sz="2700" dirty="0" smtClean="0"/>
              <a:t>non ha</a:t>
            </a:r>
            <a:r>
              <a:rPr lang="it-IT" sz="2700" dirty="0" smtClean="0"/>
              <a:t> </a:t>
            </a:r>
            <a:r>
              <a:rPr lang="it-IT" sz="2700" dirty="0"/>
              <a:t>rango di principio di diritto internazionale, di diritto comunitario o di diritto costituzionale</a:t>
            </a:r>
            <a:r>
              <a:rPr lang="it-IT" sz="2700" dirty="0" smtClean="0"/>
              <a:t>; può discutersi se, nella sua portata di salvaguardia minima, sia principio di ordine pubblico interno;</a:t>
            </a:r>
            <a:endParaRPr lang="it-IT" sz="2700" dirty="0"/>
          </a:p>
          <a:p>
            <a:pPr marL="0" lvl="0" indent="0" algn="just">
              <a:lnSpc>
                <a:spcPct val="80000"/>
              </a:lnSpc>
              <a:buNone/>
            </a:pPr>
            <a:r>
              <a:rPr lang="it-IT" sz="2700" dirty="0"/>
              <a:t>- E’ dunque </a:t>
            </a:r>
            <a:r>
              <a:rPr lang="it-IT" sz="2700" dirty="0" smtClean="0"/>
              <a:t>recessivo (salvo, probabilmente, il caso di norme che frenino la circolazione dei beni in maniera irragionevole, quasi definitiva e quasi irrimediabile) </a:t>
            </a:r>
            <a:r>
              <a:rPr lang="it-IT" sz="2700" dirty="0"/>
              <a:t>rispetto al principio di protezione e non discriminazione del minore, dell’incapace e del parzialmente capace, anche specificamente alla proprietà, all’autodeterminazione economica, all’ascolto, alla protezione del risparmio.</a:t>
            </a:r>
          </a:p>
          <a:p>
            <a:pPr lvl="0" algn="just">
              <a:lnSpc>
                <a:spcPct val="80000"/>
              </a:lnSpc>
            </a:pPr>
            <a:endParaRPr lang="it-IT" sz="2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sz="2800" dirty="0"/>
              <a:t>UNA APPLICAZIONE DEL PRINCIPIO DEL ‘SOGGETTO PIU’ FAVORITO’</a:t>
            </a:r>
            <a:br>
              <a:rPr lang="it-IT" sz="2800" dirty="0"/>
            </a:br>
            <a:r>
              <a:rPr lang="it-IT" sz="2800" dirty="0"/>
              <a:t>LA DECISIONE SUL COMPIMENTO DELL’ATTO E SUL REIMPIEGO DELLE RISORSE: DOVE RINVENIRE DEI PRINCIPI?</a:t>
            </a:r>
          </a:p>
        </p:txBody>
      </p:sp>
      <p:sp>
        <p:nvSpPr>
          <p:cNvPr id="3" name="Segnaposto contenuto 8"/>
          <p:cNvSpPr txBox="1">
            <a:spLocks noGrp="1"/>
          </p:cNvSpPr>
          <p:nvPr>
            <p:ph idx="1"/>
          </p:nvPr>
        </p:nvSpPr>
        <p:spPr/>
        <p:txBody>
          <a:bodyPr>
            <a:normAutofit fontScale="77500" lnSpcReduction="20000"/>
          </a:bodyPr>
          <a:lstStyle/>
          <a:p>
            <a:pPr lvl="0" algn="just">
              <a:lnSpc>
                <a:spcPct val="100000"/>
              </a:lnSpc>
            </a:pPr>
            <a:r>
              <a:rPr lang="it-IT" sz="2000" dirty="0"/>
              <a:t>Per quanto si è affermato in precedenza, il trattamento di minori e persone con handicap non può essere senz’altro deteriore rispetto a quello che riceva un risparmiatore pienamente capace e libero di autodeterminarsi, la cui protezione è indicata come segue nel Testo Unico delle Disposizioni in Materia di Intermediazione Finanziaria (D. </a:t>
            </a:r>
            <a:r>
              <a:rPr lang="it-IT" sz="2000" dirty="0" err="1"/>
              <a:t>Lgs</a:t>
            </a:r>
            <a:r>
              <a:rPr lang="it-IT" sz="2000" dirty="0"/>
              <a:t>. N. 58.1998):</a:t>
            </a:r>
          </a:p>
          <a:p>
            <a:pPr lvl="0" algn="just">
              <a:lnSpc>
                <a:spcPct val="100000"/>
              </a:lnSpc>
            </a:pPr>
            <a:r>
              <a:rPr lang="it-IT" sz="2000" dirty="0"/>
              <a:t>Art. </a:t>
            </a:r>
            <a:r>
              <a:rPr lang="it-IT" sz="2000" dirty="0" smtClean="0"/>
              <a:t>21: </a:t>
            </a:r>
            <a:r>
              <a:rPr lang="it-IT" sz="2000" dirty="0" smtClean="0">
                <a:solidFill>
                  <a:srgbClr val="19191A"/>
                </a:solidFill>
              </a:rPr>
              <a:t> </a:t>
            </a:r>
            <a:r>
              <a:rPr lang="it-IT" sz="2000" dirty="0">
                <a:solidFill>
                  <a:srgbClr val="19191A"/>
                </a:solidFill>
              </a:rPr>
              <a:t>«</a:t>
            </a:r>
            <a:r>
              <a:rPr lang="it-IT" sz="2000" b="1" dirty="0">
                <a:solidFill>
                  <a:srgbClr val="19191A"/>
                </a:solidFill>
              </a:rPr>
              <a:t>Nella prestazione dei servizi e delle attività di investimento e accessori </a:t>
            </a:r>
            <a:r>
              <a:rPr lang="it-IT" sz="2000" dirty="0">
                <a:solidFill>
                  <a:srgbClr val="19191A"/>
                </a:solidFill>
              </a:rPr>
              <a:t>i soggetti abilitati devono: a) </a:t>
            </a:r>
            <a:r>
              <a:rPr lang="it-IT" sz="2000" b="1" dirty="0">
                <a:solidFill>
                  <a:srgbClr val="19191A"/>
                </a:solidFill>
              </a:rPr>
              <a:t>comportarsi con diligenza, correttezza e trasparenza, per servire al meglio l'interesse dei clienti </a:t>
            </a:r>
            <a:r>
              <a:rPr lang="it-IT" sz="2000" dirty="0">
                <a:solidFill>
                  <a:srgbClr val="19191A"/>
                </a:solidFill>
              </a:rPr>
              <a:t>e per l'integrità dei mercati; b) </a:t>
            </a:r>
            <a:r>
              <a:rPr lang="it-IT" sz="2000" b="1" dirty="0">
                <a:solidFill>
                  <a:srgbClr val="19191A"/>
                </a:solidFill>
              </a:rPr>
              <a:t>acquisire le informazioni necessarie dai clienti</a:t>
            </a:r>
            <a:r>
              <a:rPr lang="it-IT" sz="2000" dirty="0">
                <a:solidFill>
                  <a:srgbClr val="19191A"/>
                </a:solidFill>
              </a:rPr>
              <a:t> e operare in modo che essi siano sempre adeguatamente informati […];  a) </a:t>
            </a:r>
            <a:r>
              <a:rPr lang="it-IT" sz="2000" b="1" dirty="0">
                <a:solidFill>
                  <a:srgbClr val="19191A"/>
                </a:solidFill>
              </a:rPr>
              <a:t>adottano ogni misura idonea ad identificare e prevenire o gestire i conflitti di interesse che potrebbero insorgere tra tali soggetti, inclusi i dirigenti, i dipendenti e gli agenti collegati o le persone direttamente o indirettamente connesse e i loro clienti o tra due clienti [NEL NOSTRO CASO PUO’ OPERARSI UNA ESTENSIONE AI MEMBRI DELLA FAMIGLIA E ALLE PARTI DEL CONTRATTO]</a:t>
            </a:r>
            <a:r>
              <a:rPr lang="it-IT" sz="2000" dirty="0">
                <a:solidFill>
                  <a:srgbClr val="19191A"/>
                </a:solidFill>
              </a:rPr>
              <a:t> al momento della prestazione di qualunque servizio di investimento o servizio accessorio o di una combinazione di tali servizi; b) mantengono e applicano disposizioni organizzative e amministrative efficaci al fine di </a:t>
            </a:r>
            <a:r>
              <a:rPr lang="it-IT" sz="2000" b="1" dirty="0">
                <a:solidFill>
                  <a:srgbClr val="19191A"/>
                </a:solidFill>
              </a:rPr>
              <a:t>adottare tutte le misure ragionevoli volte ad evitare che i conflitti di interesse incidano negativamente sugli interessi dei loro clienti</a:t>
            </a:r>
            <a:r>
              <a:rPr lang="it-IT" sz="2000" dirty="0">
                <a:solidFill>
                  <a:srgbClr val="19191A"/>
                </a:solidFill>
              </a:rPr>
              <a:t>; c) quando le disposizioni organizzative e amministrative adottate a norma della lettera b) non sono sufficienti ad assicurare, con ragionevole certezza, che il rischio di nuocere agli interessi dei clienti sia evitato, informano chiaramente i clienti, prima di agire per loro conto, della natura generale e/o delle fonti dei conflitti di interesse nonché delle misure adottate per mitigare i rischi connessi; d) </a:t>
            </a:r>
            <a:r>
              <a:rPr lang="it-IT" sz="2000" b="1" dirty="0">
                <a:solidFill>
                  <a:srgbClr val="19191A"/>
                </a:solidFill>
              </a:rPr>
              <a:t>svolgono una gestione indipendente, sana e prudente e adottano misure idonee a salvaguardare i diritti dei clienti sui beni affidati</a:t>
            </a:r>
            <a:r>
              <a:rPr lang="it-IT" sz="2000" dirty="0" smtClean="0">
                <a:solidFill>
                  <a:srgbClr val="19191A"/>
                </a:solidFill>
              </a:rPr>
              <a:t>»;</a:t>
            </a:r>
          </a:p>
          <a:p>
            <a:pPr lvl="0" algn="just">
              <a:lnSpc>
                <a:spcPct val="100000"/>
              </a:lnSpc>
            </a:pPr>
            <a:r>
              <a:rPr lang="it-IT" sz="2000" dirty="0" smtClean="0">
                <a:solidFill>
                  <a:srgbClr val="19191A"/>
                </a:solidFill>
              </a:rPr>
              <a:t>Principi di correttezza, diligenza, trasparenza, scelta informata, ascolto, particolare zelo nella prevenzione dei conflitti d’interessi, salvaguardia degli interessi dell’investitore.</a:t>
            </a:r>
            <a:endParaRPr lang="it-IT" sz="2000" dirty="0">
              <a:solidFill>
                <a:srgbClr val="19191A"/>
              </a:solidFill>
            </a:endParaRPr>
          </a:p>
          <a:p>
            <a:pPr lvl="0" algn="just">
              <a:lnSpc>
                <a:spcPct val="60000"/>
              </a:lnSpc>
            </a:pPr>
            <a:endParaRPr lang="it-IT" sz="2000" dirty="0">
              <a:latin typeface="Calibri Light"/>
            </a:endParaRPr>
          </a:p>
        </p:txBody>
      </p:sp>
      <p:sp>
        <p:nvSpPr>
          <p:cNvPr id="4" name="Rectangle 1"/>
          <p:cNvSpPr/>
          <p:nvPr/>
        </p:nvSpPr>
        <p:spPr>
          <a:xfrm>
            <a:off x="0" y="120874"/>
            <a:ext cx="269629" cy="215441"/>
          </a:xfrm>
          <a:prstGeom prst="rect">
            <a:avLst/>
          </a:prstGeom>
          <a:solidFill>
            <a:srgbClr val="FFFFFF"/>
          </a:solidFill>
          <a:ln cap="flat">
            <a:noFill/>
            <a:prstDash val="solid"/>
          </a:ln>
        </p:spPr>
        <p:txBody>
          <a:bodyPr vert="horz" wrap="none" lIns="91440" tIns="0" rIns="91440" bIns="45720" anchor="ctr" anchorCtr="0" compatLnSpc="1">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it-IT" sz="1100" b="0" i="0" u="none" strike="noStrike" kern="1200" cap="none" spc="0" baseline="0">
                <a:solidFill>
                  <a:srgbClr val="19191A"/>
                </a:solidFill>
                <a:uFillTx/>
                <a:latin typeface="Roboto Mono" pitchFamily="49"/>
              </a:rPr>
              <a:t>1</a:t>
            </a:r>
            <a:endParaRPr lang="it-IT" sz="1800" b="0" i="0" u="none" strike="noStrike" kern="1200" cap="none" spc="0" baseline="0">
              <a:solidFill>
                <a:srgbClr val="000000"/>
              </a:solidFill>
              <a:uFillTx/>
              <a:latin typeface="Arial" pitchFamily="34"/>
            </a:endParaRPr>
          </a:p>
        </p:txBody>
      </p:sp>
      <p:sp>
        <p:nvSpPr>
          <p:cNvPr id="5" name="Rectangle 2"/>
          <p:cNvSpPr/>
          <p:nvPr/>
        </p:nvSpPr>
        <p:spPr>
          <a:xfrm>
            <a:off x="0" y="67016"/>
            <a:ext cx="184727" cy="323167"/>
          </a:xfrm>
          <a:prstGeom prst="rect">
            <a:avLst/>
          </a:prstGeom>
          <a:solidFill>
            <a:srgbClr val="FFFFFF"/>
          </a:solidFill>
          <a:ln cap="flat">
            <a:noFill/>
            <a:prstDash val="solid"/>
          </a:ln>
        </p:spPr>
        <p:txBody>
          <a:bodyPr vert="horz" wrap="none" lIns="91440" tIns="0" rIns="91440" bIns="45720" anchor="ctr" anchorCtr="0" compatLnSpc="1">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Arial" pitchFamily="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SEGUE: Art. 21, Testo Unico Finanza</a:t>
            </a:r>
          </a:p>
        </p:txBody>
      </p:sp>
      <p:sp>
        <p:nvSpPr>
          <p:cNvPr id="3" name="Segnaposto contenuto 2"/>
          <p:cNvSpPr txBox="1">
            <a:spLocks noGrp="1"/>
          </p:cNvSpPr>
          <p:nvPr>
            <p:ph idx="1"/>
          </p:nvPr>
        </p:nvSpPr>
        <p:spPr/>
        <p:txBody>
          <a:bodyPr>
            <a:normAutofit fontScale="85000" lnSpcReduction="10000"/>
          </a:bodyPr>
          <a:lstStyle/>
          <a:p>
            <a:pPr marL="0" lvl="0" indent="0" algn="just">
              <a:lnSpc>
                <a:spcPct val="100000"/>
              </a:lnSpc>
              <a:buNone/>
            </a:pPr>
            <a:r>
              <a:rPr lang="it-IT" sz="2400" dirty="0">
                <a:solidFill>
                  <a:srgbClr val="19191A"/>
                </a:solidFill>
              </a:rPr>
              <a:t>- Principio di appropriatezza dello strumento d’impiego del denaro alla categoria di persone al quale venga proposto [NEL NOSTRO CASO IL SOGGETTO E’ INCAPACE DI DETERMINARSI PIENAMENTE; DUNQUE, OGNI DECISIONE E’ ASSIMILABILE AL RISULTATO DI UNA SOLLECITAZIONE]</a:t>
            </a:r>
          </a:p>
          <a:p>
            <a:pPr lvl="0" algn="just">
              <a:lnSpc>
                <a:spcPct val="100000"/>
              </a:lnSpc>
            </a:pPr>
            <a:r>
              <a:rPr lang="it-IT" sz="2400" dirty="0">
                <a:solidFill>
                  <a:srgbClr val="19191A"/>
                </a:solidFill>
              </a:rPr>
              <a:t>«Quando realizzano strumenti finanziari per la vendita alla clientela, i soggetti abilitati alla prestazione dei servizi e delle attività di investimento </a:t>
            </a:r>
            <a:r>
              <a:rPr lang="it-IT" sz="2400" b="1" dirty="0">
                <a:solidFill>
                  <a:srgbClr val="19191A"/>
                </a:solidFill>
              </a:rPr>
              <a:t>fanno sì che tali prodotti siano concepiti per soddisfare le esigenze di un determinato mercato di riferimento di clienti finali individuato all'interno della pertinente categoria di clienti e che la strategia di distribuzione degli strumenti finanziari sia compatibile con i clienti target</a:t>
            </a:r>
            <a:r>
              <a:rPr lang="it-IT" sz="2400" dirty="0">
                <a:solidFill>
                  <a:srgbClr val="19191A"/>
                </a:solidFill>
              </a:rPr>
              <a:t>. I soggetti di cui al presente comma </a:t>
            </a:r>
            <a:r>
              <a:rPr lang="it-IT" sz="2400" b="1" dirty="0">
                <a:solidFill>
                  <a:srgbClr val="19191A"/>
                </a:solidFill>
              </a:rPr>
              <a:t>adottano inoltre misure ragionevoli per assicurare che lo strumento finanziario sia distribuito ai clienti all'interno del mercato target</a:t>
            </a:r>
            <a:r>
              <a:rPr lang="it-IT" sz="2400" dirty="0">
                <a:solidFill>
                  <a:srgbClr val="19191A"/>
                </a:solidFill>
              </a:rPr>
              <a:t>. Il soggetto abilitato </a:t>
            </a:r>
            <a:r>
              <a:rPr lang="it-IT" sz="2400" b="1" dirty="0">
                <a:solidFill>
                  <a:srgbClr val="19191A"/>
                </a:solidFill>
              </a:rPr>
              <a:t>deve conoscere gli strumenti finanziari offerti o raccomandati</a:t>
            </a:r>
            <a:r>
              <a:rPr lang="it-IT" sz="2400" dirty="0">
                <a:solidFill>
                  <a:srgbClr val="19191A"/>
                </a:solidFill>
              </a:rPr>
              <a:t>, </a:t>
            </a:r>
            <a:r>
              <a:rPr lang="it-IT" sz="2400" b="1" dirty="0">
                <a:solidFill>
                  <a:srgbClr val="19191A"/>
                </a:solidFill>
              </a:rPr>
              <a:t>valutarne la compatibilità con le esigenze della clientela </a:t>
            </a:r>
            <a:r>
              <a:rPr lang="it-IT" sz="2400" dirty="0">
                <a:solidFill>
                  <a:srgbClr val="19191A"/>
                </a:solidFill>
              </a:rPr>
              <a:t>cui fornisce servizi di investimento </a:t>
            </a:r>
            <a:r>
              <a:rPr lang="it-IT" sz="2400" b="1" dirty="0">
                <a:solidFill>
                  <a:srgbClr val="19191A"/>
                </a:solidFill>
              </a:rPr>
              <a:t>tenendo conto del mercato di riferimento di clienti finali</a:t>
            </a:r>
            <a:r>
              <a:rPr lang="it-IT" sz="2400" dirty="0">
                <a:solidFill>
                  <a:srgbClr val="19191A"/>
                </a:solidFill>
              </a:rPr>
              <a:t> di cui al comma 2-bis, e </a:t>
            </a:r>
            <a:r>
              <a:rPr lang="it-IT" sz="2400" b="1" dirty="0">
                <a:solidFill>
                  <a:srgbClr val="19191A"/>
                </a:solidFill>
              </a:rPr>
              <a:t>fare in modo che gli strumenti finanziari siano offerti o raccomandati solo quando ciò sia nell'interesse del cliente</a:t>
            </a:r>
            <a:r>
              <a:rPr lang="it-IT" sz="2400" dirty="0"/>
              <a:t>».</a:t>
            </a:r>
          </a:p>
          <a:p>
            <a:pPr lvl="0">
              <a:lnSpc>
                <a:spcPct val="60000"/>
              </a:lnSpc>
            </a:pPr>
            <a:endParaRPr lang="it-IT" sz="2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b="1"/>
              <a:t>SECONDA PARTE</a:t>
            </a:r>
          </a:p>
        </p:txBody>
      </p:sp>
      <p:sp>
        <p:nvSpPr>
          <p:cNvPr id="3" name="Segnaposto contenuto 2"/>
          <p:cNvSpPr txBox="1">
            <a:spLocks noGrp="1"/>
          </p:cNvSpPr>
          <p:nvPr>
            <p:ph idx="1"/>
          </p:nvPr>
        </p:nvSpPr>
        <p:spPr/>
        <p:txBody>
          <a:bodyPr anchorCtr="1"/>
          <a:lstStyle/>
          <a:p>
            <a:pPr lvl="0" algn="ctr"/>
            <a:r>
              <a:rPr lang="it-IT" sz="7200"/>
              <a:t>IL RAPPORTO TRA NOTAI E MAGISTRATI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QUAL E’ L’OBIETTIVO DESIDERABILE?</a:t>
            </a:r>
          </a:p>
        </p:txBody>
      </p:sp>
      <p:sp>
        <p:nvSpPr>
          <p:cNvPr id="3" name="Segnaposto contenuto 2"/>
          <p:cNvSpPr txBox="1">
            <a:spLocks noGrp="1"/>
          </p:cNvSpPr>
          <p:nvPr>
            <p:ph idx="1"/>
          </p:nvPr>
        </p:nvSpPr>
        <p:spPr/>
        <p:txBody>
          <a:bodyPr>
            <a:noAutofit/>
          </a:bodyPr>
          <a:lstStyle/>
          <a:p>
            <a:pPr lvl="0" algn="just"/>
            <a:r>
              <a:rPr lang="it-IT" sz="2100" dirty="0"/>
              <a:t>In materia, la responsabilità dell’interpretazione (decisoria) e dell’applicazione (vincolante) delle previsioni di legge passa dall’esclusivo affidamento ai magistrati all’affidamento condiviso a notai e magistrati;</a:t>
            </a:r>
          </a:p>
          <a:p>
            <a:pPr lvl="0" algn="just"/>
            <a:r>
              <a:rPr lang="it-IT" sz="2100" dirty="0"/>
              <a:t>Nel settore della volontaria giurisdizione già accadeva che il giudice sconfinasse dal suo tradizionale terreno ‘puramente decisorio’ (in senso stretto, ovverosia a seguito di una divergenza o di un conflitto, come espresso dai verbi ‘</a:t>
            </a:r>
            <a:r>
              <a:rPr lang="it-IT" sz="2100" i="1" dirty="0" err="1"/>
              <a:t>trancher</a:t>
            </a:r>
            <a:r>
              <a:rPr lang="it-IT" sz="2100" dirty="0"/>
              <a:t>’, o ‘</a:t>
            </a:r>
            <a:r>
              <a:rPr lang="it-IT" sz="2100" i="1" dirty="0" err="1"/>
              <a:t>adjudicating</a:t>
            </a:r>
            <a:r>
              <a:rPr lang="it-IT" sz="2100" dirty="0"/>
              <a:t>’), per valutare non solo quello che è ‘legale’, bensì anche quello che è ‘opportuno’ (‘</a:t>
            </a:r>
            <a:r>
              <a:rPr lang="it-IT" sz="2100" i="1" dirty="0" err="1"/>
              <a:t>décider</a:t>
            </a:r>
            <a:r>
              <a:rPr lang="it-IT" sz="2100" dirty="0"/>
              <a:t>’, ‘</a:t>
            </a:r>
            <a:r>
              <a:rPr lang="it-IT" sz="2100" i="1" dirty="0" err="1"/>
              <a:t>deciding</a:t>
            </a:r>
            <a:r>
              <a:rPr lang="it-IT" sz="2100" dirty="0"/>
              <a:t>’);</a:t>
            </a:r>
          </a:p>
          <a:p>
            <a:pPr lvl="0" algn="just"/>
            <a:r>
              <a:rPr lang="it-IT" sz="2100" dirty="0"/>
              <a:t>La riforma obbliga anche il notaio a fuoriuscire dalla valutazione di quanto è ‘legale’ (nel senso di idoneo a contemperare nel rispetto dell’ordinamento gli interessi di tutte le parti) per valutare altresì cosa sia ‘opportuno’ (non solo in senso propositivo, ma in senso para-decisorio</a:t>
            </a:r>
            <a:r>
              <a:rPr lang="it-IT" sz="2100" dirty="0" smtClean="0"/>
              <a:t>); </a:t>
            </a:r>
            <a:r>
              <a:rPr lang="it-IT" sz="2100" dirty="0"/>
              <a:t>il notaio compie dunque il percorso inverso: dal ‘</a:t>
            </a:r>
            <a:r>
              <a:rPr lang="it-IT" sz="2100" i="1" dirty="0" err="1"/>
              <a:t>décider-deciding</a:t>
            </a:r>
            <a:r>
              <a:rPr lang="it-IT" sz="2100" dirty="0"/>
              <a:t>’ (decidere quale sia la forma migliore di </a:t>
            </a:r>
            <a:r>
              <a:rPr lang="it-IT" sz="2100" dirty="0" smtClean="0"/>
              <a:t>espressione-sistemazione</a:t>
            </a:r>
            <a:r>
              <a:rPr lang="it-IT" sz="2100" dirty="0" smtClean="0"/>
              <a:t> </a:t>
            </a:r>
            <a:r>
              <a:rPr lang="it-IT" sz="2100" dirty="0"/>
              <a:t>giuridica dell’interesse perseguito da tutte le parti) passa al ‘</a:t>
            </a:r>
            <a:r>
              <a:rPr lang="it-IT" sz="2100" i="1" dirty="0" err="1"/>
              <a:t>trancher-adjudicating</a:t>
            </a:r>
            <a:r>
              <a:rPr lang="it-IT" sz="2100" dirty="0"/>
              <a:t>’ (quale sia l’interesse prevalente e quale l’interesse soccombente tra due o più interessi non mutuamente e integralmente suscettibili di soddisfazione).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QUAL E’ L’OBIETTIVO DESIDERABILE?</a:t>
            </a:r>
          </a:p>
        </p:txBody>
      </p:sp>
      <p:sp>
        <p:nvSpPr>
          <p:cNvPr id="3" name="Segnaposto contenuto 2"/>
          <p:cNvSpPr txBox="1">
            <a:spLocks noGrp="1"/>
          </p:cNvSpPr>
          <p:nvPr>
            <p:ph idx="1"/>
          </p:nvPr>
        </p:nvSpPr>
        <p:spPr/>
        <p:txBody>
          <a:bodyPr/>
          <a:lstStyle/>
          <a:p>
            <a:pPr lvl="0" algn="just"/>
            <a:r>
              <a:rPr lang="it-IT" sz="2600" dirty="0"/>
              <a:t>E’ quindi intuitivo – ma deve venire esplicitato, perché fondamentale ai nostri scopi – che le preminenti esigenze di protezione dei soggetti deboli coinvolti nei procedimenti devono </a:t>
            </a:r>
            <a:r>
              <a:rPr lang="it-IT" sz="2600" dirty="0" smtClean="0"/>
              <a:t>essere tutelate </a:t>
            </a:r>
            <a:r>
              <a:rPr lang="it-IT" sz="2600" dirty="0"/>
              <a:t>in maniera:</a:t>
            </a:r>
          </a:p>
          <a:p>
            <a:pPr lvl="0" algn="just">
              <a:buChar char="-"/>
            </a:pPr>
            <a:r>
              <a:rPr lang="it-IT" sz="2600" dirty="0"/>
              <a:t>SINTONICA;</a:t>
            </a:r>
          </a:p>
          <a:p>
            <a:pPr marL="0" lvl="0" indent="0" algn="just">
              <a:buNone/>
            </a:pPr>
            <a:r>
              <a:rPr lang="it-IT" sz="2600" dirty="0"/>
              <a:t>- (e quindi necessariamente) COLLABORATIVA;</a:t>
            </a:r>
          </a:p>
          <a:p>
            <a:pPr marL="0" lvl="0" indent="0" algn="just">
              <a:buNone/>
            </a:pPr>
            <a:r>
              <a:rPr lang="it-IT" sz="2600" dirty="0"/>
              <a:t>- (e quindi necessariamente) PREVEDIBILE;</a:t>
            </a:r>
          </a:p>
          <a:p>
            <a:pPr marL="0" lvl="0" indent="0" algn="just">
              <a:buNone/>
            </a:pPr>
            <a:r>
              <a:rPr lang="it-IT" sz="2600" dirty="0"/>
              <a:t> dai notai e dai magistrati.</a:t>
            </a:r>
          </a:p>
          <a:p>
            <a:pPr lvl="0" algn="just"/>
            <a:r>
              <a:rPr lang="it-IT" sz="2600" dirty="0"/>
              <a:t>In mancanza, la coesistenza dei due poli decisionali diverrebbe insostenibile per l’ordinamento (e per la tutela delle posizioni interessate) e si renderebbe necessaria un’ulteriore riforma.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b="1"/>
              <a:t>PRIMA PARTE</a:t>
            </a:r>
          </a:p>
        </p:txBody>
      </p:sp>
      <p:sp>
        <p:nvSpPr>
          <p:cNvPr id="3" name="Segnaposto contenuto 2"/>
          <p:cNvSpPr txBox="1">
            <a:spLocks noGrp="1"/>
          </p:cNvSpPr>
          <p:nvPr>
            <p:ph idx="1"/>
          </p:nvPr>
        </p:nvSpPr>
        <p:spPr/>
        <p:txBody>
          <a:bodyPr anchorCtr="1"/>
          <a:lstStyle/>
          <a:p>
            <a:pPr lvl="0" algn="ctr"/>
            <a:r>
              <a:rPr lang="it-IT" sz="4800"/>
              <a:t>LE FONTI INTERNAZIONALI E COSTITUZIONALI APPLICABILI ALLA MATERIA</a:t>
            </a:r>
          </a:p>
          <a:p>
            <a:pPr lvl="0" algn="ctr"/>
            <a:r>
              <a:rPr lang="it-IT"/>
              <a:t>E perché queste fonti sarebbero rilevanti per stabilire un terreno comune d’intervento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MOTIVARE PER COLLABORARE:</a:t>
            </a:r>
            <a:br>
              <a:rPr lang="it-IT"/>
            </a:br>
            <a:r>
              <a:rPr lang="it-IT"/>
              <a:t>LE FONTI COSTITUZIONALI</a:t>
            </a:r>
          </a:p>
        </p:txBody>
      </p:sp>
      <p:sp>
        <p:nvSpPr>
          <p:cNvPr id="3" name="Segnaposto contenuto 2"/>
          <p:cNvSpPr txBox="1">
            <a:spLocks noGrp="1"/>
          </p:cNvSpPr>
          <p:nvPr>
            <p:ph idx="1"/>
          </p:nvPr>
        </p:nvSpPr>
        <p:spPr>
          <a:xfrm>
            <a:off x="937057" y="1690688"/>
            <a:ext cx="10515600" cy="4351336"/>
          </a:xfrm>
        </p:spPr>
        <p:txBody>
          <a:bodyPr>
            <a:noAutofit/>
          </a:bodyPr>
          <a:lstStyle/>
          <a:p>
            <a:pPr marL="0" lvl="0" indent="0" algn="just">
              <a:lnSpc>
                <a:spcPct val="100000"/>
              </a:lnSpc>
              <a:buNone/>
            </a:pPr>
            <a:r>
              <a:rPr lang="it-IT" sz="1600" b="1" dirty="0"/>
              <a:t>LA PRIMA FORMA DI COLLABORAZIONE TRA NOTAI E MAGISTRATI CONSISTE NELLA MUTUA COMUNICAZIONE: I PROVVEDIMENTI RICHIEDERANNO DUNQUE UNA ESAUSTIVA MOTIVAZIONE</a:t>
            </a:r>
            <a:r>
              <a:rPr lang="it-IT" sz="1600" dirty="0"/>
              <a:t>. Cosa significa motivare per il giudice? Questi i principi costituzionali fondamentali.</a:t>
            </a:r>
          </a:p>
          <a:p>
            <a:pPr lvl="0" algn="just">
              <a:lnSpc>
                <a:spcPct val="100000"/>
              </a:lnSpc>
            </a:pPr>
            <a:r>
              <a:rPr lang="it-IT" sz="900" dirty="0"/>
              <a:t>Art. 111, c. 6: «</a:t>
            </a:r>
            <a:r>
              <a:rPr lang="it-IT" sz="900" i="1" dirty="0"/>
              <a:t>Tutti i provvedimenti giurisdizionali devono essere motivati</a:t>
            </a:r>
            <a:r>
              <a:rPr lang="it-IT" sz="900" dirty="0"/>
              <a:t>» - </a:t>
            </a:r>
            <a:r>
              <a:rPr lang="it-IT" sz="900" b="1" dirty="0"/>
              <a:t>PRINCIPIO DI MOTIVAZIONE NECESSARIA</a:t>
            </a:r>
          </a:p>
          <a:p>
            <a:pPr lvl="0" algn="just">
              <a:lnSpc>
                <a:spcPct val="100000"/>
              </a:lnSpc>
            </a:pPr>
            <a:r>
              <a:rPr lang="it-IT" sz="900" dirty="0"/>
              <a:t>Art. 111, c. 1: «</a:t>
            </a:r>
            <a:r>
              <a:rPr lang="it-IT" sz="900" i="1" dirty="0"/>
              <a:t>La giurisdizione si attua mediante il giusto processo regolato dalla legge</a:t>
            </a:r>
            <a:r>
              <a:rPr lang="it-IT" sz="900" dirty="0"/>
              <a:t>» </a:t>
            </a:r>
          </a:p>
          <a:p>
            <a:pPr lvl="0" algn="just">
              <a:lnSpc>
                <a:spcPct val="100000"/>
              </a:lnSpc>
            </a:pPr>
            <a:r>
              <a:rPr lang="it-IT" sz="900" dirty="0"/>
              <a:t>Art. 101: «</a:t>
            </a:r>
            <a:r>
              <a:rPr lang="it-IT" sz="900" i="1" dirty="0"/>
              <a:t>La giustizia è amministrata in nome del popolo. I giudici sono soggetti soltanto alla legge</a:t>
            </a:r>
            <a:r>
              <a:rPr lang="it-IT" sz="900" dirty="0"/>
              <a:t>» - </a:t>
            </a:r>
            <a:r>
              <a:rPr lang="it-IT" sz="900" b="1" dirty="0"/>
              <a:t>PRINCIPIO DI MOTIVAZIONE LEGALE</a:t>
            </a:r>
          </a:p>
          <a:p>
            <a:pPr lvl="0" algn="just">
              <a:lnSpc>
                <a:spcPct val="100000"/>
              </a:lnSpc>
            </a:pPr>
            <a:r>
              <a:rPr lang="it-IT" sz="900" dirty="0"/>
              <a:t>Art. 111, c. 7: «</a:t>
            </a:r>
            <a:r>
              <a:rPr lang="it-IT" sz="900" i="1" dirty="0"/>
              <a:t>Contro le sentenze e contro i provvedimenti sulla libertà personale, pronunciati dagli organi giurisdizionali ordinari o speciali, è sempre ammesso ricorso in Cassazione per violazione di legge</a:t>
            </a:r>
            <a:r>
              <a:rPr lang="it-IT" sz="900" dirty="0"/>
              <a:t>» Principio di funzionalità della motivazione al controllo: </a:t>
            </a:r>
            <a:r>
              <a:rPr lang="it-IT" sz="900" b="1" dirty="0"/>
              <a:t>PRINCIPIO </a:t>
            </a:r>
            <a:r>
              <a:rPr lang="it-IT" sz="900" b="1" dirty="0" smtClean="0"/>
              <a:t>DI MOTIVAZIONE CONTROLLABILE</a:t>
            </a:r>
            <a:endParaRPr lang="it-IT" sz="900" b="1" dirty="0"/>
          </a:p>
          <a:p>
            <a:pPr lvl="0" algn="just">
              <a:lnSpc>
                <a:spcPct val="100000"/>
              </a:lnSpc>
            </a:pPr>
            <a:r>
              <a:rPr lang="it-IT" sz="900" dirty="0"/>
              <a:t>Art. 104, c. 1: «</a:t>
            </a:r>
            <a:r>
              <a:rPr lang="it-IT" sz="900" i="1" dirty="0"/>
              <a:t>La magistratura costituisce un ordine autonomo e indipendente da ogni altro potere</a:t>
            </a:r>
            <a:r>
              <a:rPr lang="it-IT" sz="900" dirty="0"/>
              <a:t>» </a:t>
            </a:r>
          </a:p>
          <a:p>
            <a:pPr lvl="0" algn="just">
              <a:lnSpc>
                <a:spcPct val="100000"/>
              </a:lnSpc>
            </a:pPr>
            <a:r>
              <a:rPr lang="it-IT" sz="900" dirty="0"/>
              <a:t>Art. 105: «</a:t>
            </a:r>
            <a:r>
              <a:rPr lang="it-IT" sz="900" i="1" dirty="0"/>
              <a:t>Spettano al Consiglio superiore della magistratura </a:t>
            </a:r>
            <a:r>
              <a:rPr lang="it-IT" sz="900" dirty="0"/>
              <a:t>[…] </a:t>
            </a:r>
            <a:r>
              <a:rPr lang="it-IT" sz="900" i="1" dirty="0"/>
              <a:t>le promozioni e i procedimenti disciplinari nei riguardi dei magistrati</a:t>
            </a:r>
            <a:r>
              <a:rPr lang="it-IT" sz="900" dirty="0"/>
              <a:t>» - Principio di indifferenza del provvedimento giurisdizionale (e della sua motivazione) a considerazioni extra-giuridiche (in senso lato): </a:t>
            </a:r>
            <a:r>
              <a:rPr lang="it-IT" sz="900" b="1" dirty="0"/>
              <a:t>PRINCIPIO DI MOTIVAZIONE NON POLITICA</a:t>
            </a:r>
          </a:p>
          <a:p>
            <a:pPr lvl="0" algn="just">
              <a:lnSpc>
                <a:spcPct val="100000"/>
              </a:lnSpc>
            </a:pPr>
            <a:r>
              <a:rPr lang="it-IT" sz="900" dirty="0"/>
              <a:t>Art. 106: «</a:t>
            </a:r>
            <a:r>
              <a:rPr lang="it-IT" sz="900" i="1" dirty="0"/>
              <a:t>Le nomine dei magistrati hanno luogo per concorso. La legge sull’ordinamento giudiziario può ammettere la nomina, anche elettiva, di magistrati onorari per tutte le funzioni attribuite a giudici singoli. Su designazione del Consiglio superiore della magistratura possono essere chiamati all’ufficio di consiglieri di cassazione, per meriti insigni, professori ordinari di università in materie giuridiche e avvocati che abbiano quindici anni d’esercizio e siano iscritti negli albi speciali per le giurisdizioni superiori</a:t>
            </a:r>
            <a:r>
              <a:rPr lang="it-IT" sz="900" dirty="0"/>
              <a:t>» - </a:t>
            </a:r>
            <a:r>
              <a:rPr lang="it-IT" sz="900" b="1" dirty="0"/>
              <a:t>PRINCIPIO DI MOTIVAZIONE COMPETENTE E RAZIONALE </a:t>
            </a:r>
            <a:r>
              <a:rPr lang="it-IT" sz="900" dirty="0"/>
              <a:t>(fondata sulla competenza e la razionalità, in alternativa alla motivazione politica, fondata sulla legittimazione elettorale e la volontà);</a:t>
            </a:r>
          </a:p>
          <a:p>
            <a:pPr lvl="0" algn="just">
              <a:lnSpc>
                <a:spcPct val="100000"/>
              </a:lnSpc>
            </a:pPr>
            <a:r>
              <a:rPr lang="it-IT" sz="900" dirty="0"/>
              <a:t>Art. 136: «</a:t>
            </a:r>
            <a:r>
              <a:rPr lang="it-IT" sz="900" i="1" dirty="0"/>
              <a:t>Quando la Corte [costituzionale] dichiara l’illegittimità costituzionale di una norma di legge o di atto avente forza di legge, la norma cessa di avere efficacia dal giorno successivo alla pubblicazione della decisione</a:t>
            </a:r>
            <a:r>
              <a:rPr lang="it-IT" sz="900" dirty="0"/>
              <a:t>» - Principio di piena efficacia giuridica in qualità di norma sovraordinata immediatamente applicabile della Costituzione</a:t>
            </a:r>
          </a:p>
          <a:p>
            <a:pPr lvl="0">
              <a:lnSpc>
                <a:spcPct val="100000"/>
              </a:lnSpc>
            </a:pPr>
            <a:r>
              <a:rPr lang="it-IT" sz="900" dirty="0"/>
              <a:t>Art. 137: «</a:t>
            </a:r>
            <a:r>
              <a:rPr lang="it-IT" sz="900" i="1" dirty="0"/>
              <a:t>Una legge costituzionale stabilisce le condizioni, le forme, i termini di proponibilità dei giudizi di legittimità costituzionale</a:t>
            </a:r>
            <a:r>
              <a:rPr lang="it-IT" sz="900" dirty="0"/>
              <a:t>»</a:t>
            </a:r>
          </a:p>
          <a:p>
            <a:pPr lvl="0" algn="just">
              <a:lnSpc>
                <a:spcPct val="100000"/>
              </a:lnSpc>
            </a:pPr>
            <a:r>
              <a:rPr lang="it-IT" sz="900" dirty="0"/>
              <a:t>Legge </a:t>
            </a:r>
            <a:r>
              <a:rPr lang="it-IT" sz="900" dirty="0" err="1"/>
              <a:t>Cost</a:t>
            </a:r>
            <a:r>
              <a:rPr lang="it-IT" sz="900" dirty="0"/>
              <a:t>. n. 1.1948, art. 1: «</a:t>
            </a:r>
            <a:r>
              <a:rPr lang="it-IT" sz="900" i="1" dirty="0"/>
              <a:t>La questione di legittimità costituzionale di una legge o di un atto avente forza di legge della Repubblica, rilevata d’ufficio o sollevata da una delle parti nel corso di un giudizio e non ritenuta dal giudice manifestamente infondata, è rimessa alla Corte costituzionale per la sua decisione</a:t>
            </a:r>
            <a:r>
              <a:rPr lang="it-IT" sz="900" dirty="0"/>
              <a:t>» - Principio d’interpretazione della legge in conformità alla Costituzione in ogni giudizio» – </a:t>
            </a:r>
            <a:r>
              <a:rPr lang="it-IT" sz="900" b="1" dirty="0"/>
              <a:t>PRINCIPIO DI MOTIVAZIONE COSTITUZIONALE</a:t>
            </a:r>
          </a:p>
          <a:p>
            <a:pPr lvl="0" algn="just">
              <a:lnSpc>
                <a:spcPct val="100000"/>
              </a:lnSpc>
            </a:pPr>
            <a:r>
              <a:rPr lang="it-IT" sz="900" b="1" dirty="0" smtClean="0"/>
              <a:t>LA </a:t>
            </a:r>
            <a:r>
              <a:rPr lang="it-IT" sz="900" b="1" dirty="0"/>
              <a:t>GIUSTIFICAZIONE DEI PROVVEDIMENTI DEVE RISPETTARE I PRINCIPI DI MOTIVAZIONE NECESSARIA, COSITUZIONALE, LEGALE, CONTROLLABILE, NON POLITICA, COMPETENTE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noAutofit/>
          </a:bodyPr>
          <a:lstStyle/>
          <a:p>
            <a:pPr lvl="0" algn="ctr"/>
            <a:r>
              <a:rPr lang="it-IT" sz="3600"/>
              <a:t>PER QUANTO RIGUARDA I MAGISTRATI: COME SI FA RISPETTARE IL PRINCIPIO? LA RESPONSABILITA’ DISCIPLINARE RELATIVA ALLA MOTIVAZIONE</a:t>
            </a:r>
          </a:p>
        </p:txBody>
      </p:sp>
      <p:sp>
        <p:nvSpPr>
          <p:cNvPr id="3" name="Segnaposto contenuto 2"/>
          <p:cNvSpPr txBox="1">
            <a:spLocks noGrp="1"/>
          </p:cNvSpPr>
          <p:nvPr>
            <p:ph idx="1"/>
          </p:nvPr>
        </p:nvSpPr>
        <p:spPr/>
        <p:txBody>
          <a:bodyPr/>
          <a:lstStyle/>
          <a:p>
            <a:pPr lvl="0" algn="just">
              <a:lnSpc>
                <a:spcPct val="70000"/>
              </a:lnSpc>
            </a:pPr>
            <a:r>
              <a:rPr lang="it-IT" sz="1600" dirty="0"/>
              <a:t>D. </a:t>
            </a:r>
            <a:r>
              <a:rPr lang="it-IT" sz="1600" dirty="0" err="1"/>
              <a:t>Lgs</a:t>
            </a:r>
            <a:r>
              <a:rPr lang="it-IT" sz="1600" dirty="0"/>
              <a:t>. n. 109.2006, art. 2, c. 1. </a:t>
            </a:r>
            <a:r>
              <a:rPr lang="it-IT" sz="1600" b="1" dirty="0"/>
              <a:t>Costituiscono illeciti disciplinari del magistrato</a:t>
            </a:r>
            <a:r>
              <a:rPr lang="it-IT" sz="1600" dirty="0"/>
              <a:t>:</a:t>
            </a:r>
          </a:p>
          <a:p>
            <a:pPr lvl="0" algn="just">
              <a:lnSpc>
                <a:spcPct val="70000"/>
              </a:lnSpc>
            </a:pPr>
            <a:r>
              <a:rPr lang="it-IT" sz="1600" dirty="0"/>
              <a:t>«g) </a:t>
            </a:r>
            <a:r>
              <a:rPr lang="it-IT" sz="1600" i="1" dirty="0"/>
              <a:t>la grave violazione di legge determinata da ignoranza o negligenza inescusabile</a:t>
            </a:r>
            <a:r>
              <a:rPr lang="it-IT" sz="1600" dirty="0"/>
              <a:t>»; Applicazione del principio di motivazione legale;</a:t>
            </a:r>
          </a:p>
          <a:p>
            <a:pPr lvl="0" algn="just">
              <a:lnSpc>
                <a:spcPct val="70000"/>
              </a:lnSpc>
            </a:pPr>
            <a:r>
              <a:rPr lang="it-IT" sz="1600" dirty="0"/>
              <a:t>«h) </a:t>
            </a:r>
            <a:r>
              <a:rPr lang="it-IT" sz="1600" i="1" dirty="0"/>
              <a:t>il travisamento dei fatti determinato da negligenza inescusabile</a:t>
            </a:r>
            <a:r>
              <a:rPr lang="it-IT" sz="1600" dirty="0"/>
              <a:t>»; Applicazione del principio di motivazione razionale;</a:t>
            </a:r>
          </a:p>
          <a:p>
            <a:pPr lvl="0" algn="just">
              <a:lnSpc>
                <a:spcPct val="70000"/>
              </a:lnSpc>
            </a:pPr>
            <a:r>
              <a:rPr lang="it-IT" sz="1600" dirty="0"/>
              <a:t>«l) </a:t>
            </a:r>
            <a:r>
              <a:rPr lang="it-IT" sz="1600" i="1" dirty="0"/>
              <a:t>l'emissione di provvedimenti privi di motivazione, ovvero  la  cui motivazione consiste nella sola affermazione della sussistenza dei presupposti di legge senza indicazione degli elementi di fatto dai quali tale sussistenza risulti, quando la motivazione è richiesta dalla legge</a:t>
            </a:r>
            <a:r>
              <a:rPr lang="it-IT" sz="1600" dirty="0"/>
              <a:t>»; Applicazione del principio di motivazione necessaria e del principio di motivazione razionale;</a:t>
            </a:r>
          </a:p>
          <a:p>
            <a:pPr lvl="0" algn="just">
              <a:lnSpc>
                <a:spcPct val="70000"/>
              </a:lnSpc>
            </a:pPr>
            <a:r>
              <a:rPr lang="it-IT" sz="1600" dirty="0"/>
              <a:t>«m) </a:t>
            </a:r>
            <a:r>
              <a:rPr lang="it-IT" sz="1600" i="1" dirty="0"/>
              <a:t>l'adozione di provvedimenti adottati nei casi non consentiti dalla legge, per negligenza grave e inescusabile, che abbiano leso diritti personali o, in modo rilevante, diritti patrimoniali</a:t>
            </a:r>
            <a:r>
              <a:rPr lang="it-IT" sz="1600" dirty="0"/>
              <a:t>»; Applicazione del principio di motivazione legale e di motivazione competente;</a:t>
            </a:r>
          </a:p>
          <a:p>
            <a:pPr lvl="0" algn="just">
              <a:lnSpc>
                <a:spcPct val="70000"/>
              </a:lnSpc>
            </a:pPr>
            <a:r>
              <a:rPr lang="it-IT" sz="1600" dirty="0"/>
              <a:t>«cc) </a:t>
            </a:r>
            <a:r>
              <a:rPr lang="it-IT" sz="1600" i="1" dirty="0"/>
              <a:t>l'adozione intenzionale di provvedimenti affetti da palese incompatibilità tra la parte dispositiva e la motivazione, tali da manifestare una precostituita e inequivocabile contraddizione sul piano logico, contenutistico o argomentativo</a:t>
            </a:r>
            <a:r>
              <a:rPr lang="it-IT" sz="1600" dirty="0"/>
              <a:t>»; Di nuovo i principi di motivazione legale, competente e razionale; Divieto della motivazione ‘politica’ (la motivazione suicida è una motivazione ‘dimostrativa’, e dunque non giuridica, ma politica);</a:t>
            </a:r>
          </a:p>
          <a:p>
            <a:pPr lvl="0" algn="just">
              <a:lnSpc>
                <a:spcPct val="70000"/>
              </a:lnSpc>
            </a:pPr>
            <a:r>
              <a:rPr lang="it-IT" sz="2400" dirty="0"/>
              <a:t>IN OGNI CASO, per il comma 2, «</a:t>
            </a:r>
            <a:r>
              <a:rPr lang="it-IT" sz="2400" b="1" i="1" dirty="0"/>
              <a:t>l'attività di interpretazione di norme di diritto e quella di valutazione del fatto e delle prove non danno luogo a responsabilità disciplinare</a:t>
            </a:r>
            <a:r>
              <a:rPr lang="it-IT" sz="2400" i="1" dirty="0"/>
              <a:t>»</a:t>
            </a:r>
            <a:endParaRPr lang="it-IT" sz="15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noAutofit/>
          </a:bodyPr>
          <a:lstStyle/>
          <a:p>
            <a:pPr lvl="0" algn="ctr"/>
            <a:r>
              <a:rPr lang="it-IT" sz="3600"/>
              <a:t>IL PROBLEMA DELLA STRINGATEZZA DELLA MOTIVAZIONE IN MATERIA DI VOLONTARIA GIURISDIZIONE</a:t>
            </a:r>
          </a:p>
        </p:txBody>
      </p:sp>
      <p:sp>
        <p:nvSpPr>
          <p:cNvPr id="3" name="Segnaposto contenuto 2"/>
          <p:cNvSpPr txBox="1">
            <a:spLocks noGrp="1"/>
          </p:cNvSpPr>
          <p:nvPr>
            <p:ph idx="1"/>
          </p:nvPr>
        </p:nvSpPr>
        <p:spPr/>
        <p:txBody>
          <a:bodyPr>
            <a:noAutofit/>
          </a:bodyPr>
          <a:lstStyle/>
          <a:p>
            <a:pPr lvl="0" algn="just">
              <a:lnSpc>
                <a:spcPct val="120000"/>
              </a:lnSpc>
            </a:pPr>
            <a:r>
              <a:rPr lang="it-IT" sz="1500" dirty="0" err="1"/>
              <a:t>Cass</a:t>
            </a:r>
            <a:r>
              <a:rPr lang="it-IT" sz="1500" dirty="0"/>
              <a:t>. </a:t>
            </a:r>
            <a:r>
              <a:rPr lang="it-IT" sz="1500" dirty="0" err="1"/>
              <a:t>Civ</a:t>
            </a:r>
            <a:r>
              <a:rPr lang="it-IT" sz="1500" dirty="0"/>
              <a:t>., Sez. I, </a:t>
            </a:r>
            <a:r>
              <a:rPr lang="it-IT" sz="1500" dirty="0" err="1"/>
              <a:t>Sent</a:t>
            </a:r>
            <a:r>
              <a:rPr lang="it-IT" sz="1500" dirty="0"/>
              <a:t>. n. 6136.1991: «</a:t>
            </a:r>
            <a:r>
              <a:rPr lang="it-IT" sz="1500" dirty="0">
                <a:latin typeface="Verdana" pitchFamily="34"/>
              </a:rPr>
              <a:t>Il decreto - reso nel vigore dell'art. 9, l. 1 dicembre 1970, n. 898 - con il quale si sia disposta l'attribuzione della pensione al coniuge divorziato, al pari di tutti i decreti camerali, non è appellabile, ma reclamabile ai sensi e nel termine di cui all'art. 739, 2° comma, c. p. c., senza che la durata di tale termine possa suscitare dubbi di legittimità costituzionale, perché, sebbene inferiore a quella propria del termine per impugnare le decisioni emesse in esito all'ordinario processo di cognizione, è certamente idonea a consentire - </a:t>
            </a:r>
            <a:r>
              <a:rPr lang="it-IT" sz="1500" b="1" dirty="0">
                <a:latin typeface="Verdana" pitchFamily="34"/>
              </a:rPr>
              <a:t>stante la natura del provvedimento camerale, la limitatezza del suo contenuto e l'essenzialità della motivazione che esso richiede </a:t>
            </a:r>
            <a:r>
              <a:rPr lang="it-IT" sz="1500" dirty="0">
                <a:latin typeface="Verdana" pitchFamily="34"/>
              </a:rPr>
              <a:t>- l'apprestamento di adeguato gravame».</a:t>
            </a:r>
          </a:p>
          <a:p>
            <a:pPr lvl="0" algn="just">
              <a:lnSpc>
                <a:spcPct val="120000"/>
              </a:lnSpc>
            </a:pPr>
            <a:r>
              <a:rPr lang="it-IT" sz="1500" b="1" dirty="0">
                <a:latin typeface="Verdana" pitchFamily="34"/>
              </a:rPr>
              <a:t>IL PROVVEDIMENTO DI VOLONTARIA GIURISDIZIONE ‘PURA’ NON RICHIEDE, SPECIE SE AUTORIZZATIVO, UNA MOTIVAZIONE PARTICOLARMENTE </a:t>
            </a:r>
            <a:r>
              <a:rPr lang="it-IT" sz="1500" b="1" dirty="0" smtClean="0">
                <a:latin typeface="Verdana" pitchFamily="34"/>
              </a:rPr>
              <a:t>DETTAGLIATA;</a:t>
            </a:r>
            <a:endParaRPr lang="it-IT" sz="1500" b="1" dirty="0">
              <a:latin typeface="Verdana" pitchFamily="34"/>
            </a:endParaRPr>
          </a:p>
          <a:p>
            <a:pPr lvl="0" algn="just">
              <a:lnSpc>
                <a:spcPct val="120000"/>
              </a:lnSpc>
            </a:pPr>
            <a:r>
              <a:rPr lang="it-IT" sz="1500" b="1" dirty="0">
                <a:latin typeface="Verdana" pitchFamily="34"/>
              </a:rPr>
              <a:t>SE QUESTO E’ APPLICAZIONE DEL PRINCIPIO DI PROPORZIONALITA’, E’ COMUNQUE UN OSTACOLO AL DIALOGO TRA NOTAI E MAGISTRATI E ALLO SVILUPPO DI ORIENTAMENTI </a:t>
            </a:r>
            <a:r>
              <a:rPr lang="it-IT" sz="1500" b="1" dirty="0" smtClean="0">
                <a:latin typeface="Verdana" pitchFamily="34"/>
              </a:rPr>
              <a:t>CONDIVISI;</a:t>
            </a:r>
          </a:p>
          <a:p>
            <a:pPr lvl="0" algn="just">
              <a:lnSpc>
                <a:spcPct val="120000"/>
              </a:lnSpc>
            </a:pPr>
            <a:r>
              <a:rPr lang="it-IT" sz="1500" b="1" u="sng" dirty="0" smtClean="0">
                <a:latin typeface="Verdana" pitchFamily="34"/>
              </a:rPr>
              <a:t>LA COESISTENZA DI DUE PLESSI DECISIONALI E LA NECESSITA’ DI COORDINAMENTO IMPORRA’ DI RIPENSARE AI REQUISITI MINIMI DI APPROPRIATEZZA DELLA MOTIVAZIONE</a:t>
            </a:r>
            <a:endParaRPr lang="it-IT" sz="1500" b="1" u="sng"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IL PROBLEMA DELLA DISOMOGENEITA’ NELLA SPECIALIZZAZIONE DEI MAGISTRATI</a:t>
            </a:r>
          </a:p>
        </p:txBody>
      </p:sp>
      <p:sp>
        <p:nvSpPr>
          <p:cNvPr id="3" name="Segnaposto contenuto 2"/>
          <p:cNvSpPr txBox="1">
            <a:spLocks noGrp="1"/>
          </p:cNvSpPr>
          <p:nvPr>
            <p:ph idx="1"/>
          </p:nvPr>
        </p:nvSpPr>
        <p:spPr/>
        <p:txBody>
          <a:bodyPr>
            <a:noAutofit/>
          </a:bodyPr>
          <a:lstStyle/>
          <a:p>
            <a:pPr lvl="0" algn="just"/>
            <a:r>
              <a:rPr lang="it-IT" sz="1600" dirty="0"/>
              <a:t>Il Tribunale più piccolo d’Italia ha 6 giudici, compreso il Presidente, e la relativa Procura della Repubblica 3 magistrati, compreso il Procuratore della Repubblica, e non sempre tutti i posti sono coperti;</a:t>
            </a:r>
          </a:p>
          <a:p>
            <a:pPr lvl="0" algn="just"/>
            <a:r>
              <a:rPr lang="it-IT" sz="1600" dirty="0"/>
              <a:t>Il Tribunale più grande d’Italia ha 286 giudici e la Procura della Repubblica più grande d’Italia ha 102 sostituti procuratori;</a:t>
            </a:r>
          </a:p>
          <a:p>
            <a:pPr lvl="0" algn="just"/>
            <a:r>
              <a:rPr lang="it-IT" sz="1600" dirty="0"/>
              <a:t>Al primo gennaio 2020 il Tribunale con il minore arretrato civile contava una sola causa su cento pendente da almeno tre anni; il Tribunale con il maggiore arretrato civile ne contava cinquantotto su cento (il Tribunale più ‘veloce’ si trova al Sud);</a:t>
            </a:r>
          </a:p>
          <a:p>
            <a:pPr lvl="0" algn="just"/>
            <a:r>
              <a:rPr lang="it-IT" sz="1600" dirty="0"/>
              <a:t>Al momento nel quale si scrivono queste note esistono Corti d’Appello nelle quali sono scoperti quattro posti su dieci, </a:t>
            </a:r>
            <a:r>
              <a:rPr lang="it-IT" sz="1600" dirty="0" smtClean="0"/>
              <a:t>Uffici </a:t>
            </a:r>
            <a:r>
              <a:rPr lang="it-IT" sz="1600" dirty="0"/>
              <a:t>di sorveglianza nei quali sono scoperti tre posti su quattro, Tribunali nei quali sono scoperti 15 posti su 54 (tutti nel Nord);</a:t>
            </a:r>
          </a:p>
          <a:p>
            <a:pPr lvl="0" algn="just"/>
            <a:r>
              <a:rPr lang="it-IT" sz="1600" b="1" dirty="0"/>
              <a:t>DUNQUE: NON TUTTI I TRIBUNALI POSSONO DESTINARE DEI MAGISTRATI A FUNZIONI ‘PREVALENTEMENTE’ TUTELARI, O ANCHE SOLO PREVALENTEMENTE CENTRATE SULLA FAMIGLIA E </a:t>
            </a:r>
            <a:r>
              <a:rPr lang="it-IT" sz="1600" b="1" dirty="0" smtClean="0"/>
              <a:t>I SOGGETTI DEBOLI </a:t>
            </a:r>
            <a:r>
              <a:rPr lang="it-IT" sz="1600" b="1" dirty="0"/>
              <a:t>(ANCHE SE QUESTO POTREBBE IN QUALCHE MISURA CAMBIARE, ALMENO PER I MAGISTRATI GIUDICANTI). IN OGNI CASO, IN ITALIA ATTUALMENTE NON E’ </a:t>
            </a:r>
            <a:r>
              <a:rPr lang="it-IT" sz="1600" b="1" dirty="0" smtClean="0"/>
              <a:t>SOSTANZIALMENTE </a:t>
            </a:r>
            <a:r>
              <a:rPr lang="it-IT" sz="1600" b="1" dirty="0" smtClean="0"/>
              <a:t>ASSICURATO </a:t>
            </a:r>
            <a:r>
              <a:rPr lang="it-IT" sz="1600" b="1" dirty="0"/>
              <a:t>IL PRINCIPIO DELLA TUTELA DEI LIVELLI ESSENZIALI DELLE PRESTAZIONI, E PRIMA ANCORA DELL’UGUAGLIANZA DEI </a:t>
            </a:r>
            <a:r>
              <a:rPr lang="it-IT" sz="1600" b="1" dirty="0" smtClean="0"/>
              <a:t>CITTADINI, </a:t>
            </a:r>
            <a:r>
              <a:rPr lang="it-IT" sz="1600" b="1" dirty="0"/>
              <a:t>NELLA FRUIZIONE DEL ‘SERVIZIO GIUSTIZIA’ IN MANIERA OMOGENEA SUL TERRITORIO; ZONE DEL PAESE ASSAI VICINE GEOGRAFICAMENTE E DEL TUTTO OMOGENEE PER STRUTTURA SOCIALE ED ECONOMICA SONO SERVITE DA TRIBUNALI DI DIMENSIONI NOTEVOLMENTE DISOMOGENEE, NEI QUALI DUNQUE DI VOLTA IN VOLTA VI E’ UN’ALTA SPECIALIZZAZIONE NELLE FUNZIONI, O VE NE E’ </a:t>
            </a:r>
            <a:r>
              <a:rPr lang="it-IT" sz="1600" b="1" dirty="0" smtClean="0"/>
              <a:t>IN UNA QUALCHE </a:t>
            </a:r>
            <a:r>
              <a:rPr lang="it-IT" sz="1600" b="1" dirty="0"/>
              <a:t>INTERMEDIA MISURA, O NON VE N’E’ ALCUNA (OGNI GIUDICE FA SOSTANZIALMENTE TUTTO, O COMUNQUE QUASI TUTTO, ANCHE OCCUPANDOSI CONTEMPORANEAMENTE DI GIUDIZI CIVILI E PENALI).</a:t>
            </a:r>
            <a:endParaRPr lang="it-IT" sz="1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Segue</a:t>
            </a:r>
          </a:p>
        </p:txBody>
      </p:sp>
      <p:sp>
        <p:nvSpPr>
          <p:cNvPr id="3" name="Segnaposto contenuto 2"/>
          <p:cNvSpPr txBox="1">
            <a:spLocks noGrp="1"/>
          </p:cNvSpPr>
          <p:nvPr>
            <p:ph idx="1"/>
          </p:nvPr>
        </p:nvSpPr>
        <p:spPr/>
        <p:txBody>
          <a:bodyPr/>
          <a:lstStyle/>
          <a:p>
            <a:pPr lvl="0" algn="just"/>
            <a:r>
              <a:rPr lang="it-IT" dirty="0"/>
              <a:t>Quanto rilevato in relazione ai Tribunali e alle Procure della Repubblica vale, se non in misura maggiore quanto meno nella stessa misura, per le </a:t>
            </a:r>
            <a:r>
              <a:rPr lang="it-IT" dirty="0"/>
              <a:t>c</a:t>
            </a:r>
            <a:r>
              <a:rPr lang="it-IT" dirty="0" smtClean="0"/>
              <a:t>ancellerie </a:t>
            </a:r>
            <a:r>
              <a:rPr lang="it-IT" dirty="0"/>
              <a:t>e le </a:t>
            </a:r>
            <a:r>
              <a:rPr lang="it-IT" dirty="0" smtClean="0"/>
              <a:t>segreterie</a:t>
            </a:r>
            <a:r>
              <a:rPr lang="it-IT" dirty="0"/>
              <a:t>: queste sono di dimensione e specializzazione assai differente, e il tasso di posti non coperti è generalmente assai più alto di quello relativo ai Tribunali e alle Procure della Repubblica.</a:t>
            </a:r>
          </a:p>
          <a:p>
            <a:pPr lvl="0" algn="just"/>
            <a:endParaRPr lang="it-IT"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dirty="0" smtClean="0"/>
              <a:t>CONSEGUENZA: IL </a:t>
            </a:r>
            <a:r>
              <a:rPr lang="it-IT" dirty="0"/>
              <a:t>COLLO DI BOTTIGLIA DEL CONTROLLO</a:t>
            </a:r>
          </a:p>
        </p:txBody>
      </p:sp>
      <p:sp>
        <p:nvSpPr>
          <p:cNvPr id="3" name="Segnaposto contenuto 2"/>
          <p:cNvSpPr txBox="1">
            <a:spLocks noGrp="1"/>
          </p:cNvSpPr>
          <p:nvPr>
            <p:ph idx="1"/>
          </p:nvPr>
        </p:nvSpPr>
        <p:spPr>
          <a:xfrm>
            <a:off x="500452" y="1690688"/>
            <a:ext cx="10515600" cy="4351336"/>
          </a:xfrm>
        </p:spPr>
        <p:txBody>
          <a:bodyPr>
            <a:normAutofit fontScale="85000" lnSpcReduction="20000"/>
          </a:bodyPr>
          <a:lstStyle/>
          <a:p>
            <a:pPr lvl="0">
              <a:lnSpc>
                <a:spcPct val="100000"/>
              </a:lnSpc>
            </a:pPr>
            <a:r>
              <a:rPr lang="it-IT" sz="1900" dirty="0" smtClean="0"/>
              <a:t>QUALI </a:t>
            </a:r>
            <a:r>
              <a:rPr lang="it-IT" sz="1900" dirty="0"/>
              <a:t>SONO LE CONSEGUENZE PRATICHE?</a:t>
            </a:r>
          </a:p>
          <a:p>
            <a:pPr lvl="0" algn="just">
              <a:lnSpc>
                <a:spcPct val="100000"/>
              </a:lnSpc>
            </a:pPr>
            <a:r>
              <a:rPr lang="it-IT" sz="1900" dirty="0"/>
              <a:t>1. Mentre ogni notaio si occupa principalmente delle stesse </a:t>
            </a:r>
            <a:r>
              <a:rPr lang="it-IT" sz="1900" dirty="0" smtClean="0"/>
              <a:t>materie, </a:t>
            </a:r>
            <a:r>
              <a:rPr lang="it-IT" sz="1900" dirty="0"/>
              <a:t>il giudice tutelare può accompagnare a tale sua occupazione una serie indeterminata e notevolmente variabile (da giudice a giudice e da Tribunale a Tribunale) di altre occupazioni (giudice dell’intero contenzioso civile, giudice delle indagini preliminari, giudice di Corte d’assise, giudice del lavoro, giudice delegato ai fallimenti ecc.);</a:t>
            </a:r>
          </a:p>
          <a:p>
            <a:pPr lvl="0" algn="just">
              <a:lnSpc>
                <a:spcPct val="100000"/>
              </a:lnSpc>
            </a:pPr>
            <a:r>
              <a:rPr lang="it-IT" sz="1900" dirty="0"/>
              <a:t>2. Generalmente, e contrariamente a quanto sarebbe auspicabile, il giudice che dovrà esaminare un numero maggiore di </a:t>
            </a:r>
            <a:r>
              <a:rPr lang="it-IT" sz="1900" dirty="0" smtClean="0"/>
              <a:t>autorizzazioni</a:t>
            </a:r>
            <a:r>
              <a:rPr lang="it-IT" sz="1900" dirty="0"/>
              <a:t> </a:t>
            </a:r>
            <a:r>
              <a:rPr lang="it-IT" sz="1900" dirty="0" smtClean="0"/>
              <a:t>sarà proprio quello che</a:t>
            </a:r>
            <a:r>
              <a:rPr lang="it-IT" sz="1900" dirty="0" smtClean="0"/>
              <a:t> </a:t>
            </a:r>
            <a:r>
              <a:rPr lang="it-IT" sz="1900" dirty="0"/>
              <a:t>si </a:t>
            </a:r>
            <a:r>
              <a:rPr lang="it-IT" sz="1900" dirty="0" smtClean="0"/>
              <a:t>troverà generalmente ad operare </a:t>
            </a:r>
            <a:r>
              <a:rPr lang="it-IT" sz="1900" dirty="0"/>
              <a:t>in un Tribunale </a:t>
            </a:r>
            <a:r>
              <a:rPr lang="it-IT" sz="1900" dirty="0" smtClean="0"/>
              <a:t>particolarmente</a:t>
            </a:r>
            <a:r>
              <a:rPr lang="it-IT" sz="1900" dirty="0" smtClean="0"/>
              <a:t> </a:t>
            </a:r>
            <a:r>
              <a:rPr lang="it-IT" sz="1900" dirty="0"/>
              <a:t>onerato di lavoro, meno specializzato e meno dotato di personale di </a:t>
            </a:r>
            <a:r>
              <a:rPr lang="it-IT" sz="1900" dirty="0" smtClean="0"/>
              <a:t>ca</a:t>
            </a:r>
            <a:r>
              <a:rPr lang="it-IT" sz="1900" dirty="0" smtClean="0"/>
              <a:t>ncelleria </a:t>
            </a:r>
            <a:r>
              <a:rPr lang="it-IT" sz="1900" dirty="0"/>
              <a:t>e </a:t>
            </a:r>
            <a:r>
              <a:rPr lang="it-IT" sz="1900" dirty="0" smtClean="0"/>
              <a:t>segreteria</a:t>
            </a:r>
            <a:r>
              <a:rPr lang="it-IT" sz="1900" dirty="0"/>
              <a:t>;</a:t>
            </a:r>
          </a:p>
          <a:p>
            <a:pPr lvl="0" algn="just">
              <a:lnSpc>
                <a:spcPct val="100000"/>
              </a:lnSpc>
            </a:pPr>
            <a:r>
              <a:rPr lang="it-IT" sz="1900" dirty="0"/>
              <a:t>3. Da Tribunale a Tribunale, dunque, varia – e in notevole misura - non solo la specializzazione del giudice, ma anche il tempo nel quale la </a:t>
            </a:r>
            <a:r>
              <a:rPr lang="it-IT" sz="1900" dirty="0" smtClean="0"/>
              <a:t>cancelleria </a:t>
            </a:r>
            <a:r>
              <a:rPr lang="it-IT" sz="1900" dirty="0"/>
              <a:t>(o la </a:t>
            </a:r>
            <a:r>
              <a:rPr lang="it-IT" sz="1900" dirty="0" smtClean="0"/>
              <a:t>segreteria del pubblico </a:t>
            </a:r>
            <a:r>
              <a:rPr lang="it-IT" sz="1900" dirty="0"/>
              <a:t>ministero) riesce a formare e </a:t>
            </a:r>
            <a:r>
              <a:rPr lang="it-IT" sz="1900" dirty="0" smtClean="0"/>
              <a:t>sottoporre al magistrato </a:t>
            </a:r>
            <a:r>
              <a:rPr lang="it-IT" sz="1900" dirty="0"/>
              <a:t>il fascicolo relativo all’autorizzazione, nonché il tempo </a:t>
            </a:r>
            <a:r>
              <a:rPr lang="it-IT" sz="1900" dirty="0" smtClean="0"/>
              <a:t>che il magistrato </a:t>
            </a:r>
            <a:r>
              <a:rPr lang="it-IT" sz="1900" dirty="0"/>
              <a:t>può ragionevolmente dedicare al ruolo </a:t>
            </a:r>
            <a:r>
              <a:rPr lang="it-IT" sz="1900" dirty="0" smtClean="0"/>
              <a:t>tutelare </a:t>
            </a:r>
            <a:r>
              <a:rPr lang="it-IT" sz="1900" dirty="0"/>
              <a:t>rispetto alle altre materie di sua competenza.</a:t>
            </a:r>
          </a:p>
          <a:p>
            <a:pPr lvl="0" algn="just">
              <a:lnSpc>
                <a:spcPct val="100000"/>
              </a:lnSpc>
            </a:pPr>
            <a:r>
              <a:rPr lang="it-IT" sz="1900" b="1" dirty="0"/>
              <a:t>DUNQUE, SUSSISTE UN ULTERIORE OSTACOLO ALLA FORMAZIONE DI INDIRIZZI UNIFORMI E PREVEDIBILI, CHE PRESUPPONGONO MAGISTRATI RAGIONEVOLMENTE ADDETTI A FUNZIONI PARAGONABILI E POSTI IN </a:t>
            </a:r>
            <a:r>
              <a:rPr lang="it-IT" sz="1900" b="1" dirty="0" smtClean="0"/>
              <a:t>CONDIZIONI DI LAVORO ANCHE SOLO </a:t>
            </a:r>
            <a:r>
              <a:rPr lang="it-IT" sz="1900" b="1" dirty="0"/>
              <a:t>RAGIONEVOLMENTE </a:t>
            </a:r>
            <a:r>
              <a:rPr lang="it-IT" sz="1900" b="1" dirty="0" smtClean="0"/>
              <a:t>PARAGONABILI</a:t>
            </a:r>
            <a:r>
              <a:rPr lang="it-IT" sz="1900" b="1" dirty="0"/>
              <a:t>;</a:t>
            </a:r>
            <a:endParaRPr lang="it-IT" sz="1900" b="1" dirty="0"/>
          </a:p>
          <a:p>
            <a:pPr lvl="0" algn="just">
              <a:lnSpc>
                <a:spcPct val="100000"/>
              </a:lnSpc>
            </a:pPr>
            <a:r>
              <a:rPr lang="it-IT" sz="1900" b="1" dirty="0"/>
              <a:t>QUESTO RENDE LA POSSIBILITA’ DI CONCLUDERE – E ANCOR PIU’ DI ATTUARE - BUONI PROTOCOLLI IN MATERIA ASSAI VARIABILE TRA UNA CIRCOSCRIZIONE E </a:t>
            </a:r>
            <a:r>
              <a:rPr lang="it-IT" sz="1900" b="1" dirty="0" smtClean="0"/>
              <a:t>L’ALTRA E </a:t>
            </a:r>
            <a:r>
              <a:rPr lang="it-IT" sz="1900" b="1" dirty="0"/>
              <a:t>TRA UN DISTRETTO E UN ALTRO.</a:t>
            </a:r>
          </a:p>
          <a:p>
            <a:pPr lvl="0" algn="just">
              <a:lnSpc>
                <a:spcPct val="100000"/>
              </a:lnSpc>
            </a:pPr>
            <a:endParaRPr lang="it-IT" sz="1900" dirty="0"/>
          </a:p>
          <a:p>
            <a:pPr lvl="0">
              <a:lnSpc>
                <a:spcPct val="60000"/>
              </a:lnSpc>
            </a:pPr>
            <a:endParaRPr lang="it-IT" sz="19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DIMINUZIONE DEL CARICO DI LAVORO GIUDIZIARIO? NON PROPRIO</a:t>
            </a:r>
            <a:endParaRPr lang="it-IT" dirty="0"/>
          </a:p>
        </p:txBody>
      </p:sp>
      <p:sp>
        <p:nvSpPr>
          <p:cNvPr id="3" name="Segnaposto contenuto 2"/>
          <p:cNvSpPr>
            <a:spLocks noGrp="1"/>
          </p:cNvSpPr>
          <p:nvPr>
            <p:ph idx="1"/>
          </p:nvPr>
        </p:nvSpPr>
        <p:spPr/>
        <p:txBody>
          <a:bodyPr>
            <a:normAutofit fontScale="92500"/>
          </a:bodyPr>
          <a:lstStyle/>
          <a:p>
            <a:pPr algn="just">
              <a:lnSpc>
                <a:spcPct val="120000"/>
              </a:lnSpc>
            </a:pPr>
            <a:r>
              <a:rPr lang="it-IT" sz="1600" dirty="0" smtClean="0"/>
              <a:t>Purtroppo l’assegnazione ai notai di una parte del lavoro fino a poco tempo fa riservato ai magistrati non appare suscettibile di ridurre il carico di lavoro della magistratura nel suo complesso. Perché?</a:t>
            </a:r>
          </a:p>
          <a:p>
            <a:pPr algn="just">
              <a:lnSpc>
                <a:spcPct val="120000"/>
              </a:lnSpc>
              <a:buFontTx/>
              <a:buChar char="-"/>
            </a:pPr>
            <a:r>
              <a:rPr lang="it-IT" sz="1600" dirty="0" smtClean="0"/>
              <a:t>Le autorizzazioni che non verranno più emesse dal giudice dovranno comunque venire vagliate dal pubblico ministero: un lavoro paragonabile (decidere solitamente richiede meno tempo del valutare la decisione altrui), effettuato però da un ufficio (quello della procura anziché quello del giudice tutelare) generalmente meno specializzato nella materia civile rispetto al giudice tutelare;</a:t>
            </a:r>
          </a:p>
          <a:p>
            <a:pPr algn="just">
              <a:lnSpc>
                <a:spcPct val="120000"/>
              </a:lnSpc>
              <a:buFontTx/>
              <a:buChar char="-"/>
            </a:pPr>
            <a:r>
              <a:rPr lang="it-IT" sz="1600" dirty="0" smtClean="0"/>
              <a:t>Appare dubbio che il giudice tutelare possa ritenersi esonerato da responsabilità ove non proceda ad un controllo dell’autorizzazione, anche in assenza di reclamo, dato che a lui l’autorizzazione verrà sempre comunicata e che gli è attribuito il potere di revocarla o modificarla (</a:t>
            </a:r>
            <a:r>
              <a:rPr lang="it-IT" sz="1600" b="1" dirty="0" smtClean="0"/>
              <a:t>IN QUESTO SENSO, SI TENGA CONTO CHE, SE ANCHE SI VOLESSE RITENERE CHE IL GIUDICE NON POSSA REVOCARE O MODIFICARE L’AUTORIZZAZIONE D’UFFICIO, APPARE ASSAI PROBABILE CHE POSSA SEGNALARE L’AUTORIZZAZIONE CHE RITIENE DI DUBBIA LEGITTIMITA’ OD OPPORTUNITA’ AL PUBBLICO MINISTERO AFFINCHE’ VALUTI SE IMPUGNARLA</a:t>
            </a:r>
            <a:r>
              <a:rPr lang="it-IT" sz="1600" dirty="0" smtClean="0"/>
              <a:t>);</a:t>
            </a:r>
          </a:p>
          <a:p>
            <a:pPr marL="0" indent="0" algn="just">
              <a:lnSpc>
                <a:spcPct val="120000"/>
              </a:lnSpc>
              <a:buNone/>
            </a:pPr>
            <a:r>
              <a:rPr lang="it-IT" sz="1600" b="1" dirty="0" smtClean="0"/>
              <a:t>DUNQUE: MENTRE IN PRECEDENZA L’AUTORIZZAZIONE RICHIEDEVA L’ESCLUSIVO IMPEGNO DEL GIUDICE, OGGI RICHIEDE IL TRIPLICE IMPEGNO DEL NOTAIO, DEL GIUDICE E DEL PUBBLICO MINISTERO. SE LO SCOPO DELLA RIFORMA ERA QUELLO DI ALLEGGERIRE IL LAVORO GIUDIZIARIO, QUESTA APPARE AVERE OTTENUTO UN RISULTATO ESATTAMENTE OPPOSTO.</a:t>
            </a:r>
            <a:endParaRPr lang="it-IT" sz="1600" b="1" dirty="0"/>
          </a:p>
        </p:txBody>
      </p:sp>
    </p:spTree>
    <p:extLst>
      <p:ext uri="{BB962C8B-B14F-4D97-AF65-F5344CB8AC3E}">
        <p14:creationId xmlns:p14="http://schemas.microsoft.com/office/powerpoint/2010/main" val="4008047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normAutofit fontScale="90000"/>
          </a:bodyPr>
          <a:lstStyle/>
          <a:p>
            <a:pPr lvl="0" algn="just"/>
            <a:r>
              <a:rPr lang="it-IT" sz="3200" dirty="0" smtClean="0"/>
              <a:t>ALTRI OSTACOLI DA TENERE IN CONTO: SCARSA </a:t>
            </a:r>
            <a:r>
              <a:rPr lang="it-IT" sz="3200" dirty="0"/>
              <a:t>ATTITUDINE DEI PROVVEDIMENTI ALL’IMPUGNAZIONE, ALLA MASSIMAZIONE, ALLA REPERIBILITA’</a:t>
            </a:r>
          </a:p>
        </p:txBody>
      </p:sp>
      <p:sp>
        <p:nvSpPr>
          <p:cNvPr id="3" name="Segnaposto contenuto 2"/>
          <p:cNvSpPr txBox="1">
            <a:spLocks noGrp="1"/>
          </p:cNvSpPr>
          <p:nvPr>
            <p:ph idx="1"/>
          </p:nvPr>
        </p:nvSpPr>
        <p:spPr/>
        <p:txBody>
          <a:bodyPr/>
          <a:lstStyle/>
          <a:p>
            <a:pPr lvl="0" algn="just">
              <a:lnSpc>
                <a:spcPct val="70000"/>
              </a:lnSpc>
            </a:pPr>
            <a:r>
              <a:rPr lang="it-IT" sz="2200" dirty="0"/>
              <a:t>AL PROBLEMA DELLA SCARSA OMOGENEITA’ SUL TERRITORIO DELLE RISORSE DISPONIBILI PER LE AUTORIZZAZIONI SI AGGIUNGONO:</a:t>
            </a:r>
          </a:p>
          <a:p>
            <a:pPr lvl="0" algn="just">
              <a:lnSpc>
                <a:spcPct val="70000"/>
              </a:lnSpc>
            </a:pPr>
            <a:r>
              <a:rPr lang="it-IT" sz="2200" b="1" dirty="0"/>
              <a:t>IL PROBLEMA DELLA STATISTICAMENTE RARA IMPUGNAZIONE DEI PROVVEDIMENTI IN QUESTIONE</a:t>
            </a:r>
            <a:r>
              <a:rPr lang="it-IT" sz="2200" dirty="0"/>
              <a:t> (NON VI E’ UNA MOLE IMPORTANTE DI PROVVEDIMENTI IN MATERIA);</a:t>
            </a:r>
          </a:p>
          <a:p>
            <a:pPr lvl="0" algn="just">
              <a:lnSpc>
                <a:spcPct val="70000"/>
              </a:lnSpc>
            </a:pPr>
            <a:r>
              <a:rPr lang="it-IT" sz="2200" b="1" dirty="0"/>
              <a:t>IL PROBLEMA </a:t>
            </a:r>
            <a:r>
              <a:rPr lang="it-IT" sz="2200" b="1" dirty="0" smtClean="0"/>
              <a:t>DELL’IMPUGNABILITA</a:t>
            </a:r>
            <a:r>
              <a:rPr lang="it-IT" sz="2200" b="1" dirty="0"/>
              <a:t>’ DI MOLTI PROVVEDIMENTI PRESSO LA STESSA SEDE GIUDIZIARIA CHE LI HA EMESSI </a:t>
            </a:r>
            <a:r>
              <a:rPr lang="it-IT" sz="2200" dirty="0" smtClean="0"/>
              <a:t>(</a:t>
            </a:r>
            <a:r>
              <a:rPr lang="it-IT" sz="2200" dirty="0" smtClean="0"/>
              <a:t>UNA</a:t>
            </a:r>
            <a:r>
              <a:rPr lang="it-IT" sz="2200" dirty="0" smtClean="0"/>
              <a:t> </a:t>
            </a:r>
            <a:r>
              <a:rPr lang="it-IT" sz="2200" dirty="0"/>
              <a:t>‘GIURISDIZIONE’ PREVALENTEMENTE LOCALE – PROBLEMA SIMILE A QUELLO CHE SI PONE PER IL </a:t>
            </a:r>
            <a:r>
              <a:rPr lang="it-IT" sz="2200" dirty="0" smtClean="0"/>
              <a:t>RICORSO INNOMINATO D’URGENZA);</a:t>
            </a:r>
            <a:endParaRPr lang="it-IT" sz="2200" dirty="0"/>
          </a:p>
          <a:p>
            <a:pPr lvl="0" algn="just">
              <a:lnSpc>
                <a:spcPct val="70000"/>
              </a:lnSpc>
            </a:pPr>
            <a:r>
              <a:rPr lang="it-IT" sz="2200" b="1" dirty="0"/>
              <a:t>IL </a:t>
            </a:r>
            <a:r>
              <a:rPr lang="it-IT" sz="2200" b="1" dirty="0" smtClean="0"/>
              <a:t>PROBLEMA, DUNQUE, </a:t>
            </a:r>
            <a:r>
              <a:rPr lang="it-IT" sz="2200" b="1" dirty="0"/>
              <a:t>DELLA QUASI NULLA SUSSISTENZA DI PROVVEDIMENTI DI LEGITTIMITA’ IN MATERIA, SE NON </a:t>
            </a:r>
            <a:r>
              <a:rPr lang="it-IT" sz="2200" b="1" dirty="0" smtClean="0"/>
              <a:t>PER CIRCOSTANZE FORTUITE </a:t>
            </a:r>
            <a:r>
              <a:rPr lang="it-IT" sz="2200" dirty="0"/>
              <a:t>(LA CORTE DI CASSAZIONE QUASI MAI E’ CHIAMATA AD INTERVENIRE SULLE QUESTIONI RILEVANTI – MANCA UNA NOMOFILACHIA NAZIONALE </a:t>
            </a:r>
            <a:r>
              <a:rPr lang="it-IT" sz="2200" dirty="0" smtClean="0"/>
              <a:t>–; </a:t>
            </a:r>
            <a:r>
              <a:rPr lang="it-IT" sz="2200" dirty="0"/>
              <a:t>ANCORA, POTENZIALE SUSSISTENZA DI INDIRIZZI MOLTO DIVERSI SUL TERRITORIO NAZIONALE);</a:t>
            </a:r>
          </a:p>
          <a:p>
            <a:pPr lvl="0" algn="just">
              <a:lnSpc>
                <a:spcPct val="70000"/>
              </a:lnSpc>
            </a:pPr>
            <a:r>
              <a:rPr lang="it-IT" sz="2200" b="1" dirty="0"/>
              <a:t>IL PROBLEMA DEL RELATIVAMENTE SCARSO INTERESSE PER I MASSIMATORI (PUBBLICI O PRIVATI) NEI CONFRONTI DELLA MATERIA </a:t>
            </a:r>
            <a:r>
              <a:rPr lang="it-IT" sz="2200" dirty="0"/>
              <a:t>(DIFFICILE REPERIRE MATERIALE MASSIMATO </a:t>
            </a:r>
            <a:r>
              <a:rPr lang="it-IT" sz="2200" dirty="0" smtClean="0"/>
              <a:t>ABBONDANTE E AFFIDABILE</a:t>
            </a:r>
            <a:r>
              <a:rPr lang="it-IT" sz="2200" dirty="0"/>
              <a:t>).</a:t>
            </a:r>
          </a:p>
          <a:p>
            <a:pPr lvl="0">
              <a:lnSpc>
                <a:spcPct val="70000"/>
              </a:lnSpc>
            </a:pPr>
            <a:endParaRPr lang="it-IT"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noAutofit/>
          </a:bodyPr>
          <a:lstStyle/>
          <a:p>
            <a:pPr lvl="0" algn="ctr"/>
            <a:r>
              <a:rPr lang="it-IT" sz="3600"/>
              <a:t>COME UNIFORMARE, COLLABORARE E RENDERE PREVEDIBILE L’ESITO DELLE PROCEDURE?</a:t>
            </a:r>
            <a:br>
              <a:rPr lang="it-IT" sz="3600"/>
            </a:br>
            <a:r>
              <a:rPr lang="it-IT" sz="3600" b="1"/>
              <a:t>1) ISTITUIRE ORGANISMI PARITETICI</a:t>
            </a:r>
          </a:p>
        </p:txBody>
      </p:sp>
      <p:sp>
        <p:nvSpPr>
          <p:cNvPr id="3" name="Segnaposto contenuto 2"/>
          <p:cNvSpPr txBox="1">
            <a:spLocks noGrp="1"/>
          </p:cNvSpPr>
          <p:nvPr>
            <p:ph idx="1"/>
          </p:nvPr>
        </p:nvSpPr>
        <p:spPr/>
        <p:txBody>
          <a:bodyPr/>
          <a:lstStyle/>
          <a:p>
            <a:pPr lvl="0" algn="just">
              <a:lnSpc>
                <a:spcPct val="70000"/>
              </a:lnSpc>
            </a:pPr>
            <a:r>
              <a:rPr lang="it-IT" sz="2200" dirty="0"/>
              <a:t>«[Avvocati, cancellieri e magistrati deliberano] «di istituire un “Osservatorio permanente per la giustizia civile” costituito in modo paritetico da Magistrati, Avvocati e Funzionari di Cancelleria, con il compito di: 1) </a:t>
            </a:r>
            <a:r>
              <a:rPr lang="it-IT" sz="2200" b="1" dirty="0"/>
              <a:t>realizzare un progetto informatico che permetta la formazione di un massimario giurisprudenziale bolognese, che consenta la conoscenza degli “indirizzi” interpretativi sulle principali questioni oggetto del contenzioso giudiziario, accessibile a magistrati e avvocati, onde siano agevolati gli uni nella redazione delle motivazioni delle pronunce e gli altri nelle iniziative di loro competenza</a:t>
            </a:r>
            <a:r>
              <a:rPr lang="it-IT" sz="2200" dirty="0"/>
              <a:t>; 2) proseguire nella ricerca delle possibili soluzioni pratiche che consentano di alleviare le gravi difficoltà in cui versa la giustizia nelle sue componenti amministrative; 3) </a:t>
            </a:r>
            <a:r>
              <a:rPr lang="it-IT" sz="2200" b="1" dirty="0"/>
              <a:t>proseguire nell’organizzazione degli incontri di studio sulle problematiche teorico-pratiche relative al diritto ed alla procedura civile, al fine di consentire la diffusione di una cultura comune e la concreta applicazione della novella</a:t>
            </a:r>
            <a:r>
              <a:rPr lang="it-IT" sz="2200" dirty="0"/>
              <a:t>; 4) sensibilizzare gli organi di governo e la opinione pubblica, anche attraverso forme di agitazione che coinvolgano unitamente tutte le componenti della amministrazione della giustizia, sulla impossibilità di amministrare la giustizia civile in Bologna nell’attuale situazione»; </a:t>
            </a:r>
          </a:p>
          <a:p>
            <a:pPr lvl="0" algn="just">
              <a:lnSpc>
                <a:spcPct val="70000"/>
              </a:lnSpc>
            </a:pPr>
            <a:r>
              <a:rPr lang="it-IT" sz="2200" b="1" dirty="0"/>
              <a:t>ATTO ISTITUTIVO DELL’OSSERVATORIO SULLA GIUSTIZIA CIVILE DI BOLOGNA, 1.2.1994</a:t>
            </a:r>
          </a:p>
          <a:p>
            <a:pPr lvl="0" algn="ctr">
              <a:lnSpc>
                <a:spcPct val="70000"/>
              </a:lnSpc>
            </a:pPr>
            <a:r>
              <a:rPr lang="it-IT" sz="2200" b="1" u="sng" dirty="0"/>
              <a:t>MASSIMAZIONE, CONDIVISIONE, CONFRONTO PERIODICO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Segue: FINI DELL’OSSERVATORIO SULLA GIUSTIZIA CIVILE DI MILANO</a:t>
            </a:r>
          </a:p>
        </p:txBody>
      </p:sp>
      <p:sp>
        <p:nvSpPr>
          <p:cNvPr id="3" name="Segnaposto contenuto 2"/>
          <p:cNvSpPr txBox="1">
            <a:spLocks noGrp="1"/>
          </p:cNvSpPr>
          <p:nvPr>
            <p:ph idx="1"/>
          </p:nvPr>
        </p:nvSpPr>
        <p:spPr/>
        <p:txBody>
          <a:bodyPr/>
          <a:lstStyle/>
          <a:p>
            <a:pPr lvl="0" algn="just">
              <a:lnSpc>
                <a:spcPct val="70000"/>
              </a:lnSpc>
            </a:pPr>
            <a:r>
              <a:rPr lang="it-IT" sz="1800" dirty="0"/>
              <a:t>«L’</a:t>
            </a:r>
            <a:r>
              <a:rPr lang="it-IT" sz="1800" i="1" dirty="0"/>
              <a:t>Osservatorio sulla giustizia civile di Milano</a:t>
            </a:r>
            <a:r>
              <a:rPr lang="it-IT" sz="1800" dirty="0"/>
              <a:t>, è un organismo informale operante da molti anni presso gli uffici giudiziari milanesi e al quale partecipano avvocati, magistrati togati e non, funzionari, medici legali, professori, tirocinanti.</a:t>
            </a:r>
          </a:p>
          <a:p>
            <a:pPr lvl="0" algn="just">
              <a:lnSpc>
                <a:spcPct val="70000"/>
              </a:lnSpc>
            </a:pPr>
            <a:r>
              <a:rPr lang="it-IT" sz="1800" dirty="0"/>
              <a:t>L’Osservatorio sulla giustizia civile di Milano è in particolare impegnato (anche attraverso specifici “gruppi di lavoro”) nella </a:t>
            </a:r>
            <a:r>
              <a:rPr lang="it-IT" sz="1800" b="1" dirty="0"/>
              <a:t>raccolta e nella elaborazione di prassi comuni, di </a:t>
            </a:r>
            <a:r>
              <a:rPr lang="it-IT" sz="1800" b="1" i="1" dirty="0"/>
              <a:t>best </a:t>
            </a:r>
            <a:r>
              <a:rPr lang="it-IT" sz="1800" b="1" i="1" dirty="0" err="1"/>
              <a:t>practice</a:t>
            </a:r>
            <a:r>
              <a:rPr lang="it-IT" sz="1800" b="1" dirty="0"/>
              <a:t>, in materia di processi civili a fini di prevedibilità delle decisioni e di accelerazione dei procedimenti, (quali i protocolli di udienza, le tabelle per la liquidazione del danno non patrimoniale alla persona, le tecniche di raccordo tra atti difensivi e provvedimenti giurisdizionali</a:t>
            </a:r>
            <a:r>
              <a:rPr lang="it-IT" sz="1800" dirty="0"/>
              <a:t>), nonché in iniziative di studio e approfondimento in settori di interesse comune, quali le varie forme di ADR e la normativa/giurisprudenza europea.</a:t>
            </a:r>
          </a:p>
          <a:p>
            <a:pPr lvl="0" algn="just">
              <a:lnSpc>
                <a:spcPct val="70000"/>
              </a:lnSpc>
            </a:pPr>
            <a:r>
              <a:rPr lang="it-IT" sz="1800" dirty="0"/>
              <a:t>L’</a:t>
            </a:r>
            <a:r>
              <a:rPr lang="it-IT" sz="1800" i="1" dirty="0"/>
              <a:t>Osservatorio</a:t>
            </a:r>
            <a:r>
              <a:rPr lang="it-IT" sz="1800" dirty="0"/>
              <a:t> milanese a sua volta partecipa poi alla rete nazionale degli </a:t>
            </a:r>
            <a:r>
              <a:rPr lang="it-IT" sz="1800" i="1" dirty="0"/>
              <a:t>Osservatori</a:t>
            </a:r>
            <a:r>
              <a:rPr lang="it-IT" sz="1800" dirty="0"/>
              <a:t>, che collega altre analoghe esperienze  - caratterizzate dal continuo e paritetico confronto tra identità professionali diverse ma accomunate dalla responsabilità di un funzionamento “ragionevole” della giurisdizione civile -  presenti in varie sedi giudiziarie (Torino, Bologna, Reggio Emilia, Rimini, Verona, Genova, Firenze, Roma, Salerno, Reggio Calabria, Catania, per citare le realtà più attive), attraverso riunioni periodiche di “coordinamento” e attraverso l’Assemblea annuale degli </a:t>
            </a:r>
            <a:r>
              <a:rPr lang="it-IT" sz="1800" i="1" dirty="0"/>
              <a:t>Osservatori sulla giustizia civile</a:t>
            </a:r>
            <a:r>
              <a:rPr lang="it-IT" sz="1800" dirty="0"/>
              <a:t>, (che si tiene ormai da più di un decennio),nella quale si raccolgono le esperienze delle varie sedi e si sviluppano gruppi di lavoro sui temi emersi come fondamentali».</a:t>
            </a:r>
          </a:p>
          <a:p>
            <a:pPr marL="0" lvl="0" indent="0" algn="just">
              <a:lnSpc>
                <a:spcPct val="70000"/>
              </a:lnSpc>
              <a:buNone/>
            </a:pPr>
            <a:r>
              <a:rPr lang="it-IT" sz="1800" b="1" u="sng" dirty="0"/>
              <a:t>ANCORA, RACCOLTA DI PRECEDENTI ED ELABORAZIONE </a:t>
            </a:r>
            <a:r>
              <a:rPr lang="it-IT" sz="1800" b="1" u="sng" dirty="0" smtClean="0"/>
              <a:t>DI ORIENTAMENTI RIASSUNTIVI</a:t>
            </a:r>
            <a:endParaRPr lang="it-IT" sz="1800" b="1" u="sng" dirty="0"/>
          </a:p>
          <a:p>
            <a:pPr lvl="0">
              <a:lnSpc>
                <a:spcPct val="70000"/>
              </a:lnSpc>
            </a:pPr>
            <a:endParaRPr lang="it-IT"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dirty="0"/>
              <a:t>LE FONTI DI DIRITTO INTERNAZIONALE</a:t>
            </a:r>
          </a:p>
        </p:txBody>
      </p:sp>
      <p:sp>
        <p:nvSpPr>
          <p:cNvPr id="3" name="Segnaposto contenuto 2"/>
          <p:cNvSpPr txBox="1">
            <a:spLocks noGrp="1"/>
          </p:cNvSpPr>
          <p:nvPr>
            <p:ph idx="1"/>
          </p:nvPr>
        </p:nvSpPr>
        <p:spPr/>
        <p:txBody>
          <a:bodyPr>
            <a:noAutofit/>
          </a:bodyPr>
          <a:lstStyle/>
          <a:p>
            <a:pPr lvl="0" algn="just"/>
            <a:r>
              <a:rPr lang="it-IT" sz="1600" b="1" dirty="0"/>
              <a:t>CONVENZIONE DELLE NAZIONI UNITE SUI DIRITTI DELLE PERSONA CON HANDICAP </a:t>
            </a:r>
            <a:r>
              <a:rPr lang="it-IT" sz="1600" dirty="0"/>
              <a:t>del 13 Dicembre 2006 (la Convenzione è stata ratificata o firmata da 186 Paesi, è dunque strumento pressoché universale):</a:t>
            </a:r>
          </a:p>
          <a:p>
            <a:pPr lvl="0" algn="just"/>
            <a:r>
              <a:rPr lang="it-IT" sz="1200" dirty="0"/>
              <a:t>- Diritto all’assistenza nell’esercizio della capacità giuridica e diritto a possedere, ereditare, controllare le proprie finanze e a non venire arbitrariamente privati della proprietà;</a:t>
            </a:r>
          </a:p>
          <a:p>
            <a:pPr lvl="0" algn="just"/>
            <a:r>
              <a:rPr lang="it-IT" sz="1200" dirty="0"/>
              <a:t>- Diritto alla protezione dagli abusi in tale esercizio;</a:t>
            </a:r>
          </a:p>
          <a:p>
            <a:pPr lvl="0" algn="just"/>
            <a:r>
              <a:rPr lang="it-IT" sz="1200" dirty="0"/>
              <a:t>- Diritto alla protezione dai conflitti d’interessi;</a:t>
            </a:r>
          </a:p>
          <a:p>
            <a:pPr lvl="0" algn="just"/>
            <a:r>
              <a:rPr lang="it-IT" sz="1200" dirty="0"/>
              <a:t>- Diritto al rispetto della volontà e della preferenza;</a:t>
            </a:r>
          </a:p>
          <a:p>
            <a:pPr lvl="0" algn="just"/>
            <a:r>
              <a:rPr lang="it-IT" sz="1200" dirty="0"/>
              <a:t>- Diritto alla protezione dagli abusi d’influenza;</a:t>
            </a:r>
          </a:p>
          <a:p>
            <a:pPr lvl="0" algn="just"/>
            <a:r>
              <a:rPr lang="it-IT" sz="1200" dirty="0"/>
              <a:t>- Diritto al controllo delle </a:t>
            </a:r>
            <a:r>
              <a:rPr lang="it-IT" sz="1200" dirty="0" smtClean="0"/>
              <a:t>decisioni </a:t>
            </a:r>
            <a:r>
              <a:rPr lang="it-IT" sz="1200" dirty="0"/>
              <a:t>da parte di </a:t>
            </a:r>
            <a:r>
              <a:rPr lang="it-IT" sz="1200" dirty="0" smtClean="0"/>
              <a:t>un’istanza </a:t>
            </a:r>
            <a:r>
              <a:rPr lang="it-IT" sz="1200" dirty="0"/>
              <a:t>indipendente e imparziale o da parte del giudice.</a:t>
            </a:r>
          </a:p>
          <a:p>
            <a:pPr lvl="0" algn="just"/>
            <a:r>
              <a:rPr lang="fr-FR" sz="1200" b="1" dirty="0" smtClean="0"/>
              <a:t>«Article </a:t>
            </a:r>
            <a:r>
              <a:rPr lang="fr-FR" sz="1200" b="1" dirty="0"/>
              <a:t>12 Reconnaissance de la personnalité juridique dans des conditions </a:t>
            </a:r>
            <a:r>
              <a:rPr lang="fr-FR" sz="1200" b="1" dirty="0" smtClean="0"/>
              <a:t>d’égalité. </a:t>
            </a:r>
            <a:r>
              <a:rPr lang="fr-FR" sz="1200" dirty="0"/>
              <a:t>1. Les États Parties réaffirment que les personnes handicapées ont droit à la reconnaissance en tous lieux de leur personnalité juridique. 2. Les États Parties reconnaissent que les personnes handicapées jouissent de la capacité juridique dans tous les domaines, sur la base de l’égalité avec les autres. 3. </a:t>
            </a:r>
            <a:r>
              <a:rPr lang="fr-FR" sz="1200" b="1" u="sng" dirty="0"/>
              <a:t>Les États Parties prennent des mesures appropriées pour donner aux personnes handicapées accès à l’accompagnement dont elles peuvent avoir besoin pour exercer leur capacité juridique</a:t>
            </a:r>
            <a:r>
              <a:rPr lang="fr-FR" sz="1200" dirty="0"/>
              <a:t>. 4. </a:t>
            </a:r>
            <a:r>
              <a:rPr lang="fr-FR" sz="1200" b="1" dirty="0"/>
              <a:t>Les États Parties font en sorte que les mesures relatives à l’exercice de la capacité juridique soient assorties de garanties appropriées et effectives pour </a:t>
            </a:r>
            <a:r>
              <a:rPr lang="fr-FR" sz="1200" b="1" u="sng" dirty="0"/>
              <a:t>prévenir les abus</a:t>
            </a:r>
            <a:r>
              <a:rPr lang="fr-FR" sz="1200" b="1" dirty="0"/>
              <a:t>, conformément au droit international des droits de l’homme. </a:t>
            </a:r>
            <a:r>
              <a:rPr lang="fr-FR" sz="1200" b="1" u="sng" dirty="0"/>
              <a:t>Ces garanties doivent garantir que les mesures relatives à l’exercice de la capacité juridique respectent les droits, la volonté et les préférences de la personne concernée, soient exemptes de tout conflit d’intérêt et ne donnent lieu à aucun abus d’influence, soient proportionnées et adaptées à la situation de la personne concernée, s’appliquent pendant la période la plus brève possible et soient soumises à un contrôle périodique effectué par un organe compétent, indépendant et impartial ou une instance judiciaire</a:t>
            </a:r>
            <a:r>
              <a:rPr lang="fr-FR" sz="1200" dirty="0"/>
              <a:t>. </a:t>
            </a:r>
            <a:r>
              <a:rPr lang="fr-FR" sz="1200" b="1" dirty="0"/>
              <a:t>Ces garanties doivent également être proportionnées au degré auquel les mesures devant faciliter l’exercice de la capacité juridique affectent les droits et intérêts de la personne concernée</a:t>
            </a:r>
            <a:r>
              <a:rPr lang="fr-FR" sz="1200" dirty="0"/>
              <a:t>. 5. </a:t>
            </a:r>
            <a:r>
              <a:rPr lang="fr-FR" sz="1200" b="1" u="sng" dirty="0"/>
              <a:t>Sous réserve des dispositions du présent article, les États Parties prennent toutes mesures appropriées et effectives pour garantir le droit qu’ont les personnes handicapées, sur la base de l’égalité avec les autres, de posséder des biens ou d’en hériter, de contrôler leurs finances et d’avoir accès aux mêmes conditions que les autres personnes aux prêts bancaires, hypothèques et autres formes de crédit financier</a:t>
            </a:r>
            <a:r>
              <a:rPr lang="fr-FR" sz="1200" b="1" dirty="0"/>
              <a:t>; </a:t>
            </a:r>
            <a:r>
              <a:rPr lang="fr-FR" sz="1200" b="1" u="sng" dirty="0"/>
              <a:t>ils veillent à ce que les personnes handicapées ne soient pas arbitrairement privées de leurs biens</a:t>
            </a:r>
            <a:r>
              <a:rPr lang="fr-FR" sz="1200" b="1" dirty="0"/>
              <a:t> »</a:t>
            </a:r>
            <a:r>
              <a:rPr lang="fr-FR" sz="1200" dirty="0"/>
              <a:t>. </a:t>
            </a:r>
            <a:endParaRPr lang="it-IT" sz="1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b="1" dirty="0" smtClean="0"/>
              <a:t>2) ADOTTARE PROTOCOLLI COMUNI</a:t>
            </a:r>
            <a:endParaRPr lang="it-IT" b="1" dirty="0"/>
          </a:p>
        </p:txBody>
      </p:sp>
      <p:sp>
        <p:nvSpPr>
          <p:cNvPr id="3" name="Segnaposto contenuto 2"/>
          <p:cNvSpPr txBox="1">
            <a:spLocks noGrp="1"/>
          </p:cNvSpPr>
          <p:nvPr>
            <p:ph idx="1"/>
          </p:nvPr>
        </p:nvSpPr>
        <p:spPr/>
        <p:txBody>
          <a:bodyPr>
            <a:normAutofit fontScale="77500" lnSpcReduction="20000"/>
          </a:bodyPr>
          <a:lstStyle/>
          <a:p>
            <a:pPr lvl="0" algn="just">
              <a:lnSpc>
                <a:spcPct val="120000"/>
              </a:lnSpc>
            </a:pPr>
            <a:r>
              <a:rPr lang="it-IT" sz="1600" b="1" u="sng" dirty="0"/>
              <a:t>Il protocollo</a:t>
            </a:r>
            <a:r>
              <a:rPr lang="it-IT" sz="1600" dirty="0"/>
              <a:t>, dichiarazione d’intenti comune dell’organo giudiziario (Tribunale, Corte d’Appello, Procura) e degli ordini professionali </a:t>
            </a:r>
            <a:r>
              <a:rPr lang="it-IT" sz="1600" b="1" u="sng" dirty="0"/>
              <a:t>è strumento </a:t>
            </a:r>
            <a:r>
              <a:rPr lang="it-IT" sz="1600" b="1" u="sng" dirty="0" smtClean="0"/>
              <a:t>utile, anzi indispensabile, </a:t>
            </a:r>
            <a:r>
              <a:rPr lang="it-IT" sz="1600" b="1" u="sng" dirty="0"/>
              <a:t>sul piano organizzativo</a:t>
            </a:r>
            <a:r>
              <a:rPr lang="it-IT" sz="1600" b="1" dirty="0"/>
              <a:t> </a:t>
            </a:r>
            <a:r>
              <a:rPr lang="it-IT" sz="1600" dirty="0"/>
              <a:t>(il vertice organizzativo e amministrativo dell’ufficio possono, nel rispetto della legge, vincolare i propri comportamenti, essendo la loro attività in questo senso non giurisdizionale, bensì amministrativa</a:t>
            </a:r>
            <a:r>
              <a:rPr lang="it-IT" sz="1600" dirty="0" smtClean="0"/>
              <a:t>): GRANDE IMPORTANZA DEL PROTOCOLLO NELLA SPINOSA MATERIA, NON ESAURIENTEMENTE REGOLATA DAL LEGISLATORE, </a:t>
            </a:r>
            <a:r>
              <a:rPr lang="it-IT" sz="1600" b="1" dirty="0" smtClean="0"/>
              <a:t>DELL’ACCERTAMENTO DA PARTE DEL NOTAIO DELLA MANCATA PROPOSIZIONE DEL RICORSO CONTRO L’AUTORIZZAZIONE;</a:t>
            </a:r>
            <a:endParaRPr lang="it-IT" sz="1600" b="1" dirty="0"/>
          </a:p>
          <a:p>
            <a:pPr lvl="0" algn="just">
              <a:lnSpc>
                <a:spcPct val="120000"/>
              </a:lnSpc>
            </a:pPr>
            <a:r>
              <a:rPr lang="it-IT" sz="1600" dirty="0"/>
              <a:t>Tuttavia, per quanto riguarda </a:t>
            </a:r>
            <a:r>
              <a:rPr lang="it-IT" sz="1600" dirty="0" smtClean="0"/>
              <a:t>l’interpretazione del diritto e l’elaborazione di orientamenti in questo senso, </a:t>
            </a:r>
            <a:r>
              <a:rPr lang="it-IT" sz="1600" dirty="0"/>
              <a:t>presenta un limite difficilmente superabile: come già segnalato, in applicazione dell’art. 101, c. 1, </a:t>
            </a:r>
            <a:r>
              <a:rPr lang="it-IT" sz="1600" dirty="0" err="1"/>
              <a:t>Cost</a:t>
            </a:r>
            <a:r>
              <a:rPr lang="it-IT" sz="1600" dirty="0"/>
              <a:t>. («I giudici sono soggetti soltanto alla legge»), l’art. 2, c. 2, </a:t>
            </a:r>
            <a:r>
              <a:rPr lang="it-IT" sz="1600" dirty="0" err="1"/>
              <a:t>D.Lgs.</a:t>
            </a:r>
            <a:r>
              <a:rPr lang="it-IT" sz="1600" dirty="0"/>
              <a:t> n. 109.2006, afferma che «</a:t>
            </a:r>
            <a:r>
              <a:rPr lang="it-IT" sz="1600" b="1" i="1" dirty="0"/>
              <a:t>l'attività di interpretazione di norme di diritto e quella di valutazione del fatto e delle prove non danno luogo a responsabilità disciplinare</a:t>
            </a:r>
            <a:r>
              <a:rPr lang="it-IT" sz="1600" dirty="0"/>
              <a:t>», se non trascendono nella «</a:t>
            </a:r>
            <a:r>
              <a:rPr lang="it-IT" sz="1600" b="1" i="1" dirty="0"/>
              <a:t>grave violazione di legge determinata da ignoranza o negligenza inescusabile</a:t>
            </a:r>
            <a:r>
              <a:rPr lang="it-IT" sz="1600" i="1" dirty="0"/>
              <a:t>» </a:t>
            </a:r>
            <a:r>
              <a:rPr lang="it-IT" sz="1600" dirty="0"/>
              <a:t>(c. 1).</a:t>
            </a:r>
          </a:p>
          <a:p>
            <a:pPr lvl="0" algn="just">
              <a:lnSpc>
                <a:spcPct val="120000"/>
              </a:lnSpc>
            </a:pPr>
            <a:r>
              <a:rPr lang="it-IT" sz="1600" dirty="0"/>
              <a:t>Per tale motivo:</a:t>
            </a:r>
          </a:p>
          <a:p>
            <a:pPr lvl="0" algn="just">
              <a:lnSpc>
                <a:spcPct val="120000"/>
              </a:lnSpc>
              <a:buChar char="-"/>
            </a:pPr>
            <a:r>
              <a:rPr lang="it-IT" sz="1600" b="1" dirty="0"/>
              <a:t>Il dirigente dell’Ufficio giudiziario che sottoscrive il protocollo non </a:t>
            </a:r>
            <a:r>
              <a:rPr lang="it-IT" sz="1600" b="1" dirty="0" smtClean="0"/>
              <a:t>può ritenersi investito di un’</a:t>
            </a:r>
            <a:r>
              <a:rPr lang="it-IT" sz="1600" b="1" dirty="0" smtClean="0"/>
              <a:t>autorità </a:t>
            </a:r>
            <a:r>
              <a:rPr lang="it-IT" sz="1600" b="1" dirty="0"/>
              <a:t>che gli consenta di ‘promettere’ che i restanti giudici si atterranno ad un determinato orientamento (violerebbe </a:t>
            </a:r>
            <a:r>
              <a:rPr lang="it-IT" sz="1600" b="1" dirty="0" smtClean="0"/>
              <a:t>l’art.</a:t>
            </a:r>
            <a:r>
              <a:rPr lang="it-IT" sz="1600" b="1" dirty="0" smtClean="0"/>
              <a:t> </a:t>
            </a:r>
            <a:r>
              <a:rPr lang="it-IT" sz="1600" b="1" dirty="0"/>
              <a:t>101, </a:t>
            </a:r>
            <a:r>
              <a:rPr lang="it-IT" sz="1600" b="1" dirty="0" err="1"/>
              <a:t>Cost</a:t>
            </a:r>
            <a:r>
              <a:rPr lang="it-IT" sz="1600" b="1" dirty="0" smtClean="0"/>
              <a:t>.) </a:t>
            </a:r>
            <a:r>
              <a:rPr lang="it-IT" sz="1600" b="1" dirty="0"/>
              <a:t>e, per lo stesso motivo, non ha alcuna autorità o strumento per ‘</a:t>
            </a:r>
            <a:r>
              <a:rPr lang="it-IT" sz="1600" b="1" dirty="0" smtClean="0"/>
              <a:t>sanzionare’ i magistrati del suo ufficio se </a:t>
            </a:r>
            <a:r>
              <a:rPr lang="it-IT" sz="1600" b="1" dirty="0"/>
              <a:t>non dovessero farlo (l’eventuale negativa menzione nella relazione redatta ai fini della valutazione di professionalità sarebbe illegittima e dunque, ove lesiva, ricorribile avanti al giudice amministrativo)</a:t>
            </a:r>
            <a:r>
              <a:rPr lang="it-IT" sz="1600" dirty="0"/>
              <a:t>;</a:t>
            </a:r>
          </a:p>
          <a:p>
            <a:pPr lvl="0" algn="just">
              <a:lnSpc>
                <a:spcPct val="120000"/>
              </a:lnSpc>
              <a:buChar char="-"/>
            </a:pPr>
            <a:r>
              <a:rPr lang="it-IT" sz="1600" b="1" dirty="0"/>
              <a:t>Lo stesso giudice (che avesse sottoscritto il protocollo insieme al dirigente dell’ufficio) non può ‘promettere’ </a:t>
            </a:r>
            <a:r>
              <a:rPr lang="it-IT" sz="1600" b="1" dirty="0" smtClean="0"/>
              <a:t>la direzione della </a:t>
            </a:r>
            <a:r>
              <a:rPr lang="it-IT" sz="1600" b="1" dirty="0"/>
              <a:t>propria futura interpretazione della </a:t>
            </a:r>
            <a:r>
              <a:rPr lang="it-IT" sz="1600" b="1" dirty="0" smtClean="0"/>
              <a:t>legge (che non può mutare arbitrariamente, ma può sempre modificare motivatamente e in aderenza all’ordinamento), </a:t>
            </a:r>
            <a:r>
              <a:rPr lang="it-IT" sz="1600" b="1" dirty="0"/>
              <a:t>né può vincolare i futuri magistrati dell’ufficio, </a:t>
            </a:r>
            <a:r>
              <a:rPr lang="it-IT" sz="1600" b="1" dirty="0" smtClean="0"/>
              <a:t>assegnati al suo ruolo </a:t>
            </a:r>
            <a:r>
              <a:rPr lang="it-IT" sz="1600" b="1" dirty="0"/>
              <a:t>dopo la sottoscrizione del protocollo</a:t>
            </a:r>
            <a:r>
              <a:rPr lang="it-IT" sz="1600" dirty="0"/>
              <a:t>;</a:t>
            </a:r>
          </a:p>
          <a:p>
            <a:pPr marL="0" lvl="0" indent="0" algn="just">
              <a:lnSpc>
                <a:spcPct val="120000"/>
              </a:lnSpc>
              <a:buNone/>
            </a:pPr>
            <a:r>
              <a:rPr lang="it-IT" sz="1600" dirty="0"/>
              <a:t>In ogni caso, il protocollo, laddove si ritenesse dotato di mera efficacia persuasiva, sarebbe comunque (in quanto strumento emanato </a:t>
            </a:r>
            <a:r>
              <a:rPr lang="it-IT" sz="1600" i="1" dirty="0"/>
              <a:t>ex ante</a:t>
            </a:r>
            <a:r>
              <a:rPr lang="it-IT" sz="1600" dirty="0"/>
              <a:t>), meno efficace di una ricognizione del diritto </a:t>
            </a:r>
            <a:r>
              <a:rPr lang="it-IT" sz="1600" i="1" dirty="0"/>
              <a:t>ex post</a:t>
            </a:r>
            <a:r>
              <a:rPr lang="it-IT" sz="1600" dirty="0"/>
              <a:t>.</a:t>
            </a:r>
          </a:p>
          <a:p>
            <a:pPr marL="0" lvl="0" indent="0" algn="just">
              <a:lnSpc>
                <a:spcPct val="70000"/>
              </a:lnSpc>
              <a:buNone/>
            </a:pPr>
            <a:endParaRPr lang="it-IT" sz="13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Segue: LO STRUMENTO DEL PROTOCOLLO</a:t>
            </a:r>
          </a:p>
        </p:txBody>
      </p:sp>
      <p:sp>
        <p:nvSpPr>
          <p:cNvPr id="3" name="Segnaposto contenuto 2"/>
          <p:cNvSpPr txBox="1">
            <a:spLocks noGrp="1"/>
          </p:cNvSpPr>
          <p:nvPr>
            <p:ph idx="1"/>
          </p:nvPr>
        </p:nvSpPr>
        <p:spPr/>
        <p:txBody>
          <a:bodyPr>
            <a:noAutofit/>
          </a:bodyPr>
          <a:lstStyle/>
          <a:p>
            <a:pPr lvl="0" algn="just">
              <a:lnSpc>
                <a:spcPct val="110000"/>
              </a:lnSpc>
            </a:pPr>
            <a:r>
              <a:rPr lang="it-IT" sz="1800" b="1" dirty="0" smtClean="0"/>
              <a:t>UN ESEMPIO DI COSA IL PROTOCOLLO NON PUO’ OTTENERE</a:t>
            </a:r>
            <a:r>
              <a:rPr lang="it-IT" sz="1800" dirty="0" smtClean="0"/>
              <a:t>: </a:t>
            </a:r>
            <a:r>
              <a:rPr lang="it-IT" sz="1800" dirty="0"/>
              <a:t>laddove l’art. 21, D. </a:t>
            </a:r>
            <a:r>
              <a:rPr lang="it-IT" sz="1800" dirty="0" err="1"/>
              <a:t>Lgs</a:t>
            </a:r>
            <a:r>
              <a:rPr lang="it-IT" sz="1800" dirty="0"/>
              <a:t>. n. 149.2022 appare fissare un termine di 10 giorni per l’impugnazione delle autorizzazioni al comma 5, e alludere ad un termine di 20 giorni al comma 6, si danno due casi:</a:t>
            </a:r>
          </a:p>
          <a:p>
            <a:pPr lvl="0" algn="just">
              <a:lnSpc>
                <a:spcPct val="110000"/>
              </a:lnSpc>
              <a:buChar char="-"/>
            </a:pPr>
            <a:r>
              <a:rPr lang="it-IT" sz="1800" dirty="0"/>
              <a:t>Applicare uno dei due termini, anziché l’altro, costituisce «</a:t>
            </a:r>
            <a:r>
              <a:rPr lang="it-IT" sz="1800" b="1" i="1" dirty="0"/>
              <a:t>grave violazione di legge determinata da ignoranza o negligenza </a:t>
            </a:r>
            <a:r>
              <a:rPr lang="it-IT" sz="1800" b="1" i="1" dirty="0" smtClean="0"/>
              <a:t>inescusabile</a:t>
            </a:r>
            <a:r>
              <a:rPr lang="it-IT" sz="1800" dirty="0" smtClean="0"/>
              <a:t>»: in </a:t>
            </a:r>
            <a:r>
              <a:rPr lang="it-IT" sz="1800" dirty="0"/>
              <a:t>questo caso, lo strumento del protocollo è inutile, in quanto nessun giudice adotterà l’interpretazione manifestamente e gravemente </a:t>
            </a:r>
            <a:r>
              <a:rPr lang="it-IT" sz="1800" dirty="0" smtClean="0"/>
              <a:t>irragionevole, e chi l’adottasse a dispetto della palese irragionevolezza verrebbe sanzionato;</a:t>
            </a:r>
            <a:endParaRPr lang="it-IT" sz="1800" dirty="0"/>
          </a:p>
          <a:p>
            <a:pPr lvl="0" algn="just">
              <a:lnSpc>
                <a:spcPct val="110000"/>
              </a:lnSpc>
              <a:buChar char="-"/>
            </a:pPr>
            <a:r>
              <a:rPr lang="it-IT" sz="1800" dirty="0"/>
              <a:t>Applicare uno </a:t>
            </a:r>
            <a:r>
              <a:rPr lang="it-IT" sz="1800" dirty="0" smtClean="0"/>
              <a:t>qualunque dei </a:t>
            </a:r>
            <a:r>
              <a:rPr lang="it-IT" sz="1800" dirty="0"/>
              <a:t>due </a:t>
            </a:r>
            <a:r>
              <a:rPr lang="it-IT" sz="1800" dirty="0" smtClean="0"/>
              <a:t>termini, fornendo idonea motivazione, </a:t>
            </a:r>
            <a:r>
              <a:rPr lang="it-IT" sz="1800" dirty="0"/>
              <a:t>non costituisce «</a:t>
            </a:r>
            <a:r>
              <a:rPr lang="it-IT" sz="1800" b="1" i="1" dirty="0"/>
              <a:t>grave violazione di legge determinata da ignoranza o negligenza </a:t>
            </a:r>
            <a:r>
              <a:rPr lang="it-IT" sz="1800" b="1" i="1" dirty="0" smtClean="0"/>
              <a:t>inescusabile</a:t>
            </a:r>
            <a:r>
              <a:rPr lang="it-IT" sz="1800" dirty="0" smtClean="0"/>
              <a:t>»: in </a:t>
            </a:r>
            <a:r>
              <a:rPr lang="it-IT" sz="1800" dirty="0"/>
              <a:t>questo </a:t>
            </a:r>
            <a:r>
              <a:rPr lang="it-IT" sz="1800" dirty="0" smtClean="0"/>
              <a:t>caso </a:t>
            </a:r>
            <a:r>
              <a:rPr lang="it-IT" sz="1800" dirty="0"/>
              <a:t>lo strumento del protocollo </a:t>
            </a:r>
            <a:r>
              <a:rPr lang="it-IT" sz="1800" dirty="0" smtClean="0"/>
              <a:t>è parimenti inutile, </a:t>
            </a:r>
            <a:r>
              <a:rPr lang="it-IT" sz="1800" dirty="0"/>
              <a:t>per il diverso motivo che nessun giudice o dirigente di ufficio giudiziario può promettere, imporre o sanzionare l’adozione o la mancata adozione di una delle due interpretazioni </a:t>
            </a:r>
            <a:r>
              <a:rPr lang="it-IT" sz="1800" dirty="0" smtClean="0"/>
              <a:t>possibili;</a:t>
            </a:r>
            <a:endParaRPr lang="it-IT" sz="1800" dirty="0"/>
          </a:p>
          <a:p>
            <a:pPr lvl="0" algn="just">
              <a:lnSpc>
                <a:spcPct val="110000"/>
              </a:lnSpc>
              <a:buChar char="-"/>
            </a:pPr>
            <a:r>
              <a:rPr lang="it-IT" sz="1800" dirty="0"/>
              <a:t>L’APPLICAZIONE DELLA </a:t>
            </a:r>
            <a:r>
              <a:rPr lang="it-IT" sz="1800" dirty="0" smtClean="0"/>
              <a:t>LEGGE IN UNO DEI VARI SENSI INTELLETTUALMENTE PLAUSIBILI SECONDO CANONI DI PROFESSIONALITA’ NON </a:t>
            </a:r>
            <a:r>
              <a:rPr lang="it-IT" sz="1800" dirty="0"/>
              <a:t>E’ E NON PUO’ ESSERE MATERIA DI IMPEGNO </a:t>
            </a:r>
            <a:r>
              <a:rPr lang="it-IT" sz="1800" dirty="0" smtClean="0"/>
              <a:t>NEGOZIALE O DI AUTOREGOLAZIONE AMMINISTRATIVA PREVENTIVA DA PARTE DEI MAGISTRATI </a:t>
            </a:r>
            <a:endParaRPr lang="it-IT"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dirty="0"/>
              <a:t>LO STRUMENTO DELLA MASSIMAZIONE </a:t>
            </a:r>
            <a:br>
              <a:rPr lang="it-IT" dirty="0"/>
            </a:br>
            <a:r>
              <a:rPr lang="it-IT" dirty="0"/>
              <a:t>(SEPARATA E COMUNE)</a:t>
            </a:r>
          </a:p>
        </p:txBody>
      </p:sp>
      <p:sp>
        <p:nvSpPr>
          <p:cNvPr id="3" name="Segnaposto contenuto 2"/>
          <p:cNvSpPr txBox="1">
            <a:spLocks noGrp="1"/>
          </p:cNvSpPr>
          <p:nvPr>
            <p:ph idx="1"/>
          </p:nvPr>
        </p:nvSpPr>
        <p:spPr/>
        <p:txBody>
          <a:bodyPr>
            <a:normAutofit fontScale="85000" lnSpcReduction="20000"/>
          </a:bodyPr>
          <a:lstStyle/>
          <a:p>
            <a:pPr lvl="0" algn="just">
              <a:lnSpc>
                <a:spcPct val="110000"/>
              </a:lnSpc>
            </a:pPr>
            <a:r>
              <a:rPr lang="it-IT" sz="1800" b="1" dirty="0"/>
              <a:t>QUELLO CHE NON E’ ESIGIBILE IN VIA </a:t>
            </a:r>
            <a:r>
              <a:rPr lang="it-IT" sz="1800" b="1" dirty="0" smtClean="0"/>
              <a:t>NEGOZIALE-AMMINISTRATIVA </a:t>
            </a:r>
            <a:r>
              <a:rPr lang="it-IT" sz="1800" b="1" dirty="0"/>
              <a:t>E’ PERO’ FACILMENTE RAGGIUNGIBILE ATTRAVERSO UNA PERSUASIONE INCENTIVANTE. PER QUANTO RIGUARDA LA PARTE GIUDIZIARIA:</a:t>
            </a:r>
          </a:p>
          <a:p>
            <a:pPr lvl="0" algn="just">
              <a:lnSpc>
                <a:spcPct val="110000"/>
              </a:lnSpc>
              <a:buChar char="-"/>
            </a:pPr>
            <a:r>
              <a:rPr lang="it-IT" sz="1800" dirty="0"/>
              <a:t>Appare altamente probabile che i magistrati assegnati </a:t>
            </a:r>
            <a:r>
              <a:rPr lang="it-IT" sz="1800" dirty="0" smtClean="0"/>
              <a:t>a </a:t>
            </a:r>
            <a:r>
              <a:rPr lang="it-IT" sz="1800" dirty="0"/>
              <a:t>uffici e ruoli oberati </a:t>
            </a:r>
            <a:r>
              <a:rPr lang="it-IT" sz="1800" dirty="0" smtClean="0"/>
              <a:t>e non particolarmente specializzati</a:t>
            </a:r>
            <a:r>
              <a:rPr lang="it-IT" sz="1800" dirty="0" smtClean="0"/>
              <a:t> </a:t>
            </a:r>
            <a:r>
              <a:rPr lang="it-IT" sz="1800" dirty="0"/>
              <a:t>siano più che </a:t>
            </a:r>
            <a:r>
              <a:rPr lang="it-IT" sz="1800" dirty="0" smtClean="0"/>
              <a:t>ben disposti </a:t>
            </a:r>
            <a:r>
              <a:rPr lang="it-IT" sz="1800" dirty="0"/>
              <a:t>a dare il benvenuto a linee guida finalmente autorevoli (perché sviluppate da operatori altamente selezionati e specializzati all’esito dell’analisi di un numero elevato di casi) e ad adottarle; le loro </a:t>
            </a:r>
            <a:r>
              <a:rPr lang="it-IT" sz="1800" dirty="0" smtClean="0"/>
              <a:t>decisioni risulterebbero di migliore qualità media </a:t>
            </a:r>
            <a:r>
              <a:rPr lang="it-IT" sz="1800" dirty="0"/>
              <a:t>(per la pronta reperibilità di precedenti oggi difficilmente rintracciabili) e dovrebbero venire rese in minore tempo (sempre grazie a tale pronta reperibilità);</a:t>
            </a:r>
          </a:p>
          <a:p>
            <a:pPr lvl="0" algn="just">
              <a:lnSpc>
                <a:spcPct val="110000"/>
              </a:lnSpc>
              <a:buChar char="-"/>
            </a:pPr>
            <a:r>
              <a:rPr lang="it-IT" sz="1800" dirty="0"/>
              <a:t>Quanto ai magistrati che, grazie ad una distribuzione del lavoro più razionale, hanno a disposizione un tempo maggiore per l’analisi dei casi di volontaria giurisdizione, appare ragionevole che un nucleo interno a questo insieme sarà motivato a partecipare al ‘dialogo tra plessi’ (notarile e magistratuale) che conformerà i precedenti più articolati, motivati e interessanti; gli altri (gli ‘utenti’ maggiormente passivi) adotteranno un comportamento simile a quelli maggiormente </a:t>
            </a:r>
            <a:r>
              <a:rPr lang="it-IT" sz="1800" dirty="0" smtClean="0"/>
              <a:t>oberati e meno specializzati;</a:t>
            </a:r>
            <a:endParaRPr lang="it-IT" sz="1800" dirty="0"/>
          </a:p>
          <a:p>
            <a:pPr lvl="0" algn="just">
              <a:lnSpc>
                <a:spcPct val="110000"/>
              </a:lnSpc>
              <a:buChar char="-"/>
            </a:pPr>
            <a:r>
              <a:rPr lang="it-IT" sz="1800" dirty="0"/>
              <a:t>In ogni caso, tutti i gruppi saranno motivati ad adottare prassi che si saranno dimostrate resistenti all’impugnazione, e dunque destinate ad un’applicazione sempre più estesa.</a:t>
            </a:r>
          </a:p>
          <a:p>
            <a:pPr marL="0" lvl="0" indent="0" algn="just">
              <a:lnSpc>
                <a:spcPct val="110000"/>
              </a:lnSpc>
              <a:buNone/>
            </a:pPr>
            <a:r>
              <a:rPr lang="it-IT" sz="1800" b="1" dirty="0"/>
              <a:t>LA MASSIMAZIONE NON PRESENTA PROBLEMI ORDINAMENTALI E COSTITUZIONALI, IN QUANTO E’ </a:t>
            </a:r>
            <a:r>
              <a:rPr lang="it-IT" sz="1800" b="1" dirty="0" smtClean="0"/>
              <a:t>STRUMENTO CULTURALE E </a:t>
            </a:r>
            <a:r>
              <a:rPr lang="it-IT" sz="1800" b="1" dirty="0"/>
              <a:t>PERSUASIVO, MA HA IL VANTAGGIO DI ANNUNCIARSI COME ALTAMENTE </a:t>
            </a:r>
            <a:r>
              <a:rPr lang="it-IT" sz="1800" b="1" dirty="0" smtClean="0"/>
              <a:t>EFFICACE;</a:t>
            </a:r>
            <a:endParaRPr lang="it-IT" sz="1800" b="1" dirty="0"/>
          </a:p>
          <a:p>
            <a:pPr marL="0" lvl="0" indent="0" algn="just">
              <a:lnSpc>
                <a:spcPct val="110000"/>
              </a:lnSpc>
              <a:buNone/>
            </a:pPr>
            <a:r>
              <a:rPr lang="it-IT" sz="1800" b="1" dirty="0"/>
              <a:t>RISPETTO ALLO STRUMENTO PROTOCOLLARE PRESENTA LO SVANTAGGIO DI NON ESSERE APPLICABILE IMMEDIATAMENTE, POTENDOSI FORMARE SOLO IN VIA </a:t>
            </a:r>
            <a:r>
              <a:rPr lang="it-IT" sz="1800" b="1" dirty="0" smtClean="0"/>
              <a:t>PROGRESSIVA, ALL’ESITO DI UN PROCESSO DI ACCUMULAZIONE E SELEZIONE.</a:t>
            </a:r>
            <a:endParaRPr lang="it-IT"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dirty="0"/>
              <a:t>ALCUNE PREVISIONI SULLO SVILUPPO DELLA MASSIMAZIONE</a:t>
            </a:r>
          </a:p>
        </p:txBody>
      </p:sp>
      <p:sp>
        <p:nvSpPr>
          <p:cNvPr id="3" name="Segnaposto contenuto 2"/>
          <p:cNvSpPr txBox="1">
            <a:spLocks noGrp="1"/>
          </p:cNvSpPr>
          <p:nvPr>
            <p:ph idx="1"/>
          </p:nvPr>
        </p:nvSpPr>
        <p:spPr/>
        <p:txBody>
          <a:bodyPr>
            <a:normAutofit fontScale="77500" lnSpcReduction="20000"/>
          </a:bodyPr>
          <a:lstStyle/>
          <a:p>
            <a:pPr lvl="0" algn="just">
              <a:lnSpc>
                <a:spcPct val="100000"/>
              </a:lnSpc>
              <a:buChar char="-"/>
            </a:pPr>
            <a:r>
              <a:rPr lang="it-IT" sz="2200" dirty="0"/>
              <a:t>La soluzione che si auspica in questa sede è che, </a:t>
            </a:r>
            <a:r>
              <a:rPr lang="it-IT" sz="2200" b="1" dirty="0"/>
              <a:t>su sollecitazione congiunta degli organi rappresentativi della magistratura e del notariato, oltre che dell’avvocatura, sia il legislatore ad istituire una commissione mista per: a. la raccolta dei precedenti; b. la stesura di una relazione periodica, da acquisirsi da parte del Governo e del Parlamento </a:t>
            </a:r>
            <a:r>
              <a:rPr lang="it-IT" sz="2200" b="1" dirty="0" smtClean="0"/>
              <a:t>onde valutare l’applicazione della, ed eventuali </a:t>
            </a:r>
            <a:r>
              <a:rPr lang="it-IT" sz="2200" b="1" dirty="0"/>
              <a:t>modifiche alla disciplina; c. la pubblicazione della casistica e delle linee-guida più rilevanti </a:t>
            </a:r>
            <a:r>
              <a:rPr lang="it-IT" sz="2200" b="1" dirty="0" smtClean="0"/>
              <a:t>a </a:t>
            </a:r>
            <a:r>
              <a:rPr lang="it-IT" sz="2200" b="1" dirty="0"/>
              <a:t>fini di uniformazione delle </a:t>
            </a:r>
            <a:r>
              <a:rPr lang="it-IT" sz="2200" b="1" dirty="0" smtClean="0"/>
              <a:t>prassi ed ausilio agli operatori</a:t>
            </a:r>
            <a:r>
              <a:rPr lang="it-IT" sz="2200" dirty="0" smtClean="0"/>
              <a:t>;</a:t>
            </a:r>
            <a:endParaRPr lang="it-IT" sz="2200" dirty="0"/>
          </a:p>
          <a:p>
            <a:pPr lvl="0" algn="just">
              <a:lnSpc>
                <a:spcPct val="100000"/>
              </a:lnSpc>
              <a:buChar char="-"/>
            </a:pPr>
            <a:r>
              <a:rPr lang="it-IT" sz="2200" dirty="0"/>
              <a:t>Nel caso questo non avvenga, o non avvenga immediatamente, lo stesso organismo, con funzioni esclusivamente di studio e di pubblicazione di orientamenti (ma con </a:t>
            </a:r>
            <a:r>
              <a:rPr lang="it-IT" sz="2200" dirty="0" smtClean="0"/>
              <a:t>un’autorevolezza </a:t>
            </a:r>
            <a:r>
              <a:rPr lang="it-IT" sz="2200" dirty="0"/>
              <a:t>che non dipenderà </a:t>
            </a:r>
            <a:r>
              <a:rPr lang="it-IT" sz="2200" dirty="0" smtClean="0"/>
              <a:t>dall’ufficialità </a:t>
            </a:r>
            <a:r>
              <a:rPr lang="it-IT" sz="2200" dirty="0"/>
              <a:t>o meno dell’iniziativa, bensì dall’impegno delle </a:t>
            </a:r>
            <a:r>
              <a:rPr lang="it-IT" sz="2200" dirty="0" smtClean="0"/>
              <a:t>parti e dall’autorevolezza dei singoli coinvolti) </a:t>
            </a:r>
            <a:r>
              <a:rPr lang="it-IT" sz="2200" dirty="0"/>
              <a:t>potrebbe essere costituito per accordo tra Consiglio Notarile e </a:t>
            </a:r>
            <a:r>
              <a:rPr lang="it-IT" sz="2200" dirty="0" smtClean="0"/>
              <a:t>ANM, e altri interessati;</a:t>
            </a:r>
            <a:endParaRPr lang="it-IT" sz="2200" dirty="0"/>
          </a:p>
          <a:p>
            <a:pPr lvl="0">
              <a:lnSpc>
                <a:spcPct val="100000"/>
              </a:lnSpc>
              <a:buChar char="-"/>
            </a:pPr>
            <a:r>
              <a:rPr lang="it-IT" sz="2200" dirty="0"/>
              <a:t>T</a:t>
            </a:r>
            <a:r>
              <a:rPr lang="it-IT" sz="2200" dirty="0" smtClean="0"/>
              <a:t>ale </a:t>
            </a:r>
            <a:r>
              <a:rPr lang="it-IT" sz="2200" dirty="0"/>
              <a:t>organismo potrebbe lavorare in due modi:</a:t>
            </a:r>
          </a:p>
          <a:p>
            <a:pPr lvl="0" algn="just">
              <a:lnSpc>
                <a:spcPct val="100000"/>
              </a:lnSpc>
              <a:buChar char="-"/>
            </a:pPr>
            <a:r>
              <a:rPr lang="it-IT" sz="2200" dirty="0"/>
              <a:t>O come luogo di incontro di due sotto-commissioni istituite da ciascuna delle </a:t>
            </a:r>
            <a:r>
              <a:rPr lang="it-IT" sz="2200" dirty="0" smtClean="0"/>
              <a:t>parti, e che operi in un primo tempo autonomamente </a:t>
            </a:r>
            <a:r>
              <a:rPr lang="it-IT" sz="2200" dirty="0"/>
              <a:t>(si veda l’illustre precedente delle massime notarili in materia di diritto societario);</a:t>
            </a:r>
          </a:p>
          <a:p>
            <a:pPr lvl="0">
              <a:lnSpc>
                <a:spcPct val="100000"/>
              </a:lnSpc>
              <a:buFontTx/>
              <a:buChar char="-"/>
            </a:pPr>
            <a:r>
              <a:rPr lang="it-IT" sz="2200" dirty="0" smtClean="0"/>
              <a:t>Oppure </a:t>
            </a:r>
            <a:r>
              <a:rPr lang="it-IT" sz="2200" dirty="0"/>
              <a:t>come unica istanza di collaborazione, </a:t>
            </a:r>
            <a:r>
              <a:rPr lang="it-IT" sz="2200" dirty="0" smtClean="0"/>
              <a:t>direttamente e permanentemente </a:t>
            </a:r>
            <a:r>
              <a:rPr lang="it-IT" sz="2200" dirty="0"/>
              <a:t>attiva in composizione mista</a:t>
            </a:r>
            <a:r>
              <a:rPr lang="it-IT" sz="2200" dirty="0" smtClean="0"/>
              <a:t>.</a:t>
            </a:r>
          </a:p>
          <a:p>
            <a:pPr marL="0" lvl="0" indent="0" algn="just">
              <a:lnSpc>
                <a:spcPct val="100000"/>
              </a:lnSpc>
              <a:buNone/>
            </a:pPr>
            <a:r>
              <a:rPr lang="it-IT" sz="2200" b="1" dirty="0" smtClean="0"/>
              <a:t>LADDOVE QUESTA SIA LA VOLONTA’ ESPRESSA DAI VERTICI DELLE CATEGORIE, RISULTEREBBE UTILE PREVEDERE IN SEDE DI ELABORAZIONE DI PROTOCOLLI LA CREAZIONE DI UN ARCHIVIO CIRCONDARIALE O DISTRETTUALE DELLE DECISIONI SIA NOTARILI CHE GIURISPRUDENZIALI (NELLA TUTELA DELLA RISERVATEZZA DELLE PARTI COINVOLTE NEGLI ATTI).</a:t>
            </a:r>
            <a:endParaRPr lang="it-IT" sz="22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ALCUNE </a:t>
            </a:r>
            <a:r>
              <a:rPr lang="it-IT" dirty="0"/>
              <a:t>PREVISIONI SULLO SVILUPPO DELLA MASSIMAZIONE</a:t>
            </a:r>
          </a:p>
        </p:txBody>
      </p:sp>
      <p:sp>
        <p:nvSpPr>
          <p:cNvPr id="3" name="Segnaposto contenuto 2"/>
          <p:cNvSpPr>
            <a:spLocks noGrp="1"/>
          </p:cNvSpPr>
          <p:nvPr>
            <p:ph idx="1"/>
          </p:nvPr>
        </p:nvSpPr>
        <p:spPr/>
        <p:txBody>
          <a:bodyPr>
            <a:normAutofit fontScale="92500" lnSpcReduction="10000"/>
          </a:bodyPr>
          <a:lstStyle/>
          <a:p>
            <a:pPr algn="just"/>
            <a:r>
              <a:rPr lang="it-IT" dirty="0" smtClean="0"/>
              <a:t>UN ESEMPIO DI COSA LA MASSIMAZIONE PUO’ OTTENERE: </a:t>
            </a:r>
          </a:p>
          <a:p>
            <a:pPr marL="0" indent="0" algn="just">
              <a:buNone/>
            </a:pPr>
            <a:r>
              <a:rPr lang="it-IT" dirty="0" smtClean="0"/>
              <a:t>La riforma non prevede esplicitamente che notai e magistrati debbano richiedere alle parti se riguardo alla medesima materia o a materia collegata abbiano richiesto/ottenuto/non ottenuto un’autorizzazione notarile o giudiziaria, ed eventualmente di produrre la documentazione relativa (né prevede che le parti debbano dichiararlo o produrla spontaneamente).</a:t>
            </a:r>
          </a:p>
          <a:p>
            <a:pPr marL="0" indent="0" algn="just">
              <a:buNone/>
            </a:pPr>
            <a:r>
              <a:rPr lang="it-IT" dirty="0" smtClean="0"/>
              <a:t>Anche in assenza di prese di posizione in sede di protocolli (per le problematiche già evidenziate), è prevedibile e auspicabile che i </a:t>
            </a:r>
            <a:r>
              <a:rPr lang="it-IT" dirty="0" err="1" smtClean="0"/>
              <a:t>massimatori</a:t>
            </a:r>
            <a:r>
              <a:rPr lang="it-IT" dirty="0" smtClean="0"/>
              <a:t> notarili-magistratuali riterranno che, alla luce della preminente tutela degli interessi dei soggetti incapaci e parzialmente capaci, tali informazioni possano e, salvo casi eccezionali, debbano venire richieste alle parti, sotto pena di rigetto dell’istanza.</a:t>
            </a:r>
            <a:endParaRPr lang="it-IT" dirty="0"/>
          </a:p>
        </p:txBody>
      </p:sp>
    </p:spTree>
    <p:extLst>
      <p:ext uri="{BB962C8B-B14F-4D97-AF65-F5344CB8AC3E}">
        <p14:creationId xmlns:p14="http://schemas.microsoft.com/office/powerpoint/2010/main" val="4035610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PER CONCLUDERE:</a:t>
            </a:r>
            <a:br>
              <a:rPr lang="it-IT" dirty="0" smtClean="0"/>
            </a:br>
            <a:r>
              <a:rPr lang="it-IT" dirty="0" smtClean="0"/>
              <a:t>ATTENZIONE AI REGALI AVVELENATI</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a:t>
            </a:r>
            <a:r>
              <a:rPr lang="it-IT" i="1" dirty="0" smtClean="0"/>
              <a:t>Il Signore </a:t>
            </a:r>
            <a:r>
              <a:rPr lang="it-IT" i="1" dirty="0"/>
              <a:t>protegge i </a:t>
            </a:r>
            <a:r>
              <a:rPr lang="it-IT" i="1" dirty="0" smtClean="0"/>
              <a:t>forestieri, sostenta </a:t>
            </a:r>
            <a:r>
              <a:rPr lang="it-IT" i="1" dirty="0"/>
              <a:t>l'orfano e la </a:t>
            </a:r>
            <a:r>
              <a:rPr lang="it-IT" i="1" dirty="0" smtClean="0"/>
              <a:t>vedova ma </a:t>
            </a:r>
            <a:r>
              <a:rPr lang="it-IT" i="1" dirty="0"/>
              <a:t>sconvolge la via degli </a:t>
            </a:r>
            <a:r>
              <a:rPr lang="it-IT" i="1" dirty="0" smtClean="0"/>
              <a:t>empi</a:t>
            </a:r>
            <a:r>
              <a:rPr lang="it-IT" dirty="0" smtClean="0"/>
              <a:t>», Salmo 146;</a:t>
            </a:r>
          </a:p>
          <a:p>
            <a:pPr algn="just"/>
            <a:r>
              <a:rPr lang="it-IT" dirty="0" smtClean="0"/>
              <a:t>«</a:t>
            </a:r>
            <a:r>
              <a:rPr lang="it-IT" i="1" dirty="0" smtClean="0"/>
              <a:t>Una </a:t>
            </a:r>
            <a:r>
              <a:rPr lang="it-IT" i="1" dirty="0"/>
              <a:t>religione pura e senza macchia davanti a Dio nostro Padre è questa: soccorrere gli orfani e le vedove nelle loro afflizioni e conservarsi puri da questo </a:t>
            </a:r>
            <a:r>
              <a:rPr lang="it-IT" i="1" dirty="0" smtClean="0"/>
              <a:t>mondo</a:t>
            </a:r>
            <a:r>
              <a:rPr lang="it-IT" dirty="0" smtClean="0"/>
              <a:t>», Lettera di Giacomo, 1-27;</a:t>
            </a:r>
          </a:p>
          <a:p>
            <a:pPr algn="just"/>
            <a:r>
              <a:rPr lang="it-IT" dirty="0" smtClean="0"/>
              <a:t>«[</a:t>
            </a:r>
            <a:r>
              <a:rPr lang="it-IT" i="1" dirty="0" smtClean="0"/>
              <a:t>C</a:t>
            </a:r>
            <a:r>
              <a:rPr lang="it-IT" dirty="0" smtClean="0"/>
              <a:t>]</a:t>
            </a:r>
            <a:r>
              <a:rPr lang="it-IT" i="1" dirty="0" smtClean="0"/>
              <a:t>oloro </a:t>
            </a:r>
            <a:r>
              <a:rPr lang="it-IT" i="1" dirty="0"/>
              <a:t>che consumano ingiustamente i beni degli orfani non fanno che alimentare il fuoco nel ventre loro, e presto precipiteranno nella </a:t>
            </a:r>
            <a:r>
              <a:rPr lang="it-IT" i="1" dirty="0" smtClean="0"/>
              <a:t>Fiamma</a:t>
            </a:r>
            <a:r>
              <a:rPr lang="it-IT" dirty="0" smtClean="0"/>
              <a:t>», Corano, </a:t>
            </a:r>
            <a:r>
              <a:rPr lang="it-IT" dirty="0" err="1" smtClean="0"/>
              <a:t>Sura</a:t>
            </a:r>
            <a:r>
              <a:rPr lang="it-IT" dirty="0" smtClean="0"/>
              <a:t> IV, v. 10.</a:t>
            </a:r>
          </a:p>
          <a:p>
            <a:pPr algn="just"/>
            <a:r>
              <a:rPr lang="it-IT" dirty="0"/>
              <a:t>«</a:t>
            </a:r>
            <a:r>
              <a:rPr lang="en-US" i="1" dirty="0" smtClean="0"/>
              <a:t>I </a:t>
            </a:r>
            <a:r>
              <a:rPr lang="en-US" i="1" dirty="0" err="1" smtClean="0"/>
              <a:t>vedovi</a:t>
            </a:r>
            <a:r>
              <a:rPr lang="en-US" i="1" dirty="0" smtClean="0"/>
              <a:t> e le </a:t>
            </a:r>
            <a:r>
              <a:rPr lang="en-US" i="1" dirty="0" err="1" smtClean="0"/>
              <a:t>vedove</a:t>
            </a:r>
            <a:r>
              <a:rPr lang="en-US" i="1" dirty="0" smtClean="0"/>
              <a:t>, </a:t>
            </a:r>
            <a:r>
              <a:rPr lang="en-US" i="1" dirty="0" err="1" smtClean="0"/>
              <a:t>gli</a:t>
            </a:r>
            <a:r>
              <a:rPr lang="en-US" i="1" dirty="0" smtClean="0"/>
              <a:t> </a:t>
            </a:r>
            <a:r>
              <a:rPr lang="en-US" i="1" dirty="0" err="1" smtClean="0"/>
              <a:t>orfani</a:t>
            </a:r>
            <a:r>
              <a:rPr lang="en-US" i="1" dirty="0" smtClean="0"/>
              <a:t> e </a:t>
            </a:r>
            <a:r>
              <a:rPr lang="en-US" i="1" dirty="0" err="1" smtClean="0"/>
              <a:t>gli</a:t>
            </a:r>
            <a:r>
              <a:rPr lang="en-US" i="1" dirty="0" smtClean="0"/>
              <a:t> </a:t>
            </a:r>
            <a:r>
              <a:rPr lang="en-US" i="1" dirty="0" err="1" smtClean="0"/>
              <a:t>anziani</a:t>
            </a:r>
            <a:r>
              <a:rPr lang="en-US" i="1" dirty="0" smtClean="0"/>
              <a:t> </a:t>
            </a:r>
            <a:r>
              <a:rPr lang="en-US" i="1" dirty="0" err="1" smtClean="0"/>
              <a:t>senza</a:t>
            </a:r>
            <a:r>
              <a:rPr lang="en-US" i="1" dirty="0" smtClean="0"/>
              <a:t> </a:t>
            </a:r>
            <a:r>
              <a:rPr lang="en-US" i="1" dirty="0" err="1" smtClean="0"/>
              <a:t>figli</a:t>
            </a:r>
            <a:r>
              <a:rPr lang="en-US" i="1" dirty="0" smtClean="0"/>
              <a:t> per </a:t>
            </a:r>
            <a:r>
              <a:rPr lang="en-US" i="1" dirty="0" err="1" smtClean="0"/>
              <a:t>sostenerli</a:t>
            </a:r>
            <a:r>
              <a:rPr lang="en-US" i="1" dirty="0" smtClean="0"/>
              <a:t>, </a:t>
            </a:r>
            <a:r>
              <a:rPr lang="en-US" i="1" dirty="0" err="1" smtClean="0"/>
              <a:t>questi</a:t>
            </a:r>
            <a:r>
              <a:rPr lang="en-US" i="1" dirty="0" smtClean="0"/>
              <a:t> </a:t>
            </a:r>
            <a:r>
              <a:rPr lang="en-US" i="1" dirty="0" err="1" smtClean="0"/>
              <a:t>gruppi</a:t>
            </a:r>
            <a:r>
              <a:rPr lang="en-US" i="1" dirty="0" smtClean="0"/>
              <a:t> di </a:t>
            </a:r>
            <a:r>
              <a:rPr lang="en-US" i="1" dirty="0" err="1" smtClean="0"/>
              <a:t>persone</a:t>
            </a:r>
            <a:r>
              <a:rPr lang="en-US" i="1" dirty="0" smtClean="0"/>
              <a:t> </a:t>
            </a:r>
            <a:r>
              <a:rPr lang="en-US" i="1" dirty="0" err="1" smtClean="0"/>
              <a:t>sfornite</a:t>
            </a:r>
            <a:r>
              <a:rPr lang="en-US" i="1" dirty="0" smtClean="0"/>
              <a:t> di </a:t>
            </a:r>
            <a:r>
              <a:rPr lang="en-US" i="1" dirty="0" err="1" smtClean="0"/>
              <a:t>mezzi</a:t>
            </a:r>
            <a:r>
              <a:rPr lang="en-US" i="1" dirty="0" smtClean="0"/>
              <a:t> o di </a:t>
            </a:r>
            <a:r>
              <a:rPr lang="en-US" i="1" dirty="0" err="1" smtClean="0"/>
              <a:t>persone</a:t>
            </a:r>
            <a:r>
              <a:rPr lang="en-US" i="1" dirty="0" smtClean="0"/>
              <a:t> a cui </a:t>
            </a:r>
            <a:r>
              <a:rPr lang="en-US" i="1" dirty="0" err="1" smtClean="0"/>
              <a:t>rivolgersi</a:t>
            </a:r>
            <a:r>
              <a:rPr lang="en-US" i="1" dirty="0" smtClean="0"/>
              <a:t> </a:t>
            </a:r>
            <a:r>
              <a:rPr lang="en-US" i="1" dirty="0" err="1" smtClean="0"/>
              <a:t>hanno</a:t>
            </a:r>
            <a:r>
              <a:rPr lang="en-US" i="1" dirty="0" smtClean="0"/>
              <a:t> </a:t>
            </a:r>
            <a:r>
              <a:rPr lang="en-US" i="1" dirty="0" err="1" smtClean="0"/>
              <a:t>sempre</a:t>
            </a:r>
            <a:r>
              <a:rPr lang="en-US" i="1" dirty="0" smtClean="0"/>
              <a:t> </a:t>
            </a:r>
            <a:r>
              <a:rPr lang="en-US" i="1" dirty="0" err="1" smtClean="0"/>
              <a:t>avuto</a:t>
            </a:r>
            <a:r>
              <a:rPr lang="en-US" i="1" dirty="0" smtClean="0"/>
              <a:t> la </a:t>
            </a:r>
            <a:r>
              <a:rPr lang="en-US" i="1" dirty="0" err="1" smtClean="0"/>
              <a:t>priorità</a:t>
            </a:r>
            <a:r>
              <a:rPr lang="it-IT" dirty="0" smtClean="0"/>
              <a:t>»</a:t>
            </a:r>
            <a:r>
              <a:rPr lang="en-US" dirty="0" smtClean="0"/>
              <a:t>; </a:t>
            </a:r>
            <a:r>
              <a:rPr lang="en-US" dirty="0" err="1" smtClean="0"/>
              <a:t>Meng</a:t>
            </a:r>
            <a:r>
              <a:rPr lang="en-US" dirty="0" smtClean="0"/>
              <a:t>-Tzu (</a:t>
            </a:r>
            <a:r>
              <a:rPr lang="ja-JP" altLang="it-IT" dirty="0"/>
              <a:t>孟</a:t>
            </a:r>
            <a:r>
              <a:rPr lang="ja-JP" altLang="it-IT" dirty="0" smtClean="0"/>
              <a:t>子</a:t>
            </a:r>
            <a:r>
              <a:rPr lang="it-IT" altLang="ja-JP" dirty="0" smtClean="0"/>
              <a:t>)</a:t>
            </a:r>
            <a:r>
              <a:rPr lang="en-US" dirty="0" smtClean="0"/>
              <a:t>, 1, B, 5.</a:t>
            </a:r>
          </a:p>
          <a:p>
            <a:pPr algn="just"/>
            <a:endParaRPr lang="it-IT" dirty="0"/>
          </a:p>
        </p:txBody>
      </p:sp>
    </p:spTree>
    <p:extLst>
      <p:ext uri="{BB962C8B-B14F-4D97-AF65-F5344CB8AC3E}">
        <p14:creationId xmlns:p14="http://schemas.microsoft.com/office/powerpoint/2010/main" val="3563490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p:txBody>
          <a:bodyPr/>
          <a:lstStyle/>
          <a:p>
            <a:pPr lvl="0" algn="just">
              <a:lnSpc>
                <a:spcPct val="70000"/>
              </a:lnSpc>
            </a:pPr>
            <a:r>
              <a:rPr lang="fr-FR" sz="2600" dirty="0" err="1" smtClean="0"/>
              <a:t>Diritto</a:t>
            </a:r>
            <a:r>
              <a:rPr lang="fr-FR" sz="2600" dirty="0" smtClean="0"/>
              <a:t> </a:t>
            </a:r>
            <a:r>
              <a:rPr lang="fr-FR" sz="2600" dirty="0" err="1"/>
              <a:t>della</a:t>
            </a:r>
            <a:r>
              <a:rPr lang="fr-FR" sz="2600" dirty="0"/>
              <a:t> persona con handicap a </a:t>
            </a:r>
            <a:r>
              <a:rPr lang="fr-FR" sz="2600" dirty="0" err="1"/>
              <a:t>scegliere</a:t>
            </a:r>
            <a:r>
              <a:rPr lang="fr-FR" sz="2600" dirty="0"/>
              <a:t> il </a:t>
            </a:r>
            <a:r>
              <a:rPr lang="fr-FR" sz="2600" dirty="0" err="1"/>
              <a:t>luogo</a:t>
            </a:r>
            <a:r>
              <a:rPr lang="fr-FR" sz="2600" dirty="0"/>
              <a:t> di </a:t>
            </a:r>
            <a:r>
              <a:rPr lang="fr-FR" sz="2600" dirty="0" err="1"/>
              <a:t>residenza</a:t>
            </a:r>
            <a:r>
              <a:rPr lang="fr-FR" sz="2600" dirty="0"/>
              <a:t>, a non </a:t>
            </a:r>
            <a:r>
              <a:rPr lang="fr-FR" sz="2600" dirty="0" err="1"/>
              <a:t>essere</a:t>
            </a:r>
            <a:r>
              <a:rPr lang="fr-FR" sz="2600" dirty="0"/>
              <a:t> </a:t>
            </a:r>
            <a:r>
              <a:rPr lang="fr-FR" sz="2600" dirty="0" err="1"/>
              <a:t>forzatamente</a:t>
            </a:r>
            <a:r>
              <a:rPr lang="fr-FR" sz="2600" dirty="0"/>
              <a:t> </a:t>
            </a:r>
            <a:r>
              <a:rPr lang="fr-FR" sz="2600" dirty="0" err="1"/>
              <a:t>assegnati</a:t>
            </a:r>
            <a:r>
              <a:rPr lang="fr-FR" sz="2600" dirty="0"/>
              <a:t> ad </a:t>
            </a:r>
            <a:r>
              <a:rPr lang="fr-FR" sz="2600" dirty="0" err="1"/>
              <a:t>una</a:t>
            </a:r>
            <a:r>
              <a:rPr lang="fr-FR" sz="2600" dirty="0"/>
              <a:t> </a:t>
            </a:r>
            <a:r>
              <a:rPr lang="fr-FR" sz="2600" dirty="0" err="1"/>
              <a:t>residenza</a:t>
            </a:r>
            <a:r>
              <a:rPr lang="fr-FR" sz="2600" dirty="0"/>
              <a:t>, a </a:t>
            </a:r>
            <a:r>
              <a:rPr lang="fr-FR" sz="2600" dirty="0" err="1"/>
              <a:t>scegliere</a:t>
            </a:r>
            <a:r>
              <a:rPr lang="fr-FR" sz="2600" dirty="0"/>
              <a:t> </a:t>
            </a:r>
            <a:r>
              <a:rPr lang="fr-FR" sz="2600" dirty="0" err="1"/>
              <a:t>dove</a:t>
            </a:r>
            <a:r>
              <a:rPr lang="fr-FR" sz="2600" dirty="0"/>
              <a:t> e con chi </a:t>
            </a:r>
            <a:r>
              <a:rPr lang="fr-FR" sz="2600" dirty="0" err="1"/>
              <a:t>vivere</a:t>
            </a:r>
            <a:r>
              <a:rPr lang="fr-FR" sz="2600" dirty="0"/>
              <a:t>.</a:t>
            </a:r>
          </a:p>
          <a:p>
            <a:pPr lvl="0">
              <a:lnSpc>
                <a:spcPct val="70000"/>
              </a:lnSpc>
            </a:pPr>
            <a:r>
              <a:rPr lang="fr-FR" sz="2600" dirty="0" smtClean="0"/>
              <a:t>«Article </a:t>
            </a:r>
            <a:r>
              <a:rPr lang="fr-FR" sz="2600" dirty="0"/>
              <a:t>19 Autonomie de vie et inclusion dans la </a:t>
            </a:r>
            <a:r>
              <a:rPr lang="fr-FR" sz="2600" dirty="0" smtClean="0"/>
              <a:t>société. </a:t>
            </a:r>
            <a:endParaRPr lang="fr-FR" sz="2600" dirty="0"/>
          </a:p>
          <a:p>
            <a:pPr lvl="0" algn="just">
              <a:lnSpc>
                <a:spcPct val="70000"/>
              </a:lnSpc>
            </a:pPr>
            <a:r>
              <a:rPr lang="fr-FR" sz="2600" dirty="0"/>
              <a:t>Les États Parties à la présente Convention reconnaissent à toutes les personnes handicapées le droit de vivre dans la société, avec la même liberté de choix que les autres personnes, et prennent des mesures efficaces et appropriées pour faciliter aux personnes handicapées la pleine jouissance de ce droit ainsi que leur pleine intégration et participation à la société, </a:t>
            </a:r>
            <a:r>
              <a:rPr lang="fr-FR" sz="2600" b="1" u="sng" dirty="0"/>
              <a:t>notamment en veillant à ce que : a) Les personnes handicapées aient la possibilité de choisir, sur la base de l’égalité avec les autres, leur lieu de résidence et où et avec qui elles vont vivre et qu’elles ne soient pas obligées de vivre dans un milieu de vie </a:t>
            </a:r>
            <a:r>
              <a:rPr lang="fr-FR" sz="2600" b="1" u="sng" dirty="0" smtClean="0"/>
              <a:t>particulier</a:t>
            </a:r>
            <a:r>
              <a:rPr lang="fr-FR" sz="2600" dirty="0" smtClean="0"/>
              <a:t>». </a:t>
            </a:r>
            <a:endParaRPr lang="it-IT" sz="2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a:xfrm>
            <a:off x="682928" y="1653006"/>
            <a:ext cx="10515600" cy="4351336"/>
          </a:xfrm>
        </p:spPr>
        <p:txBody>
          <a:bodyPr/>
          <a:lstStyle/>
          <a:p>
            <a:pPr lvl="0" algn="just">
              <a:lnSpc>
                <a:spcPct val="80000"/>
              </a:lnSpc>
            </a:pPr>
            <a:r>
              <a:rPr lang="fr-FR" b="1" dirty="0">
                <a:latin typeface="+mn-lt"/>
              </a:rPr>
              <a:t>CONVENZIONE DELLE NAZIONI UNITE SUI DIRITTI DEL MINORE </a:t>
            </a:r>
            <a:r>
              <a:rPr lang="fr-FR" dirty="0" err="1">
                <a:latin typeface="+mn-lt"/>
              </a:rPr>
              <a:t>del</a:t>
            </a:r>
            <a:r>
              <a:rPr lang="fr-FR" dirty="0">
                <a:latin typeface="+mn-lt"/>
              </a:rPr>
              <a:t> 20 Novembre 1989 (</a:t>
            </a:r>
            <a:r>
              <a:rPr lang="fr-FR" dirty="0" err="1">
                <a:latin typeface="+mn-lt"/>
              </a:rPr>
              <a:t>ratificata</a:t>
            </a:r>
            <a:r>
              <a:rPr lang="fr-FR" dirty="0">
                <a:latin typeface="+mn-lt"/>
              </a:rPr>
              <a:t> o </a:t>
            </a:r>
            <a:r>
              <a:rPr lang="fr-FR" dirty="0" err="1">
                <a:latin typeface="+mn-lt"/>
              </a:rPr>
              <a:t>firmata</a:t>
            </a:r>
            <a:r>
              <a:rPr lang="fr-FR" dirty="0">
                <a:latin typeface="+mn-lt"/>
              </a:rPr>
              <a:t> da tutti i </a:t>
            </a:r>
            <a:r>
              <a:rPr lang="fr-FR" dirty="0" err="1">
                <a:latin typeface="+mn-lt"/>
              </a:rPr>
              <a:t>Paesi</a:t>
            </a:r>
            <a:r>
              <a:rPr lang="fr-FR" dirty="0">
                <a:latin typeface="+mn-lt"/>
              </a:rPr>
              <a:t> </a:t>
            </a:r>
            <a:r>
              <a:rPr lang="fr-FR" dirty="0" err="1">
                <a:latin typeface="+mn-lt"/>
              </a:rPr>
              <a:t>membri</a:t>
            </a:r>
            <a:r>
              <a:rPr lang="fr-FR" dirty="0">
                <a:latin typeface="+mn-lt"/>
              </a:rPr>
              <a:t> delle </a:t>
            </a:r>
            <a:r>
              <a:rPr lang="fr-FR" dirty="0" err="1">
                <a:latin typeface="+mn-lt"/>
              </a:rPr>
              <a:t>Nazioni</a:t>
            </a:r>
            <a:r>
              <a:rPr lang="fr-FR" dirty="0">
                <a:latin typeface="+mn-lt"/>
              </a:rPr>
              <a:t> </a:t>
            </a:r>
            <a:r>
              <a:rPr lang="fr-FR" dirty="0" err="1">
                <a:latin typeface="+mn-lt"/>
              </a:rPr>
              <a:t>Unite</a:t>
            </a:r>
            <a:r>
              <a:rPr lang="fr-FR" dirty="0">
                <a:latin typeface="+mn-lt"/>
              </a:rPr>
              <a:t>), art. 3, c. 1:</a:t>
            </a:r>
          </a:p>
          <a:p>
            <a:pPr lvl="0" algn="just">
              <a:lnSpc>
                <a:spcPct val="80000"/>
              </a:lnSpc>
            </a:pPr>
            <a:r>
              <a:rPr lang="fr-FR" dirty="0">
                <a:latin typeface="+mn-lt"/>
              </a:rPr>
              <a:t>- </a:t>
            </a:r>
            <a:r>
              <a:rPr lang="fr-FR" dirty="0" err="1">
                <a:latin typeface="+mn-lt"/>
              </a:rPr>
              <a:t>Principio</a:t>
            </a:r>
            <a:r>
              <a:rPr lang="fr-FR" dirty="0">
                <a:latin typeface="+mn-lt"/>
              </a:rPr>
              <a:t> </a:t>
            </a:r>
            <a:r>
              <a:rPr lang="fr-FR" dirty="0" err="1">
                <a:latin typeface="+mn-lt"/>
              </a:rPr>
              <a:t>della</a:t>
            </a:r>
            <a:r>
              <a:rPr lang="fr-FR" dirty="0">
                <a:latin typeface="+mn-lt"/>
              </a:rPr>
              <a:t> </a:t>
            </a:r>
            <a:r>
              <a:rPr lang="fr-FR" dirty="0" err="1">
                <a:latin typeface="+mn-lt"/>
              </a:rPr>
              <a:t>preminenza</a:t>
            </a:r>
            <a:r>
              <a:rPr lang="fr-FR" dirty="0">
                <a:latin typeface="+mn-lt"/>
              </a:rPr>
              <a:t>, </a:t>
            </a:r>
            <a:r>
              <a:rPr lang="fr-FR" dirty="0" err="1">
                <a:latin typeface="+mn-lt"/>
              </a:rPr>
              <a:t>rispetto</a:t>
            </a:r>
            <a:r>
              <a:rPr lang="fr-FR" dirty="0">
                <a:latin typeface="+mn-lt"/>
              </a:rPr>
              <a:t> ad </a:t>
            </a:r>
            <a:r>
              <a:rPr lang="fr-FR" dirty="0" err="1">
                <a:latin typeface="+mn-lt"/>
              </a:rPr>
              <a:t>ogni</a:t>
            </a:r>
            <a:r>
              <a:rPr lang="fr-FR" dirty="0">
                <a:latin typeface="+mn-lt"/>
              </a:rPr>
              <a:t> </a:t>
            </a:r>
            <a:r>
              <a:rPr lang="fr-FR" dirty="0" err="1">
                <a:latin typeface="+mn-lt"/>
              </a:rPr>
              <a:t>altra</a:t>
            </a:r>
            <a:r>
              <a:rPr lang="fr-FR" dirty="0">
                <a:latin typeface="+mn-lt"/>
              </a:rPr>
              <a:t> </a:t>
            </a:r>
            <a:r>
              <a:rPr lang="fr-FR" dirty="0" err="1">
                <a:latin typeface="+mn-lt"/>
              </a:rPr>
              <a:t>considerazione</a:t>
            </a:r>
            <a:r>
              <a:rPr lang="fr-FR" dirty="0">
                <a:latin typeface="+mn-lt"/>
              </a:rPr>
              <a:t> </a:t>
            </a:r>
            <a:r>
              <a:rPr lang="fr-FR" dirty="0" err="1">
                <a:latin typeface="+mn-lt"/>
              </a:rPr>
              <a:t>relativa</a:t>
            </a:r>
            <a:r>
              <a:rPr lang="fr-FR" dirty="0">
                <a:latin typeface="+mn-lt"/>
              </a:rPr>
              <a:t> </a:t>
            </a:r>
            <a:r>
              <a:rPr lang="fr-FR" dirty="0" err="1">
                <a:latin typeface="+mn-lt"/>
              </a:rPr>
              <a:t>alle</a:t>
            </a:r>
            <a:r>
              <a:rPr lang="fr-FR" dirty="0">
                <a:latin typeface="+mn-lt"/>
              </a:rPr>
              <a:t> </a:t>
            </a:r>
            <a:r>
              <a:rPr lang="fr-FR" dirty="0" err="1">
                <a:latin typeface="+mn-lt"/>
              </a:rPr>
              <a:t>scelte</a:t>
            </a:r>
            <a:r>
              <a:rPr lang="fr-FR" dirty="0">
                <a:latin typeface="+mn-lt"/>
              </a:rPr>
              <a:t> </a:t>
            </a:r>
            <a:r>
              <a:rPr lang="fr-FR" dirty="0" err="1">
                <a:latin typeface="+mn-lt"/>
              </a:rPr>
              <a:t>riguardanti</a:t>
            </a:r>
            <a:r>
              <a:rPr lang="fr-FR" dirty="0">
                <a:latin typeface="+mn-lt"/>
              </a:rPr>
              <a:t> il minore, </a:t>
            </a:r>
            <a:r>
              <a:rPr lang="fr-FR" dirty="0" err="1">
                <a:latin typeface="+mn-lt"/>
              </a:rPr>
              <a:t>del</a:t>
            </a:r>
            <a:r>
              <a:rPr lang="fr-FR" dirty="0">
                <a:latin typeface="+mn-lt"/>
              </a:rPr>
              <a:t> </a:t>
            </a:r>
            <a:r>
              <a:rPr lang="fr-FR" dirty="0" err="1">
                <a:latin typeface="+mn-lt"/>
              </a:rPr>
              <a:t>suo</a:t>
            </a:r>
            <a:r>
              <a:rPr lang="fr-FR" dirty="0">
                <a:latin typeface="+mn-lt"/>
              </a:rPr>
              <a:t> </a:t>
            </a:r>
            <a:r>
              <a:rPr lang="fr-FR" dirty="0" err="1">
                <a:latin typeface="+mn-lt"/>
              </a:rPr>
              <a:t>interesse</a:t>
            </a:r>
            <a:r>
              <a:rPr lang="fr-FR" dirty="0">
                <a:latin typeface="+mn-lt"/>
              </a:rPr>
              <a:t> (</a:t>
            </a:r>
            <a:r>
              <a:rPr lang="fr-FR" dirty="0" err="1">
                <a:latin typeface="+mn-lt"/>
              </a:rPr>
              <a:t>che</a:t>
            </a:r>
            <a:r>
              <a:rPr lang="fr-FR" dirty="0">
                <a:latin typeface="+mn-lt"/>
              </a:rPr>
              <a:t> per tale </a:t>
            </a:r>
            <a:r>
              <a:rPr lang="fr-FR" dirty="0" err="1">
                <a:latin typeface="+mn-lt"/>
              </a:rPr>
              <a:t>motivo</a:t>
            </a:r>
            <a:r>
              <a:rPr lang="fr-FR" dirty="0">
                <a:latin typeface="+mn-lt"/>
              </a:rPr>
              <a:t> è </a:t>
            </a:r>
            <a:r>
              <a:rPr lang="fr-FR" dirty="0" smtClean="0">
                <a:latin typeface="+mn-lt"/>
              </a:rPr>
              <a:t>«superiore»). </a:t>
            </a:r>
            <a:endParaRPr lang="fr-FR" dirty="0">
              <a:latin typeface="+mn-lt"/>
            </a:endParaRPr>
          </a:p>
          <a:p>
            <a:pPr lvl="0" algn="just">
              <a:lnSpc>
                <a:spcPct val="80000"/>
              </a:lnSpc>
            </a:pPr>
            <a:r>
              <a:rPr lang="fr-FR" dirty="0">
                <a:latin typeface="+mn-lt"/>
              </a:rPr>
              <a:t>«Dans toutes les décisions qui concernent les enfants, qu'elles soient le fait des institutions publiques ou privées de protection sociale, des tribunaux, des autorités administratives ou des organes législatifs, </a:t>
            </a:r>
            <a:r>
              <a:rPr lang="fr-FR" b="1" u="sng" dirty="0">
                <a:latin typeface="+mn-lt"/>
              </a:rPr>
              <a:t>l'intérêt supérieur de l'enfant doit être une considération </a:t>
            </a:r>
            <a:r>
              <a:rPr lang="fr-FR" b="1" u="sng" dirty="0" smtClean="0">
                <a:latin typeface="+mn-lt"/>
              </a:rPr>
              <a:t>primordiale</a:t>
            </a:r>
            <a:r>
              <a:rPr lang="fr-FR" dirty="0" smtClean="0">
                <a:latin typeface="+mn-lt"/>
              </a:rPr>
              <a:t>».</a:t>
            </a:r>
            <a:endParaRPr lang="it-IT" dirty="0">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p:txBody>
          <a:bodyPr/>
          <a:lstStyle/>
          <a:p>
            <a:pPr lvl="0" algn="just">
              <a:lnSpc>
                <a:spcPct val="70000"/>
              </a:lnSpc>
            </a:pPr>
            <a:r>
              <a:rPr lang="fr-FR" sz="2400" dirty="0" err="1" smtClean="0">
                <a:latin typeface="+mn-lt"/>
              </a:rPr>
              <a:t>Diritto</a:t>
            </a:r>
            <a:r>
              <a:rPr lang="fr-FR" sz="2400" dirty="0" smtClean="0">
                <a:latin typeface="+mn-lt"/>
              </a:rPr>
              <a:t> </a:t>
            </a:r>
            <a:r>
              <a:rPr lang="fr-FR" sz="2400" dirty="0" err="1">
                <a:latin typeface="+mn-lt"/>
              </a:rPr>
              <a:t>del</a:t>
            </a:r>
            <a:r>
              <a:rPr lang="fr-FR" sz="2400" dirty="0">
                <a:latin typeface="+mn-lt"/>
              </a:rPr>
              <a:t> minore di </a:t>
            </a:r>
            <a:r>
              <a:rPr lang="fr-FR" sz="2400" dirty="0" err="1">
                <a:latin typeface="+mn-lt"/>
              </a:rPr>
              <a:t>partecipare</a:t>
            </a:r>
            <a:r>
              <a:rPr lang="fr-FR" sz="2400" dirty="0">
                <a:latin typeface="+mn-lt"/>
              </a:rPr>
              <a:t> </a:t>
            </a:r>
            <a:r>
              <a:rPr lang="fr-FR" sz="2400" dirty="0" err="1">
                <a:latin typeface="+mn-lt"/>
              </a:rPr>
              <a:t>alle</a:t>
            </a:r>
            <a:r>
              <a:rPr lang="fr-FR" sz="2400" dirty="0">
                <a:latin typeface="+mn-lt"/>
              </a:rPr>
              <a:t> </a:t>
            </a:r>
            <a:r>
              <a:rPr lang="fr-FR" sz="2400" dirty="0" err="1">
                <a:latin typeface="+mn-lt"/>
              </a:rPr>
              <a:t>decisioni</a:t>
            </a:r>
            <a:r>
              <a:rPr lang="fr-FR" sz="2400" dirty="0">
                <a:latin typeface="+mn-lt"/>
              </a:rPr>
              <a:t> </a:t>
            </a:r>
            <a:r>
              <a:rPr lang="fr-FR" sz="2400" dirty="0" err="1">
                <a:latin typeface="+mn-lt"/>
              </a:rPr>
              <a:t>che</a:t>
            </a:r>
            <a:r>
              <a:rPr lang="fr-FR" sz="2400" dirty="0">
                <a:latin typeface="+mn-lt"/>
              </a:rPr>
              <a:t> </a:t>
            </a:r>
            <a:r>
              <a:rPr lang="fr-FR" sz="2400" dirty="0" err="1">
                <a:latin typeface="+mn-lt"/>
              </a:rPr>
              <a:t>lo</a:t>
            </a:r>
            <a:r>
              <a:rPr lang="fr-FR" sz="2400" dirty="0">
                <a:latin typeface="+mn-lt"/>
              </a:rPr>
              <a:t> </a:t>
            </a:r>
            <a:r>
              <a:rPr lang="fr-FR" sz="2400" dirty="0" err="1">
                <a:latin typeface="+mn-lt"/>
              </a:rPr>
              <a:t>riguardano</a:t>
            </a:r>
            <a:r>
              <a:rPr lang="fr-FR" sz="2400" dirty="0">
                <a:latin typeface="+mn-lt"/>
              </a:rPr>
              <a:t> in </a:t>
            </a:r>
            <a:r>
              <a:rPr lang="fr-FR" sz="2400" dirty="0" err="1">
                <a:latin typeface="+mn-lt"/>
              </a:rPr>
              <a:t>proporzione</a:t>
            </a:r>
            <a:r>
              <a:rPr lang="fr-FR" sz="2400" dirty="0">
                <a:latin typeface="+mn-lt"/>
              </a:rPr>
              <a:t> alla </a:t>
            </a:r>
            <a:r>
              <a:rPr lang="fr-FR" sz="2400" dirty="0" err="1">
                <a:latin typeface="+mn-lt"/>
              </a:rPr>
              <a:t>propria</a:t>
            </a:r>
            <a:r>
              <a:rPr lang="fr-FR" sz="2400" dirty="0">
                <a:latin typeface="+mn-lt"/>
              </a:rPr>
              <a:t> </a:t>
            </a:r>
            <a:r>
              <a:rPr lang="fr-FR" sz="2400" dirty="0" err="1">
                <a:latin typeface="+mn-lt"/>
              </a:rPr>
              <a:t>età</a:t>
            </a:r>
            <a:r>
              <a:rPr lang="fr-FR" sz="2400" dirty="0">
                <a:latin typeface="+mn-lt"/>
              </a:rPr>
              <a:t> e </a:t>
            </a:r>
            <a:r>
              <a:rPr lang="fr-FR" sz="2400" dirty="0" err="1">
                <a:latin typeface="+mn-lt"/>
              </a:rPr>
              <a:t>maturazione</a:t>
            </a:r>
            <a:r>
              <a:rPr lang="fr-FR" sz="2400" dirty="0">
                <a:latin typeface="+mn-lt"/>
              </a:rPr>
              <a:t>;</a:t>
            </a:r>
          </a:p>
          <a:p>
            <a:pPr lvl="0" algn="just">
              <a:lnSpc>
                <a:spcPct val="70000"/>
              </a:lnSpc>
            </a:pPr>
            <a:r>
              <a:rPr lang="fr-FR" sz="2400" dirty="0" err="1" smtClean="0">
                <a:latin typeface="+mn-lt"/>
              </a:rPr>
              <a:t>Diritto</a:t>
            </a:r>
            <a:r>
              <a:rPr lang="fr-FR" sz="2400" dirty="0" smtClean="0">
                <a:latin typeface="+mn-lt"/>
              </a:rPr>
              <a:t> </a:t>
            </a:r>
            <a:r>
              <a:rPr lang="fr-FR" sz="2400" dirty="0" err="1">
                <a:latin typeface="+mn-lt"/>
              </a:rPr>
              <a:t>del</a:t>
            </a:r>
            <a:r>
              <a:rPr lang="fr-FR" sz="2400" dirty="0">
                <a:latin typeface="+mn-lt"/>
              </a:rPr>
              <a:t> minore di </a:t>
            </a:r>
            <a:r>
              <a:rPr lang="fr-FR" sz="2400" dirty="0" err="1">
                <a:latin typeface="+mn-lt"/>
              </a:rPr>
              <a:t>venire</a:t>
            </a:r>
            <a:r>
              <a:rPr lang="fr-FR" sz="2400" dirty="0">
                <a:latin typeface="+mn-lt"/>
              </a:rPr>
              <a:t> </a:t>
            </a:r>
            <a:r>
              <a:rPr lang="fr-FR" sz="2400" dirty="0" err="1">
                <a:latin typeface="+mn-lt"/>
              </a:rPr>
              <a:t>ascoltato</a:t>
            </a:r>
            <a:r>
              <a:rPr lang="fr-FR" sz="2400" dirty="0">
                <a:latin typeface="+mn-lt"/>
              </a:rPr>
              <a:t> in </a:t>
            </a:r>
            <a:r>
              <a:rPr lang="fr-FR" sz="2400" dirty="0" err="1">
                <a:latin typeface="+mn-lt"/>
              </a:rPr>
              <a:t>merito</a:t>
            </a:r>
            <a:r>
              <a:rPr lang="fr-FR" sz="2400" dirty="0">
                <a:latin typeface="+mn-lt"/>
              </a:rPr>
              <a:t> a </a:t>
            </a:r>
            <a:r>
              <a:rPr lang="fr-FR" sz="2400" dirty="0" err="1">
                <a:latin typeface="+mn-lt"/>
              </a:rPr>
              <a:t>tali</a:t>
            </a:r>
            <a:r>
              <a:rPr lang="fr-FR" sz="2400" dirty="0">
                <a:latin typeface="+mn-lt"/>
              </a:rPr>
              <a:t> </a:t>
            </a:r>
            <a:r>
              <a:rPr lang="fr-FR" sz="2400" dirty="0" err="1">
                <a:latin typeface="+mn-lt"/>
              </a:rPr>
              <a:t>decisioni</a:t>
            </a:r>
            <a:r>
              <a:rPr lang="fr-FR" sz="2400" dirty="0">
                <a:latin typeface="+mn-lt"/>
              </a:rPr>
              <a:t>.</a:t>
            </a:r>
          </a:p>
          <a:p>
            <a:pPr lvl="0" algn="just">
              <a:lnSpc>
                <a:spcPct val="70000"/>
              </a:lnSpc>
            </a:pPr>
            <a:r>
              <a:rPr lang="fr-FR" sz="2400" dirty="0">
                <a:latin typeface="+mn-lt"/>
              </a:rPr>
              <a:t>Art. 12:</a:t>
            </a:r>
          </a:p>
          <a:p>
            <a:pPr lvl="0" algn="just">
              <a:lnSpc>
                <a:spcPct val="70000"/>
              </a:lnSpc>
            </a:pPr>
            <a:r>
              <a:rPr lang="fr-FR" sz="2400" dirty="0">
                <a:latin typeface="+mn-lt"/>
              </a:rPr>
              <a:t>«1. Les Etats parties garantissent à l'enfant qui est capable de discernement </a:t>
            </a:r>
            <a:r>
              <a:rPr lang="fr-FR" sz="2400" b="1" u="sng" dirty="0">
                <a:latin typeface="+mn-lt"/>
              </a:rPr>
              <a:t>le droit d'exprimer librement son opinion sur toute question l'intéressant, les opinions de l'enfant étant dûment prises en considération eu égard à son âge et à son degré de maturité</a:t>
            </a:r>
            <a:r>
              <a:rPr lang="fr-FR" sz="2400" dirty="0">
                <a:latin typeface="+mn-lt"/>
              </a:rPr>
              <a:t>.</a:t>
            </a:r>
          </a:p>
          <a:p>
            <a:pPr lvl="0" algn="just">
              <a:lnSpc>
                <a:spcPct val="70000"/>
              </a:lnSpc>
            </a:pPr>
            <a:r>
              <a:rPr lang="fr-FR" sz="2400" dirty="0">
                <a:latin typeface="+mn-lt"/>
              </a:rPr>
              <a:t>2. A cette fin, </a:t>
            </a:r>
            <a:r>
              <a:rPr lang="fr-FR" sz="2400" b="1" u="sng" dirty="0">
                <a:latin typeface="+mn-lt"/>
              </a:rPr>
              <a:t>on donnera notamment à l'enfant la possibilité d'être entendu dans toute procédure judiciaire ou administrative l'intéressant, soit directement, soit par l'intermédiaire d'un représentant ou d'une organisation approprié, de façon compatible avec les règles de procédure de la législation nationale</a:t>
            </a:r>
            <a:r>
              <a:rPr lang="fr-FR" sz="2400" dirty="0">
                <a:latin typeface="+mn-lt"/>
              </a:rPr>
              <a:t>».</a:t>
            </a:r>
          </a:p>
          <a:p>
            <a:pPr lvl="0">
              <a:lnSpc>
                <a:spcPct val="70000"/>
              </a:lnSpc>
            </a:pPr>
            <a:endParaRPr lang="it-IT"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p:txBody>
          <a:bodyPr/>
          <a:lstStyle/>
          <a:p>
            <a:pPr lvl="0" algn="just"/>
            <a:r>
              <a:rPr lang="fr-FR" dirty="0" err="1" smtClean="0">
                <a:latin typeface="Roboto" pitchFamily="2"/>
              </a:rPr>
              <a:t>Protezione</a:t>
            </a:r>
            <a:r>
              <a:rPr lang="fr-FR" dirty="0" smtClean="0">
                <a:latin typeface="Roboto" pitchFamily="2"/>
              </a:rPr>
              <a:t> </a:t>
            </a:r>
            <a:r>
              <a:rPr lang="fr-FR" dirty="0" err="1">
                <a:latin typeface="Roboto" pitchFamily="2"/>
              </a:rPr>
              <a:t>del</a:t>
            </a:r>
            <a:r>
              <a:rPr lang="fr-FR" dirty="0">
                <a:latin typeface="Roboto" pitchFamily="2"/>
              </a:rPr>
              <a:t> minore </a:t>
            </a:r>
            <a:r>
              <a:rPr lang="fr-FR" dirty="0" err="1">
                <a:latin typeface="Roboto" pitchFamily="2"/>
              </a:rPr>
              <a:t>dallo</a:t>
            </a:r>
            <a:r>
              <a:rPr lang="fr-FR" dirty="0">
                <a:latin typeface="Roboto" pitchFamily="2"/>
              </a:rPr>
              <a:t> </a:t>
            </a:r>
            <a:r>
              <a:rPr lang="fr-FR" dirty="0" err="1">
                <a:latin typeface="Roboto" pitchFamily="2"/>
              </a:rPr>
              <a:t>sfruttamento</a:t>
            </a:r>
            <a:r>
              <a:rPr lang="fr-FR" dirty="0">
                <a:latin typeface="Roboto" pitchFamily="2"/>
              </a:rPr>
              <a:t> (e </a:t>
            </a:r>
            <a:r>
              <a:rPr lang="fr-FR" dirty="0" err="1">
                <a:latin typeface="Roboto" pitchFamily="2"/>
              </a:rPr>
              <a:t>dunque</a:t>
            </a:r>
            <a:r>
              <a:rPr lang="fr-FR" dirty="0">
                <a:latin typeface="Roboto" pitchFamily="2"/>
              </a:rPr>
              <a:t> </a:t>
            </a:r>
            <a:r>
              <a:rPr lang="fr-FR" dirty="0" err="1">
                <a:latin typeface="Roboto" pitchFamily="2"/>
              </a:rPr>
              <a:t>dall’approfittamento</a:t>
            </a:r>
            <a:r>
              <a:rPr lang="fr-FR" dirty="0">
                <a:latin typeface="Roboto" pitchFamily="2"/>
              </a:rPr>
              <a:t>) </a:t>
            </a:r>
            <a:r>
              <a:rPr lang="fr-FR" dirty="0" err="1">
                <a:latin typeface="Roboto" pitchFamily="2"/>
              </a:rPr>
              <a:t>economico</a:t>
            </a:r>
            <a:r>
              <a:rPr lang="fr-FR" dirty="0">
                <a:latin typeface="Roboto" pitchFamily="2"/>
              </a:rPr>
              <a:t>.</a:t>
            </a:r>
          </a:p>
          <a:p>
            <a:pPr lvl="0"/>
            <a:r>
              <a:rPr lang="fr-FR" dirty="0" smtClean="0">
                <a:latin typeface="Roboto" pitchFamily="2"/>
              </a:rPr>
              <a:t>« Art</a:t>
            </a:r>
            <a:r>
              <a:rPr lang="fr-FR" dirty="0">
                <a:latin typeface="Roboto" pitchFamily="2"/>
              </a:rPr>
              <a:t>. 32</a:t>
            </a:r>
          </a:p>
          <a:p>
            <a:pPr lvl="0" algn="just"/>
            <a:r>
              <a:rPr lang="fr-FR" b="1" dirty="0" smtClean="0">
                <a:latin typeface="Roboto" pitchFamily="2"/>
              </a:rPr>
              <a:t>Les </a:t>
            </a:r>
            <a:r>
              <a:rPr lang="fr-FR" b="1" dirty="0">
                <a:latin typeface="Roboto" pitchFamily="2"/>
              </a:rPr>
              <a:t>Etats parties reconnaissent le droit de l'enfant d'être protégé contre l'exploitation économique </a:t>
            </a:r>
            <a:r>
              <a:rPr lang="fr-FR" dirty="0">
                <a:latin typeface="Roboto" pitchFamily="2"/>
              </a:rPr>
              <a:t>[…]»</a:t>
            </a:r>
            <a:endParaRPr lang="it-IT"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p:txBody>
          <a:bodyPr>
            <a:normAutofit fontScale="85000" lnSpcReduction="20000"/>
          </a:bodyPr>
          <a:lstStyle/>
          <a:p>
            <a:pPr lvl="0">
              <a:lnSpc>
                <a:spcPct val="100000"/>
              </a:lnSpc>
            </a:pPr>
            <a:r>
              <a:rPr lang="it-IT" sz="2200" b="1" dirty="0"/>
              <a:t>CONVENZIONE EUROPEA DEI DIRITTI DELL’UOMO</a:t>
            </a:r>
          </a:p>
          <a:p>
            <a:pPr lvl="0" algn="just">
              <a:lnSpc>
                <a:spcPct val="100000"/>
              </a:lnSpc>
            </a:pPr>
            <a:r>
              <a:rPr lang="it-IT" sz="2200" dirty="0" smtClean="0"/>
              <a:t>Diritto </a:t>
            </a:r>
            <a:r>
              <a:rPr lang="it-IT" sz="2200" dirty="0"/>
              <a:t>del minore, dell’incapace e del parzialmente capace alla conservazione dei propri beni in condizioni di non discriminazione rispetto agli altri soggetti di diritto.</a:t>
            </a:r>
          </a:p>
          <a:p>
            <a:pPr lvl="0" algn="just">
              <a:lnSpc>
                <a:spcPct val="100000"/>
              </a:lnSpc>
            </a:pPr>
            <a:r>
              <a:rPr lang="fr-FR" sz="2200" dirty="0" err="1"/>
              <a:t>Protocollo</a:t>
            </a:r>
            <a:r>
              <a:rPr lang="fr-FR" sz="2200" dirty="0"/>
              <a:t> 1, </a:t>
            </a:r>
            <a:r>
              <a:rPr lang="fr-FR" sz="2200" dirty="0" err="1"/>
              <a:t>Articolo</a:t>
            </a:r>
            <a:r>
              <a:rPr lang="fr-FR" sz="2200" dirty="0"/>
              <a:t> 1:  «Protection de la propriété.</a:t>
            </a:r>
          </a:p>
          <a:p>
            <a:pPr lvl="0" algn="just">
              <a:lnSpc>
                <a:spcPct val="100000"/>
              </a:lnSpc>
            </a:pPr>
            <a:r>
              <a:rPr lang="fr-FR" sz="2200" dirty="0"/>
              <a:t> Toute personne physique ou morale </a:t>
            </a:r>
            <a:r>
              <a:rPr lang="fr-FR" sz="2200" b="1" u="sng" dirty="0"/>
              <a:t>a droit au respect de ses biens</a:t>
            </a:r>
            <a:r>
              <a:rPr lang="fr-FR" sz="2200" dirty="0"/>
              <a:t>. Nul ne peut être privé de sa propriété que pour cause d’utilité publique et dans les conditions prévues par la loi et les principes généraux du droit international. Les dispositions précédentes ne portent pas atteinte au droit que possèdent les États de mettre en vigueur les lois qu’ils jugent nécessaires pour réglementer l’usage des biens conformément à l’intérêt général ou pour assurer le paiement des impôts ou d’autres contributions ou des amendes ».</a:t>
            </a:r>
          </a:p>
          <a:p>
            <a:pPr lvl="0" algn="just">
              <a:lnSpc>
                <a:spcPct val="100000"/>
              </a:lnSpc>
            </a:pPr>
            <a:r>
              <a:rPr lang="fr-FR" sz="2200" dirty="0" err="1"/>
              <a:t>Convenzione</a:t>
            </a:r>
            <a:r>
              <a:rPr lang="fr-FR" sz="2200" dirty="0"/>
              <a:t>, </a:t>
            </a:r>
            <a:r>
              <a:rPr lang="fr-FR" sz="2200" dirty="0" err="1"/>
              <a:t>Articolo</a:t>
            </a:r>
            <a:r>
              <a:rPr lang="fr-FR" sz="2200" dirty="0"/>
              <a:t> 14: «Interdiction de discrimination.</a:t>
            </a:r>
          </a:p>
          <a:p>
            <a:pPr lvl="0" algn="just">
              <a:lnSpc>
                <a:spcPct val="100000"/>
              </a:lnSpc>
            </a:pPr>
            <a:r>
              <a:rPr lang="fr-FR" sz="2200" dirty="0"/>
              <a:t> </a:t>
            </a:r>
            <a:r>
              <a:rPr lang="fr-FR" sz="2200" b="1" u="sng" dirty="0"/>
              <a:t>La jouissance des droits et libertés reconnus dans la présente Convention doit être assurée, sans distinction aucune</a:t>
            </a:r>
            <a:r>
              <a:rPr lang="fr-FR" sz="2200" dirty="0"/>
              <a:t>, fondée notamment sur le sexe, la race, la couleur, la langue, la religion, les opinions politiques ou toutes autres opinions, l’origine nationale ou sociale, l’appartenance à une minorité nationale, la fortune, la naissance ou toute autre situation».</a:t>
            </a:r>
            <a:endParaRPr lang="it-IT" sz="2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nchorCtr="1"/>
          <a:lstStyle/>
          <a:p>
            <a:pPr lvl="0" algn="ctr"/>
            <a:r>
              <a:rPr lang="it-IT"/>
              <a:t>LE FONTI DI DIRITTO INTERNAZIONALE</a:t>
            </a:r>
          </a:p>
        </p:txBody>
      </p:sp>
      <p:sp>
        <p:nvSpPr>
          <p:cNvPr id="3" name="Segnaposto contenuto 2"/>
          <p:cNvSpPr txBox="1">
            <a:spLocks noGrp="1"/>
          </p:cNvSpPr>
          <p:nvPr>
            <p:ph idx="1"/>
          </p:nvPr>
        </p:nvSpPr>
        <p:spPr/>
        <p:txBody>
          <a:bodyPr>
            <a:normAutofit fontScale="85000" lnSpcReduction="10000"/>
          </a:bodyPr>
          <a:lstStyle/>
          <a:p>
            <a:pPr lvl="0">
              <a:lnSpc>
                <a:spcPct val="100000"/>
              </a:lnSpc>
            </a:pPr>
            <a:r>
              <a:rPr lang="it-IT" sz="2400" b="1" dirty="0"/>
              <a:t>CARTA DEI DIRITTI FONDAMENTALI DELL’UNIONE EUROPEA</a:t>
            </a:r>
          </a:p>
          <a:p>
            <a:pPr marL="0" lvl="0" indent="0" algn="just">
              <a:lnSpc>
                <a:spcPct val="100000"/>
              </a:lnSpc>
              <a:buNone/>
            </a:pPr>
            <a:r>
              <a:rPr lang="it-IT" sz="2400" dirty="0"/>
              <a:t>- In termini strettamente analoghi a quelli di cui alla CEDU, </a:t>
            </a:r>
            <a:r>
              <a:rPr lang="it-IT" sz="2200" dirty="0"/>
              <a:t>diritto del minore e della persona con handicap alla conservazione dei propri beni in condizioni di non discriminazione rispetto agli altri soggetti di diritto.</a:t>
            </a:r>
            <a:endParaRPr lang="it-IT" sz="2400" dirty="0"/>
          </a:p>
          <a:p>
            <a:pPr lvl="0" algn="just">
              <a:lnSpc>
                <a:spcPct val="100000"/>
              </a:lnSpc>
            </a:pPr>
            <a:r>
              <a:rPr lang="it-IT" sz="2400" dirty="0"/>
              <a:t>art. 17, c. 1: </a:t>
            </a:r>
            <a:r>
              <a:rPr lang="it-IT" sz="2400" dirty="0">
                <a:latin typeface="Calibri" pitchFamily="34"/>
                <a:cs typeface="Calibri" pitchFamily="34"/>
              </a:rPr>
              <a:t>«</a:t>
            </a:r>
            <a:r>
              <a:rPr lang="it-IT" sz="2400" b="1" u="sng" dirty="0">
                <a:latin typeface="Calibri" pitchFamily="34"/>
                <a:cs typeface="Calibri" pitchFamily="34"/>
              </a:rPr>
              <a:t>Ogni persona ha il diritto di godere della proprietà dei beni che ha acquisito legalmente, di usarli, di disporne e di lasciarli in eredità</a:t>
            </a:r>
            <a:r>
              <a:rPr lang="it-IT" sz="2400" dirty="0">
                <a:latin typeface="Calibri" pitchFamily="34"/>
                <a:cs typeface="Calibri" pitchFamily="34"/>
              </a:rPr>
              <a:t>. Nessuna persona può essere privata della proprietà se non per causa di pubblico interesse, nei casi e nei modi previsti dalla legge e contro il pagamento in tempo utile di una giusta indennità per la perdita della stessa. L'uso dei beni può essere regolato dalla legge nei limiti imposti dall’interesse generale».</a:t>
            </a:r>
          </a:p>
          <a:p>
            <a:pPr lvl="0" algn="just">
              <a:lnSpc>
                <a:spcPct val="100000"/>
              </a:lnSpc>
            </a:pPr>
            <a:r>
              <a:rPr lang="it-IT" sz="2400" dirty="0">
                <a:latin typeface="Calibri" pitchFamily="34"/>
                <a:cs typeface="Calibri" pitchFamily="34"/>
              </a:rPr>
              <a:t>Art. 21, c. 11: «</a:t>
            </a:r>
            <a:r>
              <a:rPr lang="it-IT" sz="2400" b="1" u="sng" dirty="0">
                <a:latin typeface="Calibri" pitchFamily="34"/>
                <a:cs typeface="Calibri" pitchFamily="34"/>
              </a:rPr>
              <a:t>È vietata qualsiasi forma di discriminazione fondata, in particolare</a:t>
            </a:r>
            <a:r>
              <a:rPr lang="it-IT" sz="2400" dirty="0">
                <a:latin typeface="Calibri" pitchFamily="34"/>
                <a:cs typeface="Calibri" pitchFamily="34"/>
              </a:rPr>
              <a:t>, sul sesso, la razza, il colore della pelle o l'origine etnica o sociale, le caratteristiche genetiche, la lingua, la religione o le convinzioni personali, le opinioni politiche o di qualsiasi altra natura, l'appartenenza ad una minoranza nazionale, il patrimonio, la nascita, </a:t>
            </a:r>
            <a:r>
              <a:rPr lang="it-IT" sz="2400" b="1" u="sng" dirty="0">
                <a:latin typeface="Calibri" pitchFamily="34"/>
                <a:cs typeface="Calibri" pitchFamily="34"/>
              </a:rPr>
              <a:t>la disabilità</a:t>
            </a:r>
            <a:r>
              <a:rPr lang="it-IT" sz="2400" b="1" dirty="0">
                <a:latin typeface="Calibri" pitchFamily="34"/>
                <a:cs typeface="Calibri" pitchFamily="34"/>
              </a:rPr>
              <a:t>, </a:t>
            </a:r>
            <a:r>
              <a:rPr lang="it-IT" sz="2400" b="1" u="sng" dirty="0">
                <a:latin typeface="Calibri" pitchFamily="34"/>
                <a:cs typeface="Calibri" pitchFamily="34"/>
              </a:rPr>
              <a:t>l'età</a:t>
            </a:r>
            <a:r>
              <a:rPr lang="it-IT" sz="2400" b="1" dirty="0">
                <a:latin typeface="Calibri" pitchFamily="34"/>
                <a:cs typeface="Calibri" pitchFamily="34"/>
              </a:rPr>
              <a:t> </a:t>
            </a:r>
            <a:r>
              <a:rPr lang="it-IT" sz="2400" dirty="0">
                <a:latin typeface="Calibri" pitchFamily="34"/>
                <a:cs typeface="Calibri" pitchFamily="34"/>
              </a:rPr>
              <a:t>o l'orientamento sessuale».</a:t>
            </a:r>
          </a:p>
          <a:p>
            <a:pPr lvl="0" algn="just">
              <a:lnSpc>
                <a:spcPct val="70000"/>
              </a:lnSpc>
            </a:pPr>
            <a:endParaRPr lang="it-IT"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VEGNO AUTORIZZAZIONI BOLOGNA" id="{DCC2978F-29B2-4CE5-B793-50A9ADBC95BB}" vid="{27C54BC7-7DE2-4F14-BB8E-DAB5B5550C03}"/>
    </a:ext>
  </a:extLst>
</a:theme>
</file>

<file path=docProps/app.xml><?xml version="1.0" encoding="utf-8"?>
<Properties xmlns="http://schemas.openxmlformats.org/officeDocument/2006/extended-properties" xmlns:vt="http://schemas.openxmlformats.org/officeDocument/2006/docPropsVTypes">
  <Template>CONVEGNO AUTORIZZAZIONI BOLOGNA 2</Template>
  <TotalTime>244</TotalTime>
  <Words>6592</Words>
  <Application>Microsoft Office PowerPoint</Application>
  <PresentationFormat>Widescreen</PresentationFormat>
  <Paragraphs>191</Paragraphs>
  <Slides>35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35</vt:i4>
      </vt:variant>
    </vt:vector>
  </HeadingPairs>
  <TitlesOfParts>
    <vt:vector size="42" baseType="lpstr">
      <vt:lpstr>Arial</vt:lpstr>
      <vt:lpstr>Calibri</vt:lpstr>
      <vt:lpstr>Calibri Light</vt:lpstr>
      <vt:lpstr>Roboto</vt:lpstr>
      <vt:lpstr>Roboto Mono</vt:lpstr>
      <vt:lpstr>Verdana</vt:lpstr>
      <vt:lpstr>Tema di Office</vt:lpstr>
      <vt:lpstr>LA COLLABORAZIONE TRA NOTAI E MAGISTRATI NELLA TUTELA DEI SOGGETTI DEBOLI</vt:lpstr>
      <vt:lpstr>PRIMA PARTE</vt:lpstr>
      <vt:lpstr>LE FONTI DI DIRITTO INTERNAZIONALE</vt:lpstr>
      <vt:lpstr>LE FONTI DI DIRITTO INTERNAZIONALE</vt:lpstr>
      <vt:lpstr>LE FONTI DI DIRITTO INTERNAZIONALE</vt:lpstr>
      <vt:lpstr>LE FONTI DI DIRITTO INTERNAZIONALE</vt:lpstr>
      <vt:lpstr>LE FONTI DI DIRITTO INTERNAZIONALE</vt:lpstr>
      <vt:lpstr>LE FONTI DI DIRITTO INTERNAZIONALE</vt:lpstr>
      <vt:lpstr>LE FONTI DI DIRITTO INTERNAZIONALE</vt:lpstr>
      <vt:lpstr>LE FONTI DI DIRITTO INTERNAZIONALE</vt:lpstr>
      <vt:lpstr>LA COSTITUZIONE ITALIANA</vt:lpstr>
      <vt:lpstr>IL TERTIUM COMPARATIONIS IN MATERIA DI DISCRIMINAZIONE</vt:lpstr>
      <vt:lpstr>APPLICAZIONE DEL PRINCIPIO DI NON DISCRIMINAZIONE: IL CRITERIO GUIDA</vt:lpstr>
      <vt:lpstr>UNA DOVEROSA PRECISAZIONE (ANCHE ALLA LUCE DELLA PRESUMIBILE INTENZIONE DEL LEGISLATORE)</vt:lpstr>
      <vt:lpstr>UNA APPLICAZIONE DEL PRINCIPIO DEL ‘SOGGETTO PIU’ FAVORITO’ LA DECISIONE SUL COMPIMENTO DELL’ATTO E SUL REIMPIEGO DELLE RISORSE: DOVE RINVENIRE DEI PRINCIPI?</vt:lpstr>
      <vt:lpstr>SEGUE: Art. 21, Testo Unico Finanza</vt:lpstr>
      <vt:lpstr>SECONDA PARTE</vt:lpstr>
      <vt:lpstr>QUAL E’ L’OBIETTIVO DESIDERABILE?</vt:lpstr>
      <vt:lpstr>QUAL E’ L’OBIETTIVO DESIDERABILE?</vt:lpstr>
      <vt:lpstr>MOTIVARE PER COLLABORARE: LE FONTI COSTITUZIONALI</vt:lpstr>
      <vt:lpstr>PER QUANTO RIGUARDA I MAGISTRATI: COME SI FA RISPETTARE IL PRINCIPIO? LA RESPONSABILITA’ DISCIPLINARE RELATIVA ALLA MOTIVAZIONE</vt:lpstr>
      <vt:lpstr>IL PROBLEMA DELLA STRINGATEZZA DELLA MOTIVAZIONE IN MATERIA DI VOLONTARIA GIURISDIZIONE</vt:lpstr>
      <vt:lpstr>IL PROBLEMA DELLA DISOMOGENEITA’ NELLA SPECIALIZZAZIONE DEI MAGISTRATI</vt:lpstr>
      <vt:lpstr>Segue</vt:lpstr>
      <vt:lpstr>CONSEGUENZA: IL COLLO DI BOTTIGLIA DEL CONTROLLO</vt:lpstr>
      <vt:lpstr>DIMINUZIONE DEL CARICO DI LAVORO GIUDIZIARIO? NON PROPRIO</vt:lpstr>
      <vt:lpstr>ALTRI OSTACOLI DA TENERE IN CONTO: SCARSA ATTITUDINE DEI PROVVEDIMENTI ALL’IMPUGNAZIONE, ALLA MASSIMAZIONE, ALLA REPERIBILITA’</vt:lpstr>
      <vt:lpstr>COME UNIFORMARE, COLLABORARE E RENDERE PREVEDIBILE L’ESITO DELLE PROCEDURE? 1) ISTITUIRE ORGANISMI PARITETICI</vt:lpstr>
      <vt:lpstr>Segue: FINI DELL’OSSERVATORIO SULLA GIUSTIZIA CIVILE DI MILANO</vt:lpstr>
      <vt:lpstr>2) ADOTTARE PROTOCOLLI COMUNI</vt:lpstr>
      <vt:lpstr>Segue: LO STRUMENTO DEL PROTOCOLLO</vt:lpstr>
      <vt:lpstr>LO STRUMENTO DELLA MASSIMAZIONE  (SEPARATA E COMUNE)</vt:lpstr>
      <vt:lpstr>ALCUNE PREVISIONI SULLO SVILUPPO DELLA MASSIMAZIONE</vt:lpstr>
      <vt:lpstr>Segue: ALCUNE PREVISIONI SULLO SVILUPPO DELLA MASSIMAZIONE</vt:lpstr>
      <vt:lpstr>PER CONCLUDERE: ATTENZIONE AI REGALI AVVELENATI</vt:lpstr>
    </vt:vector>
  </TitlesOfParts>
  <Company>Ministero della Giustizia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COLLABORAZIONE TRA NOTAI E MAGISTRATI NELLA TUTELA DEI SOGGETTI DEBOLI</dc:title>
  <dc:creator>Daniele Mercadante</dc:creator>
  <cp:lastModifiedBy>Daniele Mercadante</cp:lastModifiedBy>
  <cp:revision>18</cp:revision>
  <dcterms:created xsi:type="dcterms:W3CDTF">2023-04-18T09:50:45Z</dcterms:created>
  <dcterms:modified xsi:type="dcterms:W3CDTF">2023-04-18T13:55:42Z</dcterms:modified>
</cp:coreProperties>
</file>