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553" r:id="rId5"/>
    <p:sldId id="624" r:id="rId6"/>
    <p:sldId id="612" r:id="rId7"/>
    <p:sldId id="613" r:id="rId8"/>
    <p:sldId id="614" r:id="rId9"/>
    <p:sldId id="610" r:id="rId10"/>
    <p:sldId id="611" r:id="rId11"/>
    <p:sldId id="564" r:id="rId12"/>
    <p:sldId id="570" r:id="rId13"/>
    <p:sldId id="605" r:id="rId14"/>
    <p:sldId id="633" r:id="rId15"/>
    <p:sldId id="634" r:id="rId16"/>
    <p:sldId id="572" r:id="rId17"/>
    <p:sldId id="627" r:id="rId18"/>
    <p:sldId id="615" r:id="rId19"/>
    <p:sldId id="617" r:id="rId20"/>
    <p:sldId id="626" r:id="rId21"/>
    <p:sldId id="632" r:id="rId22"/>
    <p:sldId id="326" r:id="rId23"/>
    <p:sldId id="562" r:id="rId24"/>
    <p:sldId id="563" r:id="rId25"/>
    <p:sldId id="551" r:id="rId26"/>
    <p:sldId id="635" r:id="rId27"/>
    <p:sldId id="577" r:id="rId28"/>
    <p:sldId id="573" r:id="rId29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88920"/>
    <a:srgbClr val="F3F2F1"/>
    <a:srgbClr val="BF41A4"/>
    <a:srgbClr val="CA9536"/>
    <a:srgbClr val="7CBC4C"/>
    <a:srgbClr val="588933"/>
    <a:srgbClr val="FFCC00"/>
    <a:srgbClr val="E4D6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8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32A70-0108-41B6-84F0-EFC3B68E1E90}" type="doc">
      <dgm:prSet loTypeId="urn:microsoft.com/office/officeart/2005/8/layout/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60CA63E-9933-455B-B036-693D43897265}">
      <dgm:prSet phldrT="[Testo]" custT="1"/>
      <dgm:spPr/>
      <dgm:t>
        <a:bodyPr anchor="ctr" anchorCtr="0"/>
        <a:lstStyle/>
        <a:p>
          <a:r>
            <a:rPr lang="it-IT" sz="1600" b="1" dirty="0">
              <a:solidFill>
                <a:schemeClr val="tx1"/>
              </a:solidFill>
              <a:latin typeface="+mn-lt"/>
            </a:rPr>
            <a:t>Anticipo Indennità di Cessazione</a:t>
          </a:r>
        </a:p>
      </dgm:t>
    </dgm:pt>
    <dgm:pt modelId="{579D0F9F-686C-4929-9C1D-5E2E3BCD57BF}" type="parTrans" cxnId="{16A064D4-A399-4B48-AB18-37D76BC3CB2F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6531F890-967D-40D6-A9AB-ADFE91608960}" type="sibTrans" cxnId="{16A064D4-A399-4B48-AB18-37D76BC3CB2F}">
      <dgm:prSet/>
      <dgm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chilly" dir="t"/>
        </a:scene3d>
      </dgm:spPr>
      <dgm:t>
        <a:bodyPr/>
        <a:lstStyle/>
        <a:p>
          <a:endParaRPr lang="it-IT" sz="1400">
            <a:latin typeface="+mn-lt"/>
          </a:endParaRPr>
        </a:p>
      </dgm:t>
    </dgm:pt>
    <dgm:pt modelId="{A562A860-FB38-4B2E-A30F-0EF59435A267}">
      <dgm:prSet phldrT="[Testo]" custT="1"/>
      <dgm:spPr/>
      <dgm:t>
        <a:bodyPr anchor="ctr" anchorCtr="0"/>
        <a:lstStyle/>
        <a:p>
          <a:r>
            <a:rPr lang="it-IT" sz="1600" b="1" dirty="0">
              <a:solidFill>
                <a:schemeClr val="tx1"/>
              </a:solidFill>
              <a:latin typeface="+mn-lt"/>
            </a:rPr>
            <a:t>Prestito d’Onore</a:t>
          </a:r>
        </a:p>
      </dgm:t>
    </dgm:pt>
    <dgm:pt modelId="{A5666366-E3FF-440B-A37A-9F3312092901}" type="parTrans" cxnId="{56801879-9267-4992-B53E-A29AB064AE99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A91A3BAC-7307-4A6F-BC6C-4B7030FEF1F4}" type="sibTrans" cxnId="{56801879-9267-4992-B53E-A29AB064AE99}">
      <dgm:prSet custT="1"/>
      <dgm:spPr>
        <a:solidFill>
          <a:prstClr val="white"/>
        </a:solidFill>
        <a:ln>
          <a:solidFill>
            <a:prstClr val="black">
              <a:lumMod val="50000"/>
              <a:lumOff val="50000"/>
            </a:prst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9974FF8-431A-4C2D-BA03-DAF15C9FB248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Importo massimo finanziabile =</a:t>
          </a:r>
        </a:p>
      </dgm:t>
    </dgm:pt>
    <dgm:pt modelId="{8853F2A3-8F64-473D-89C9-9EECCE5FAEB4}" type="parTrans" cxnId="{0610491B-E3FC-4F33-9FF8-F6EBEEA593A5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17AEC23A-A70A-48C4-BBAF-B0022AC55556}" type="sibTrans" cxnId="{0610491B-E3FC-4F33-9FF8-F6EBEEA593A5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0D9F1510-8601-4186-BEA6-41E3679BD8BD}">
      <dgm:prSet phldrT="[Testo]" custT="1"/>
      <dgm:spPr/>
      <dgm:t>
        <a:bodyPr anchor="ctr" anchorCtr="0"/>
        <a:lstStyle/>
        <a:p>
          <a:r>
            <a:rPr lang="it-IT" sz="1600" b="1" dirty="0">
              <a:solidFill>
                <a:schemeClr val="tx1"/>
              </a:solidFill>
              <a:latin typeface="+mn-lt"/>
            </a:rPr>
            <a:t>Prestiti per Notai con età inferiore a 67 anni</a:t>
          </a:r>
        </a:p>
      </dgm:t>
    </dgm:pt>
    <dgm:pt modelId="{7788B1BC-4C34-41A5-9095-56B5FBF96C81}" type="parTrans" cxnId="{630B8353-8EC8-4D50-849F-24D1F8B6E1E5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A5E77B99-337B-404C-9E93-59002FDC30E5}" type="sibTrans" cxnId="{630B8353-8EC8-4D50-849F-24D1F8B6E1E5}">
      <dgm:prSet custT="1"/>
      <dgm:spPr>
        <a:solidFill>
          <a:prstClr val="white"/>
        </a:solidFill>
        <a:ln>
          <a:solidFill>
            <a:prstClr val="black">
              <a:lumMod val="50000"/>
              <a:lumOff val="50000"/>
            </a:prst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9F874F6-8F80-4202-9D49-FFC80FFF8DD5}">
      <dgm:prSet phldrT="[Tes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Mutui</a:t>
          </a:r>
        </a:p>
        <a:p>
          <a:pPr>
            <a:buFont typeface="Courier New" panose="02070309020205020404" pitchFamily="49" charset="0"/>
            <a:buChar char="o"/>
          </a:pPr>
          <a:endParaRPr lang="it-IT" sz="1600" b="1" kern="1200" dirty="0">
            <a:latin typeface="Calibri" panose="020F0502020204030204"/>
            <a:ea typeface="+mn-ea"/>
            <a:cs typeface="+mn-cs"/>
          </a:endParaRPr>
        </a:p>
      </dgm:t>
    </dgm:pt>
    <dgm:pt modelId="{ECDD646F-7068-4655-8531-8D7E693F3F1F}" type="parTrans" cxnId="{AE763043-E610-4448-A1A7-3970CE50AAF6}">
      <dgm:prSet/>
      <dgm:spPr/>
      <dgm:t>
        <a:bodyPr/>
        <a:lstStyle/>
        <a:p>
          <a:endParaRPr lang="it-IT"/>
        </a:p>
      </dgm:t>
    </dgm:pt>
    <dgm:pt modelId="{DA7CD001-E347-496B-B831-5987875B9B83}" type="sibTrans" cxnId="{AE763043-E610-4448-A1A7-3970CE50AAF6}">
      <dgm:prSet/>
      <dgm:spPr/>
      <dgm:t>
        <a:bodyPr/>
        <a:lstStyle/>
        <a:p>
          <a:endParaRPr lang="it-IT"/>
        </a:p>
      </dgm:t>
    </dgm:pt>
    <dgm:pt modelId="{951491D7-B801-49AB-B7FA-8886EDFAA94B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massima del finanziamento =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 anni</a:t>
          </a: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95ABFA8-40F9-4E30-9BBB-D69E91EDC315}" type="parTrans" cxnId="{74D3911C-EEF0-4DBF-B677-C13214273457}">
      <dgm:prSet/>
      <dgm:spPr/>
      <dgm:t>
        <a:bodyPr/>
        <a:lstStyle/>
        <a:p>
          <a:endParaRPr lang="it-IT"/>
        </a:p>
      </dgm:t>
    </dgm:pt>
    <dgm:pt modelId="{4A2DF889-E007-4165-B388-D082C288FA6F}" type="sibTrans" cxnId="{74D3911C-EEF0-4DBF-B677-C13214273457}">
      <dgm:prSet/>
      <dgm:spPr/>
      <dgm:t>
        <a:bodyPr/>
        <a:lstStyle/>
        <a:p>
          <a:endParaRPr lang="it-IT"/>
        </a:p>
      </dgm:t>
    </dgm:pt>
    <dgm:pt modelId="{C79D483E-4089-4A94-95FD-F97818CB4688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593B259-3C5F-4173-ACDA-C481BEF57D5C}" type="parTrans" cxnId="{14FCEEA3-D269-4230-8730-61ABF6FAE62C}">
      <dgm:prSet/>
      <dgm:spPr/>
      <dgm:t>
        <a:bodyPr/>
        <a:lstStyle/>
        <a:p>
          <a:endParaRPr lang="it-IT"/>
        </a:p>
      </dgm:t>
    </dgm:pt>
    <dgm:pt modelId="{E879BE24-F6CF-4C21-8CA8-D33C10D0D1C5}" type="sibTrans" cxnId="{14FCEEA3-D269-4230-8730-61ABF6FAE62C}">
      <dgm:prSet/>
      <dgm:spPr/>
      <dgm:t>
        <a:bodyPr/>
        <a:lstStyle/>
        <a:p>
          <a:endParaRPr lang="it-IT"/>
        </a:p>
      </dgm:t>
    </dgm:pt>
    <dgm:pt modelId="{318CBE9F-4FB4-4B32-B5A5-426AC9D1F134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massima del finanziamento = </a:t>
          </a:r>
          <a:r>
            <a:rPr lang="it-IT" sz="1400" b="1" u="sng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 anni</a:t>
          </a:r>
        </a:p>
      </dgm:t>
    </dgm:pt>
    <dgm:pt modelId="{6A752F02-D8AB-4B60-AF5B-76306220788F}" type="parTrans" cxnId="{E3D79508-AA11-41A1-9D39-33E921798E07}">
      <dgm:prSet/>
      <dgm:spPr/>
      <dgm:t>
        <a:bodyPr/>
        <a:lstStyle/>
        <a:p>
          <a:endParaRPr lang="it-IT"/>
        </a:p>
      </dgm:t>
    </dgm:pt>
    <dgm:pt modelId="{2D5C6C7F-345E-47D9-8C27-08B12ACC6B1F}" type="sibTrans" cxnId="{E3D79508-AA11-41A1-9D39-33E921798E07}">
      <dgm:prSet/>
      <dgm:spPr/>
      <dgm:t>
        <a:bodyPr/>
        <a:lstStyle/>
        <a:p>
          <a:endParaRPr lang="it-IT"/>
        </a:p>
      </dgm:t>
    </dgm:pt>
    <dgm:pt modelId="{DD398122-CBAE-4CE2-AA75-EA6DD2776AA5}">
      <dgm:prSet phldrT="[Testo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it-IT" sz="1400" kern="1200" dirty="0">
            <a:latin typeface="Calibri" panose="020F0502020204030204"/>
            <a:ea typeface="+mn-ea"/>
            <a:cs typeface="+mn-cs"/>
          </a:endParaRPr>
        </a:p>
      </dgm:t>
    </dgm:pt>
    <dgm:pt modelId="{8206B6FD-3EC9-444A-AF90-40D59CAAE318}" type="parTrans" cxnId="{A9EFD46D-6EFA-4046-9096-F934CEB17BDE}">
      <dgm:prSet/>
      <dgm:spPr/>
      <dgm:t>
        <a:bodyPr/>
        <a:lstStyle/>
        <a:p>
          <a:endParaRPr lang="it-IT"/>
        </a:p>
      </dgm:t>
    </dgm:pt>
    <dgm:pt modelId="{D1D64EDC-7016-49AB-8DB6-4DD18C5D440E}" type="sibTrans" cxnId="{A9EFD46D-6EFA-4046-9096-F934CEB17BDE}">
      <dgm:prSet/>
      <dgm:spPr/>
      <dgm:t>
        <a:bodyPr/>
        <a:lstStyle/>
        <a:p>
          <a:endParaRPr lang="it-IT"/>
        </a:p>
      </dgm:t>
    </dgm:pt>
    <dgm:pt modelId="{04D66797-58D1-490A-8C27-DDD89E45D62F}">
      <dgm:prSet phldrT="[Tes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it-IT" sz="1400" b="0" u="none" dirty="0">
            <a:latin typeface="+mn-lt"/>
          </a:endParaRPr>
        </a:p>
      </dgm:t>
    </dgm:pt>
    <dgm:pt modelId="{28390D04-95E3-440F-88FD-2A19627C9FE8}" type="parTrans" cxnId="{13F20D86-6867-48C6-951F-C1891DB90CD2}">
      <dgm:prSet/>
      <dgm:spPr/>
      <dgm:t>
        <a:bodyPr/>
        <a:lstStyle/>
        <a:p>
          <a:endParaRPr lang="it-IT"/>
        </a:p>
      </dgm:t>
    </dgm:pt>
    <dgm:pt modelId="{38146856-EBFD-4687-8F59-10C327B07D7A}" type="sibTrans" cxnId="{13F20D86-6867-48C6-951F-C1891DB90CD2}">
      <dgm:prSet/>
      <dgm:spPr/>
      <dgm:t>
        <a:bodyPr/>
        <a:lstStyle/>
        <a:p>
          <a:endParaRPr lang="it-IT"/>
        </a:p>
      </dgm:t>
    </dgm:pt>
    <dgm:pt modelId="{3D054E2B-19F0-41F6-8C72-480A4C519199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it-IT" sz="1400" b="0" u="none" dirty="0">
            <a:latin typeface="+mn-lt"/>
          </a:endParaRPr>
        </a:p>
      </dgm:t>
    </dgm:pt>
    <dgm:pt modelId="{154D8B62-3DD1-48FA-A979-1A4137F2FF88}" type="parTrans" cxnId="{206C8227-CB39-475B-9131-4A5ADB026565}">
      <dgm:prSet/>
      <dgm:spPr/>
      <dgm:t>
        <a:bodyPr/>
        <a:lstStyle/>
        <a:p>
          <a:endParaRPr lang="it-IT"/>
        </a:p>
      </dgm:t>
    </dgm:pt>
    <dgm:pt modelId="{23F020E2-F377-4219-857B-2F7AFC88504A}" type="sibTrans" cxnId="{206C8227-CB39-475B-9131-4A5ADB026565}">
      <dgm:prSet/>
      <dgm:spPr/>
      <dgm:t>
        <a:bodyPr/>
        <a:lstStyle/>
        <a:p>
          <a:endParaRPr lang="it-IT"/>
        </a:p>
      </dgm:t>
    </dgm:pt>
    <dgm:pt modelId="{7CA9B579-11B2-4BAE-A47E-7C49EB53B647}">
      <dgm:prSet phldrT="[Tes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400" b="1" u="sng" dirty="0"/>
            <a:t>€ </a:t>
          </a:r>
          <a:r>
            <a:rPr lang="it-IT" sz="1400" b="1" u="sng" dirty="0">
              <a:latin typeface="+mn-lt"/>
            </a:rPr>
            <a:t>160.000,00</a:t>
          </a:r>
        </a:p>
      </dgm:t>
    </dgm:pt>
    <dgm:pt modelId="{44695C17-83C1-48EF-BDF5-1901C9C05B0D}" type="parTrans" cxnId="{8893D2A8-9043-4456-9422-B3FB4CA0872E}">
      <dgm:prSet/>
      <dgm:spPr/>
      <dgm:t>
        <a:bodyPr/>
        <a:lstStyle/>
        <a:p>
          <a:endParaRPr lang="it-IT"/>
        </a:p>
      </dgm:t>
    </dgm:pt>
    <dgm:pt modelId="{40022BFB-A8CE-44C3-BDE0-39F744F7AEA5}" type="sibTrans" cxnId="{8893D2A8-9043-4456-9422-B3FB4CA0872E}">
      <dgm:prSet/>
      <dgm:spPr/>
      <dgm:t>
        <a:bodyPr/>
        <a:lstStyle/>
        <a:p>
          <a:endParaRPr lang="it-IT"/>
        </a:p>
      </dgm:t>
    </dgm:pt>
    <dgm:pt modelId="{FCE92C80-F3E3-4467-80E9-038BFCE8126E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1C5B613-D6E7-4383-8E1C-8D5862CD0D6F}" type="parTrans" cxnId="{EBC6F11B-1B1A-458D-B246-2879AA39E3D6}">
      <dgm:prSet/>
      <dgm:spPr/>
      <dgm:t>
        <a:bodyPr/>
        <a:lstStyle/>
        <a:p>
          <a:endParaRPr lang="it-IT"/>
        </a:p>
      </dgm:t>
    </dgm:pt>
    <dgm:pt modelId="{C165649F-E5DF-4CE4-BAF5-93CECC79F2A6}" type="sibTrans" cxnId="{EBC6F11B-1B1A-458D-B246-2879AA39E3D6}">
      <dgm:prSet/>
      <dgm:spPr/>
      <dgm:t>
        <a:bodyPr/>
        <a:lstStyle/>
        <a:p>
          <a:endParaRPr lang="it-IT"/>
        </a:p>
      </dgm:t>
    </dgm:pt>
    <dgm:pt modelId="{BF453306-CFB5-499C-9E29-C957FAC3623C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€ 60.000,00</a:t>
          </a:r>
        </a:p>
      </dgm:t>
    </dgm:pt>
    <dgm:pt modelId="{D8B70D90-484E-4C42-B260-9A165F8AA67D}" type="parTrans" cxnId="{49DD0BD9-0D1B-4502-BF2E-96662E075D70}">
      <dgm:prSet/>
      <dgm:spPr/>
      <dgm:t>
        <a:bodyPr/>
        <a:lstStyle/>
        <a:p>
          <a:endParaRPr lang="it-IT"/>
        </a:p>
      </dgm:t>
    </dgm:pt>
    <dgm:pt modelId="{652C1A13-8DBC-4B59-8E64-3F2964725C24}" type="sibTrans" cxnId="{49DD0BD9-0D1B-4502-BF2E-96662E075D70}">
      <dgm:prSet/>
      <dgm:spPr/>
      <dgm:t>
        <a:bodyPr/>
        <a:lstStyle/>
        <a:p>
          <a:endParaRPr lang="it-IT"/>
        </a:p>
      </dgm:t>
    </dgm:pt>
    <dgm:pt modelId="{E9B96EA9-244A-4E36-A9A5-CDD62799B6B0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Importo massimo finanziabile =</a:t>
          </a:r>
        </a:p>
      </dgm:t>
    </dgm:pt>
    <dgm:pt modelId="{E6443AFD-CDC8-4007-BEA5-4758A6C0054F}" type="parTrans" cxnId="{1A5F0E81-1DE3-4141-A119-927A58CE31A1}">
      <dgm:prSet/>
      <dgm:spPr/>
      <dgm:t>
        <a:bodyPr/>
        <a:lstStyle/>
        <a:p>
          <a:endParaRPr lang="it-IT"/>
        </a:p>
      </dgm:t>
    </dgm:pt>
    <dgm:pt modelId="{10487D87-A420-41E0-98EC-5475218ADCB2}" type="sibTrans" cxnId="{1A5F0E81-1DE3-4141-A119-927A58CE31A1}">
      <dgm:prSet/>
      <dgm:spPr/>
      <dgm:t>
        <a:bodyPr/>
        <a:lstStyle/>
        <a:p>
          <a:endParaRPr lang="it-IT"/>
        </a:p>
      </dgm:t>
    </dgm:pt>
    <dgm:pt modelId="{4C99CC3C-FBC0-4D7F-A27A-D222107DE56D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€ 75.000,00</a:t>
          </a:r>
        </a:p>
      </dgm:t>
    </dgm:pt>
    <dgm:pt modelId="{E8FD3431-123C-4009-8B91-6DDD362E286E}" type="parTrans" cxnId="{78538882-F98A-4DB3-91FA-2931DDA7EB42}">
      <dgm:prSet/>
      <dgm:spPr/>
      <dgm:t>
        <a:bodyPr/>
        <a:lstStyle/>
        <a:p>
          <a:endParaRPr lang="it-IT"/>
        </a:p>
      </dgm:t>
    </dgm:pt>
    <dgm:pt modelId="{CE6A1B03-C1D9-4D95-A844-9BBB61492AF6}" type="sibTrans" cxnId="{78538882-F98A-4DB3-91FA-2931DDA7EB42}">
      <dgm:prSet/>
      <dgm:spPr/>
      <dgm:t>
        <a:bodyPr/>
        <a:lstStyle/>
        <a:p>
          <a:endParaRPr lang="it-IT"/>
        </a:p>
      </dgm:t>
    </dgm:pt>
    <dgm:pt modelId="{714E9A2F-673C-4F37-B497-B6641A14B38E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sz="1400" b="0" u="none" dirty="0">
              <a:latin typeface="+mn-lt"/>
            </a:rPr>
            <a:t> Durata massima del finanziamento = </a:t>
          </a:r>
          <a:r>
            <a:rPr lang="it-IT" sz="1400" b="1" u="sng" dirty="0">
              <a:latin typeface="+mn-lt"/>
            </a:rPr>
            <a:t>8 anni</a:t>
          </a:r>
        </a:p>
        <a:p>
          <a:pPr>
            <a:buFont typeface="Wingdings" panose="05000000000000000000" pitchFamily="2" charset="2"/>
            <a:buChar char="ü"/>
          </a:pPr>
          <a:endParaRPr lang="it-IT" sz="1400" b="0" u="none" dirty="0">
            <a:latin typeface="+mn-lt"/>
          </a:endParaRPr>
        </a:p>
      </dgm:t>
    </dgm:pt>
    <dgm:pt modelId="{7B3AE5D1-11EF-4D06-BB20-96107375E49E}" type="parTrans" cxnId="{7EACDF8B-AEB6-447F-A3CD-FBA0EE0B7206}">
      <dgm:prSet/>
      <dgm:spPr/>
      <dgm:t>
        <a:bodyPr/>
        <a:lstStyle/>
        <a:p>
          <a:endParaRPr lang="it-IT"/>
        </a:p>
      </dgm:t>
    </dgm:pt>
    <dgm:pt modelId="{EF31D509-CC61-40BC-8553-CE3C6F9D074E}" type="sibTrans" cxnId="{7EACDF8B-AEB6-447F-A3CD-FBA0EE0B7206}">
      <dgm:prSet/>
      <dgm:spPr/>
      <dgm:t>
        <a:bodyPr/>
        <a:lstStyle/>
        <a:p>
          <a:endParaRPr lang="it-IT"/>
        </a:p>
      </dgm:t>
    </dgm:pt>
    <dgm:pt modelId="{F511248B-D1E2-459D-B91A-7548A7EE701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8701654-832A-4117-B742-A71254E792F5}" type="parTrans" cxnId="{8EC97AB6-9B71-4C57-A6E3-0560362523F3}">
      <dgm:prSet/>
      <dgm:spPr/>
      <dgm:t>
        <a:bodyPr/>
        <a:lstStyle/>
        <a:p>
          <a:endParaRPr lang="it-IT"/>
        </a:p>
      </dgm:t>
    </dgm:pt>
    <dgm:pt modelId="{B63AA3FA-CB5F-4043-8A41-6378ACA09620}" type="sibTrans" cxnId="{8EC97AB6-9B71-4C57-A6E3-0560362523F3}">
      <dgm:prSet/>
      <dgm:spPr/>
      <dgm:t>
        <a:bodyPr/>
        <a:lstStyle/>
        <a:p>
          <a:endParaRPr lang="it-IT"/>
        </a:p>
      </dgm:t>
    </dgm:pt>
    <dgm:pt modelId="{9D863F36-5D61-4DAA-98BE-561D03762F95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it-IT" sz="1400" b="0" u="none" dirty="0">
            <a:latin typeface="+mn-lt"/>
          </a:endParaRPr>
        </a:p>
      </dgm:t>
    </dgm:pt>
    <dgm:pt modelId="{E8421B21-F523-466A-A3D1-97826E09B9AB}" type="parTrans" cxnId="{FBA6A58C-ADEE-4225-83B6-DE9E79BA2491}">
      <dgm:prSet/>
      <dgm:spPr/>
      <dgm:t>
        <a:bodyPr/>
        <a:lstStyle/>
        <a:p>
          <a:endParaRPr lang="it-IT"/>
        </a:p>
      </dgm:t>
    </dgm:pt>
    <dgm:pt modelId="{DD764EB7-1ABC-4F7C-8912-72F5165B17F1}" type="sibTrans" cxnId="{FBA6A58C-ADEE-4225-83B6-DE9E79BA2491}">
      <dgm:prSet/>
      <dgm:spPr/>
      <dgm:t>
        <a:bodyPr/>
        <a:lstStyle/>
        <a:p>
          <a:endParaRPr lang="it-IT"/>
        </a:p>
      </dgm:t>
    </dgm:pt>
    <dgm:pt modelId="{9F4A476E-0349-4B23-8AF5-07B801271060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5C1E5E6-02AB-4B0B-B90C-FD727C3591E4}" type="parTrans" cxnId="{BBA2F108-B6FB-4E9B-82DA-9C4E71B2FBA9}">
      <dgm:prSet/>
      <dgm:spPr/>
      <dgm:t>
        <a:bodyPr/>
        <a:lstStyle/>
        <a:p>
          <a:endParaRPr lang="it-IT"/>
        </a:p>
      </dgm:t>
    </dgm:pt>
    <dgm:pt modelId="{4ED227A9-D0F7-430D-AB1D-B5B30C557168}" type="sibTrans" cxnId="{BBA2F108-B6FB-4E9B-82DA-9C4E71B2FBA9}">
      <dgm:prSet/>
      <dgm:spPr/>
      <dgm:t>
        <a:bodyPr/>
        <a:lstStyle/>
        <a:p>
          <a:endParaRPr lang="it-IT"/>
        </a:p>
      </dgm:t>
    </dgm:pt>
    <dgm:pt modelId="{27CB793E-F7D2-486B-9C98-4D682A9053E4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sz="1400" dirty="0">
              <a:latin typeface="+mn-lt"/>
            </a:rPr>
            <a:t> Importo massimo finanziabile =</a:t>
          </a:r>
          <a:endParaRPr lang="it-IT" sz="1400" b="0" u="none" dirty="0">
            <a:latin typeface="+mn-lt"/>
          </a:endParaRPr>
        </a:p>
      </dgm:t>
    </dgm:pt>
    <dgm:pt modelId="{C8C8E772-F46A-4F4E-8C38-C6286322146C}" type="sibTrans" cxnId="{9D46F0FB-F088-4B34-8BE1-7328CFA3F912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064CA149-AE51-4F42-BAC0-1800A439A6AF}" type="parTrans" cxnId="{9D46F0FB-F088-4B34-8BE1-7328CFA3F912}">
      <dgm:prSet/>
      <dgm:spPr/>
      <dgm:t>
        <a:bodyPr/>
        <a:lstStyle/>
        <a:p>
          <a:endParaRPr lang="it-IT" sz="1400">
            <a:latin typeface="+mn-lt"/>
          </a:endParaRPr>
        </a:p>
      </dgm:t>
    </dgm:pt>
    <dgm:pt modelId="{33B0C8A0-CCB3-4A4B-A4E8-2F53589C5F3B}">
      <dgm:prSet phldrT="[Tes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1832877-E5E5-4A58-B2DD-5E59D1755F02}" type="parTrans" cxnId="{DCA24D39-0FE0-4318-98CE-C07B1D90F359}">
      <dgm:prSet/>
      <dgm:spPr/>
      <dgm:t>
        <a:bodyPr/>
        <a:lstStyle/>
        <a:p>
          <a:endParaRPr lang="it-IT"/>
        </a:p>
      </dgm:t>
    </dgm:pt>
    <dgm:pt modelId="{41437FD4-EDDA-4FA8-94A2-DBFC840D04F0}" type="sibTrans" cxnId="{DCA24D39-0FE0-4318-98CE-C07B1D90F359}">
      <dgm:prSet/>
      <dgm:spPr/>
      <dgm:t>
        <a:bodyPr/>
        <a:lstStyle/>
        <a:p>
          <a:endParaRPr lang="it-IT"/>
        </a:p>
      </dgm:t>
    </dgm:pt>
    <dgm:pt modelId="{4FBC7AD9-387B-4FC2-84C6-49F03CA32CFD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3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Tasso:</a:t>
          </a:r>
        </a:p>
      </dgm:t>
    </dgm:pt>
    <dgm:pt modelId="{3026797D-3A28-4592-9D4B-624DCCEF5695}" type="parTrans" cxnId="{D0184D20-36EE-4006-8CC2-A151FC9BA5CE}">
      <dgm:prSet/>
      <dgm:spPr/>
      <dgm:t>
        <a:bodyPr/>
        <a:lstStyle/>
        <a:p>
          <a:endParaRPr lang="it-IT"/>
        </a:p>
      </dgm:t>
    </dgm:pt>
    <dgm:pt modelId="{BEA885CC-6E3C-4982-8ACA-999578457D5A}" type="sibTrans" cxnId="{D0184D20-36EE-4006-8CC2-A151FC9BA5CE}">
      <dgm:prSet/>
      <dgm:spPr/>
      <dgm:t>
        <a:bodyPr/>
        <a:lstStyle/>
        <a:p>
          <a:endParaRPr lang="it-IT"/>
        </a:p>
      </dgm:t>
    </dgm:pt>
    <dgm:pt modelId="{BA36E221-58DB-4FE0-940A-D673BA58B8AB}">
      <dgm:prSet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it-IT" sz="1300" kern="1200"/>
        </a:p>
      </dgm:t>
    </dgm:pt>
    <dgm:pt modelId="{8482DC69-829E-447A-8C6D-CA93924C879A}" type="parTrans" cxnId="{B57FE467-2DA4-4A22-AEC0-807EDAE75CAE}">
      <dgm:prSet/>
      <dgm:spPr/>
      <dgm:t>
        <a:bodyPr/>
        <a:lstStyle/>
        <a:p>
          <a:endParaRPr lang="it-IT"/>
        </a:p>
      </dgm:t>
    </dgm:pt>
    <dgm:pt modelId="{58E96659-37E0-4C56-B470-421185038C96}" type="sibTrans" cxnId="{B57FE467-2DA4-4A22-AEC0-807EDAE75CAE}">
      <dgm:prSet/>
      <dgm:spPr/>
      <dgm:t>
        <a:bodyPr/>
        <a:lstStyle/>
        <a:p>
          <a:endParaRPr lang="it-IT"/>
        </a:p>
      </dgm:t>
    </dgm:pt>
    <dgm:pt modelId="{8BE53D27-C29D-4E13-A4D7-66F94481D1E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(in anni):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5, 10, 15 e 20</a:t>
          </a:r>
        </a:p>
      </dgm:t>
    </dgm:pt>
    <dgm:pt modelId="{D844DFE7-8D99-4897-86F2-C254A42AC4DE}" type="parTrans" cxnId="{DBF98A36-76EB-44D4-B815-4E5E5177A097}">
      <dgm:prSet/>
      <dgm:spPr/>
      <dgm:t>
        <a:bodyPr/>
        <a:lstStyle/>
        <a:p>
          <a:endParaRPr lang="it-IT"/>
        </a:p>
      </dgm:t>
    </dgm:pt>
    <dgm:pt modelId="{AA4E2B6B-90CE-4180-B676-C5CD5C7F41E5}" type="sibTrans" cxnId="{DBF98A36-76EB-44D4-B815-4E5E5177A097}">
      <dgm:prSet/>
      <dgm:spPr/>
      <dgm:t>
        <a:bodyPr/>
        <a:lstStyle/>
        <a:p>
          <a:endParaRPr lang="it-IT"/>
        </a:p>
      </dgm:t>
    </dgm:pt>
    <dgm:pt modelId="{72D16144-CC9E-46B4-9CE3-0D19BD5BD1FD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BE6B99-DA65-40ED-9412-26B7C98F48FC}" type="parTrans" cxnId="{85BCFF6B-083B-4066-9E13-2EC18C8074CD}">
      <dgm:prSet/>
      <dgm:spPr/>
      <dgm:t>
        <a:bodyPr/>
        <a:lstStyle/>
        <a:p>
          <a:endParaRPr lang="it-IT"/>
        </a:p>
      </dgm:t>
    </dgm:pt>
    <dgm:pt modelId="{52D43199-0248-465E-96FE-2E5F29C6F082}" type="sibTrans" cxnId="{85BCFF6B-083B-4066-9E13-2EC18C8074CD}">
      <dgm:prSet/>
      <dgm:spPr/>
      <dgm:t>
        <a:bodyPr/>
        <a:lstStyle/>
        <a:p>
          <a:endParaRPr lang="it-IT"/>
        </a:p>
      </dgm:t>
    </dgm:pt>
    <dgm:pt modelId="{F5280E3F-E26A-4A7E-BFEF-D59C364778F1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Rapporto </a:t>
          </a:r>
          <a:r>
            <a:rPr lang="it-IT" sz="14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Loan</a:t>
          </a: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to Value:</a:t>
          </a:r>
        </a:p>
      </dgm:t>
    </dgm:pt>
    <dgm:pt modelId="{4D824610-5A6F-4E36-A20C-41C4CAB1B611}" type="parTrans" cxnId="{1D53A39F-1644-486B-935F-47E8B5923A01}">
      <dgm:prSet/>
      <dgm:spPr/>
      <dgm:t>
        <a:bodyPr/>
        <a:lstStyle/>
        <a:p>
          <a:endParaRPr lang="it-IT"/>
        </a:p>
      </dgm:t>
    </dgm:pt>
    <dgm:pt modelId="{98B55DEA-50F8-4D77-A0A5-517006F75C06}" type="sibTrans" cxnId="{1D53A39F-1644-486B-935F-47E8B5923A01}">
      <dgm:prSet/>
      <dgm:spPr/>
      <dgm:t>
        <a:bodyPr/>
        <a:lstStyle/>
        <a:p>
          <a:endParaRPr lang="it-IT"/>
        </a:p>
      </dgm:t>
    </dgm:pt>
    <dgm:pt modelId="{AA020860-3FB0-4471-838D-4F25A4563E92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4CC573D-1965-424F-84BC-2A223212A81F}" type="parTrans" cxnId="{997383CA-FC84-4129-A423-CBAE10D3C3C1}">
      <dgm:prSet/>
      <dgm:spPr/>
      <dgm:t>
        <a:bodyPr/>
        <a:lstStyle/>
        <a:p>
          <a:endParaRPr lang="it-IT"/>
        </a:p>
      </dgm:t>
    </dgm:pt>
    <dgm:pt modelId="{360D51EB-BC1D-4CD3-8EDF-9AD7361C8FF9}" type="sibTrans" cxnId="{997383CA-FC84-4129-A423-CBAE10D3C3C1}">
      <dgm:prSet/>
      <dgm:spPr/>
      <dgm:t>
        <a:bodyPr/>
        <a:lstStyle/>
        <a:p>
          <a:endParaRPr lang="it-IT"/>
        </a:p>
      </dgm:t>
    </dgm:pt>
    <dgm:pt modelId="{B25B1650-4AE1-437B-8E39-A8E0E30F2CAA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</a:t>
          </a:r>
          <a:r>
            <a:rPr lang="it-IT" sz="14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&lt; 50%; 50%-75%</a:t>
          </a:r>
        </a:p>
      </dgm:t>
    </dgm:pt>
    <dgm:pt modelId="{AC184C3B-3DB0-4780-B5A4-4133097C5227}" type="parTrans" cxnId="{EDF396D9-0B8E-4261-9F6C-32E8D81888F6}">
      <dgm:prSet/>
      <dgm:spPr/>
      <dgm:t>
        <a:bodyPr/>
        <a:lstStyle/>
        <a:p>
          <a:endParaRPr lang="it-IT"/>
        </a:p>
      </dgm:t>
    </dgm:pt>
    <dgm:pt modelId="{BAADCE10-ECF0-4299-86AD-432A1AE2CDE5}" type="sibTrans" cxnId="{EDF396D9-0B8E-4261-9F6C-32E8D81888F6}">
      <dgm:prSet/>
      <dgm:spPr/>
      <dgm:t>
        <a:bodyPr/>
        <a:lstStyle/>
        <a:p>
          <a:endParaRPr lang="it-IT"/>
        </a:p>
      </dgm:t>
    </dgm:pt>
    <dgm:pt modelId="{800AA19D-B6C2-46B9-957F-281BA86E35FC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BD5BFC-06C8-4157-BB3B-A8FB75D58CEE}" type="parTrans" cxnId="{82F7C71C-82EB-4AE5-8AE3-F341BDB9E962}">
      <dgm:prSet/>
      <dgm:spPr/>
      <dgm:t>
        <a:bodyPr/>
        <a:lstStyle/>
        <a:p>
          <a:endParaRPr lang="it-IT"/>
        </a:p>
      </dgm:t>
    </dgm:pt>
    <dgm:pt modelId="{A1F440EF-3536-45FE-89B5-9A11D738FD58}" type="sibTrans" cxnId="{82F7C71C-82EB-4AE5-8AE3-F341BDB9E962}">
      <dgm:prSet/>
      <dgm:spPr/>
      <dgm:t>
        <a:bodyPr/>
        <a:lstStyle/>
        <a:p>
          <a:endParaRPr lang="it-IT"/>
        </a:p>
      </dgm:t>
    </dgm:pt>
    <dgm:pt modelId="{1E396721-B6A6-4F49-97D1-C4A597C39748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0CFA2A8-C4E5-4AAE-B88D-923625928566}" type="parTrans" cxnId="{E9F86C1C-ACB8-4A67-B1F3-7C17C32FDD3A}">
      <dgm:prSet/>
      <dgm:spPr/>
      <dgm:t>
        <a:bodyPr/>
        <a:lstStyle/>
        <a:p>
          <a:endParaRPr lang="it-IT"/>
        </a:p>
      </dgm:t>
    </dgm:pt>
    <dgm:pt modelId="{225BF472-3199-4DB4-82B2-922CC973C17A}" type="sibTrans" cxnId="{E9F86C1C-ACB8-4A67-B1F3-7C17C32FDD3A}">
      <dgm:prSet/>
      <dgm:spPr/>
      <dgm:t>
        <a:bodyPr/>
        <a:lstStyle/>
        <a:p>
          <a:endParaRPr lang="it-IT"/>
        </a:p>
      </dgm:t>
    </dgm:pt>
    <dgm:pt modelId="{9693377C-DB4C-4958-97E3-3DD38B6678B5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fisso o variabile</a:t>
          </a:r>
        </a:p>
      </dgm:t>
    </dgm:pt>
    <dgm:pt modelId="{A5CEACFC-5078-4933-8A1C-BFB2CB97022B}" type="parTrans" cxnId="{E2E08168-6747-423F-BDA4-D205E92EDAA8}">
      <dgm:prSet/>
      <dgm:spPr/>
      <dgm:t>
        <a:bodyPr/>
        <a:lstStyle/>
        <a:p>
          <a:endParaRPr lang="it-IT"/>
        </a:p>
      </dgm:t>
    </dgm:pt>
    <dgm:pt modelId="{53EAD1EE-DB33-49B9-AFB8-F651CEA620F4}" type="sibTrans" cxnId="{E2E08168-6747-423F-BDA4-D205E92EDAA8}">
      <dgm:prSet/>
      <dgm:spPr/>
      <dgm:t>
        <a:bodyPr/>
        <a:lstStyle/>
        <a:p>
          <a:endParaRPr lang="it-IT"/>
        </a:p>
      </dgm:t>
    </dgm:pt>
    <dgm:pt modelId="{16FE5E7B-239C-415B-B882-D50A6AD8C992}" type="pres">
      <dgm:prSet presAssocID="{F6832A70-0108-41B6-84F0-EFC3B68E1E90}" presName="linearFlow" presStyleCnt="0">
        <dgm:presLayoutVars>
          <dgm:dir/>
          <dgm:animLvl val="lvl"/>
          <dgm:resizeHandles val="exact"/>
        </dgm:presLayoutVars>
      </dgm:prSet>
      <dgm:spPr/>
    </dgm:pt>
    <dgm:pt modelId="{6D33429C-BAB4-43C8-AE8F-E4A7178D5CC7}" type="pres">
      <dgm:prSet presAssocID="{E60CA63E-9933-455B-B036-693D43897265}" presName="composite" presStyleCnt="0"/>
      <dgm:spPr/>
    </dgm:pt>
    <dgm:pt modelId="{F2ED2BF1-5AC0-4BB7-94C2-125DF008C3E0}" type="pres">
      <dgm:prSet presAssocID="{E60CA63E-9933-455B-B036-693D4389726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E2DD206-91F7-4BAD-BDCC-F3067828E3A0}" type="pres">
      <dgm:prSet presAssocID="{E60CA63E-9933-455B-B036-693D43897265}" presName="parSh" presStyleLbl="node1" presStyleIdx="0" presStyleCnt="4"/>
      <dgm:spPr/>
    </dgm:pt>
    <dgm:pt modelId="{3CB50B11-9709-4BCA-A6B5-22FA807DD38B}" type="pres">
      <dgm:prSet presAssocID="{E60CA63E-9933-455B-B036-693D43897265}" presName="desTx" presStyleLbl="fgAcc1" presStyleIdx="0" presStyleCnt="4" custScaleX="106953" custScaleY="92511">
        <dgm:presLayoutVars>
          <dgm:bulletEnabled val="1"/>
        </dgm:presLayoutVars>
      </dgm:prSet>
      <dgm:spPr/>
    </dgm:pt>
    <dgm:pt modelId="{E9B73D8F-C45B-4208-967B-EF99120C9AE9}" type="pres">
      <dgm:prSet presAssocID="{6531F890-967D-40D6-A9AB-ADFE91608960}" presName="sibTrans" presStyleLbl="sibTrans2D1" presStyleIdx="0" presStyleCnt="3"/>
      <dgm:spPr/>
    </dgm:pt>
    <dgm:pt modelId="{C8F3486C-6314-4547-B637-0D1341A6CF3C}" type="pres">
      <dgm:prSet presAssocID="{6531F890-967D-40D6-A9AB-ADFE91608960}" presName="connTx" presStyleLbl="sibTrans2D1" presStyleIdx="0" presStyleCnt="3"/>
      <dgm:spPr/>
    </dgm:pt>
    <dgm:pt modelId="{9B421DD6-B5AE-47BD-A6AB-E3A615F39017}" type="pres">
      <dgm:prSet presAssocID="{A562A860-FB38-4B2E-A30F-0EF59435A267}" presName="composite" presStyleCnt="0"/>
      <dgm:spPr/>
    </dgm:pt>
    <dgm:pt modelId="{987C7B52-5BF1-4662-8739-E90383138A25}" type="pres">
      <dgm:prSet presAssocID="{A562A860-FB38-4B2E-A30F-0EF59435A26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5FB58C2-793A-4730-B42F-E15A28DDF2F0}" type="pres">
      <dgm:prSet presAssocID="{A562A860-FB38-4B2E-A30F-0EF59435A267}" presName="parSh" presStyleLbl="node1" presStyleIdx="1" presStyleCnt="4"/>
      <dgm:spPr/>
    </dgm:pt>
    <dgm:pt modelId="{AF027F9A-CF23-4E03-A7F5-EF1386164239}" type="pres">
      <dgm:prSet presAssocID="{A562A860-FB38-4B2E-A30F-0EF59435A267}" presName="desTx" presStyleLbl="fgAcc1" presStyleIdx="1" presStyleCnt="4" custScaleX="108288" custScaleY="90597">
        <dgm:presLayoutVars>
          <dgm:bulletEnabled val="1"/>
        </dgm:presLayoutVars>
      </dgm:prSet>
      <dgm:spPr/>
    </dgm:pt>
    <dgm:pt modelId="{2DBE32E7-FD37-43D7-A0F4-5064E865D9C6}" type="pres">
      <dgm:prSet presAssocID="{A91A3BAC-7307-4A6F-BC6C-4B7030FEF1F4}" presName="sibTrans" presStyleLbl="sibTrans2D1" presStyleIdx="1" presStyleCnt="3"/>
      <dgm:spPr>
        <a:xfrm>
          <a:off x="4806609" y="304089"/>
          <a:ext cx="587999" cy="426375"/>
        </a:xfrm>
        <a:prstGeom prst="rightArrow">
          <a:avLst>
            <a:gd name="adj1" fmla="val 60000"/>
            <a:gd name="adj2" fmla="val 50000"/>
          </a:avLst>
        </a:prstGeom>
      </dgm:spPr>
    </dgm:pt>
    <dgm:pt modelId="{E6C24F0F-A01E-46DC-B718-6325356DFE70}" type="pres">
      <dgm:prSet presAssocID="{A91A3BAC-7307-4A6F-BC6C-4B7030FEF1F4}" presName="connTx" presStyleLbl="sibTrans2D1" presStyleIdx="1" presStyleCnt="3"/>
      <dgm:spPr/>
    </dgm:pt>
    <dgm:pt modelId="{4B6DE501-4EAC-4DF8-8FAA-89C5B9684C9E}" type="pres">
      <dgm:prSet presAssocID="{0D9F1510-8601-4186-BEA6-41E3679BD8BD}" presName="composite" presStyleCnt="0"/>
      <dgm:spPr/>
    </dgm:pt>
    <dgm:pt modelId="{D5737CFB-1542-4129-8770-B18D8E52C6A6}" type="pres">
      <dgm:prSet presAssocID="{0D9F1510-8601-4186-BEA6-41E3679BD8BD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BC3753-B24B-478B-A35F-4EAE7596D2FC}" type="pres">
      <dgm:prSet presAssocID="{0D9F1510-8601-4186-BEA6-41E3679BD8BD}" presName="parSh" presStyleLbl="node1" presStyleIdx="2" presStyleCnt="4"/>
      <dgm:spPr/>
    </dgm:pt>
    <dgm:pt modelId="{F8C5854F-9FEA-4255-8A9B-652CCAD5D547}" type="pres">
      <dgm:prSet presAssocID="{0D9F1510-8601-4186-BEA6-41E3679BD8BD}" presName="desTx" presStyleLbl="fgAcc1" presStyleIdx="2" presStyleCnt="4" custScaleX="109185" custScaleY="90118" custLinFactNeighborX="959" custLinFactNeighborY="-30">
        <dgm:presLayoutVars>
          <dgm:bulletEnabled val="1"/>
        </dgm:presLayoutVars>
      </dgm:prSet>
      <dgm:spPr/>
    </dgm:pt>
    <dgm:pt modelId="{3DBA80DD-A753-4B64-977F-2DCA797DCD9F}" type="pres">
      <dgm:prSet presAssocID="{A5E77B99-337B-404C-9E93-59002FDC30E5}" presName="sibTrans" presStyleLbl="sibTrans2D1" presStyleIdx="2" presStyleCnt="3"/>
      <dgm:spPr>
        <a:xfrm>
          <a:off x="7630511" y="304089"/>
          <a:ext cx="592070" cy="426375"/>
        </a:xfrm>
        <a:prstGeom prst="rightArrow">
          <a:avLst>
            <a:gd name="adj1" fmla="val 60000"/>
            <a:gd name="adj2" fmla="val 50000"/>
          </a:avLst>
        </a:prstGeom>
      </dgm:spPr>
    </dgm:pt>
    <dgm:pt modelId="{38EB4B20-601D-43B1-9086-D5946D8297A5}" type="pres">
      <dgm:prSet presAssocID="{A5E77B99-337B-404C-9E93-59002FDC30E5}" presName="connTx" presStyleLbl="sibTrans2D1" presStyleIdx="2" presStyleCnt="3"/>
      <dgm:spPr/>
    </dgm:pt>
    <dgm:pt modelId="{52069BD6-EABD-497B-819E-275C6B17F9B9}" type="pres">
      <dgm:prSet presAssocID="{19F874F6-8F80-4202-9D49-FFC80FFF8DD5}" presName="composite" presStyleCnt="0"/>
      <dgm:spPr/>
    </dgm:pt>
    <dgm:pt modelId="{005FB35E-1413-4511-AC92-059D684C88A4}" type="pres">
      <dgm:prSet presAssocID="{19F874F6-8F80-4202-9D49-FFC80FFF8DD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0C432B0-A5EF-4621-B6C2-93B77E0D4D61}" type="pres">
      <dgm:prSet presAssocID="{19F874F6-8F80-4202-9D49-FFC80FFF8DD5}" presName="parSh" presStyleLbl="node1" presStyleIdx="3" presStyleCnt="4"/>
      <dgm:spPr/>
    </dgm:pt>
    <dgm:pt modelId="{8D7844E3-F0CF-42E4-A425-E25CB05360E2}" type="pres">
      <dgm:prSet presAssocID="{19F874F6-8F80-4202-9D49-FFC80FFF8DD5}" presName="desTx" presStyleLbl="fgAcc1" presStyleIdx="3" presStyleCnt="4" custScaleY="91191">
        <dgm:presLayoutVars>
          <dgm:bulletEnabled val="1"/>
        </dgm:presLayoutVars>
      </dgm:prSet>
      <dgm:spPr/>
    </dgm:pt>
  </dgm:ptLst>
  <dgm:cxnLst>
    <dgm:cxn modelId="{7979DC05-C9C5-4541-A011-94163A0A9259}" type="presOf" srcId="{0D9F1510-8601-4186-BEA6-41E3679BD8BD}" destId="{31BC3753-B24B-478B-A35F-4EAE7596D2FC}" srcOrd="1" destOrd="0" presId="urn:microsoft.com/office/officeart/2005/8/layout/process3"/>
    <dgm:cxn modelId="{E3D79508-AA11-41A1-9D39-33E921798E07}" srcId="{0D9F1510-8601-4186-BEA6-41E3679BD8BD}" destId="{318CBE9F-4FB4-4B32-B5A5-426AC9D1F134}" srcOrd="3" destOrd="0" parTransId="{6A752F02-D8AB-4B60-AF5B-76306220788F}" sibTransId="{2D5C6C7F-345E-47D9-8C27-08B12ACC6B1F}"/>
    <dgm:cxn modelId="{BBA2F108-B6FB-4E9B-82DA-9C4E71B2FBA9}" srcId="{A562A860-FB38-4B2E-A30F-0EF59435A267}" destId="{9F4A476E-0349-4B23-8AF5-07B801271060}" srcOrd="3" destOrd="0" parTransId="{95C1E5E6-02AB-4B0B-B90C-FD727C3591E4}" sibTransId="{4ED227A9-D0F7-430D-AB1D-B5B30C557168}"/>
    <dgm:cxn modelId="{EEE3E819-0373-4404-A3FE-76BFE550D6C7}" type="presOf" srcId="{4C99CC3C-FBC0-4D7F-A27A-D222107DE56D}" destId="{F8C5854F-9FEA-4255-8A9B-652CCAD5D547}" srcOrd="0" destOrd="2" presId="urn:microsoft.com/office/officeart/2005/8/layout/process3"/>
    <dgm:cxn modelId="{F9A53E1A-D2A4-4C4D-AFC6-8A407466F369}" type="presOf" srcId="{B25B1650-4AE1-437B-8E39-A8E0E30F2CAA}" destId="{8D7844E3-F0CF-42E4-A425-E25CB05360E2}" srcOrd="0" destOrd="9" presId="urn:microsoft.com/office/officeart/2005/8/layout/process3"/>
    <dgm:cxn modelId="{0610491B-E3FC-4F33-9FF8-F6EBEEA593A5}" srcId="{A562A860-FB38-4B2E-A30F-0EF59435A267}" destId="{89974FF8-431A-4C2D-BA03-DAF15C9FB248}" srcOrd="1" destOrd="0" parTransId="{8853F2A3-8F64-473D-89C9-9EECCE5FAEB4}" sibTransId="{17AEC23A-A70A-48C4-BBAF-B0022AC55556}"/>
    <dgm:cxn modelId="{EBC6F11B-1B1A-458D-B246-2879AA39E3D6}" srcId="{A562A860-FB38-4B2E-A30F-0EF59435A267}" destId="{FCE92C80-F3E3-4467-80E9-038BFCE8126E}" srcOrd="0" destOrd="0" parTransId="{61C5B613-D6E7-4383-8E1C-8D5862CD0D6F}" sibTransId="{C165649F-E5DF-4CE4-BAF5-93CECC79F2A6}"/>
    <dgm:cxn modelId="{A059631C-0E7B-4DAC-AE6D-25EE82F33057}" type="presOf" srcId="{A5E77B99-337B-404C-9E93-59002FDC30E5}" destId="{38EB4B20-601D-43B1-9086-D5946D8297A5}" srcOrd="1" destOrd="0" presId="urn:microsoft.com/office/officeart/2005/8/layout/process3"/>
    <dgm:cxn modelId="{E9F86C1C-ACB8-4A67-B1F3-7C17C32FDD3A}" srcId="{19F874F6-8F80-4202-9D49-FFC80FFF8DD5}" destId="{1E396721-B6A6-4F49-97D1-C4A597C39748}" srcOrd="6" destOrd="0" parTransId="{70CFA2A8-C4E5-4AAE-B88D-923625928566}" sibTransId="{225BF472-3199-4DB4-82B2-922CC973C17A}"/>
    <dgm:cxn modelId="{74D3911C-EEF0-4DBF-B677-C13214273457}" srcId="{A562A860-FB38-4B2E-A30F-0EF59435A267}" destId="{951491D7-B801-49AB-B7FA-8886EDFAA94B}" srcOrd="4" destOrd="0" parTransId="{F95ABFA8-40F9-4E30-9BBB-D69E91EDC315}" sibTransId="{4A2DF889-E007-4165-B388-D082C288FA6F}"/>
    <dgm:cxn modelId="{82F7C71C-82EB-4AE5-8AE3-F341BDB9E962}" srcId="{19F874F6-8F80-4202-9D49-FFC80FFF8DD5}" destId="{800AA19D-B6C2-46B9-957F-281BA86E35FC}" srcOrd="3" destOrd="0" parTransId="{C6BD5BFC-06C8-4157-BB3B-A8FB75D58CEE}" sibTransId="{A1F440EF-3536-45FE-89B5-9A11D738FD58}"/>
    <dgm:cxn modelId="{D0184D20-36EE-4006-8CC2-A151FC9BA5CE}" srcId="{19F874F6-8F80-4202-9D49-FFC80FFF8DD5}" destId="{4FBC7AD9-387B-4FC2-84C6-49F03CA32CFD}" srcOrd="1" destOrd="0" parTransId="{3026797D-3A28-4592-9D4B-624DCCEF5695}" sibTransId="{BEA885CC-6E3C-4982-8ACA-999578457D5A}"/>
    <dgm:cxn modelId="{206C8227-CB39-475B-9131-4A5ADB026565}" srcId="{E60CA63E-9933-455B-B036-693D43897265}" destId="{3D054E2B-19F0-41F6-8C72-480A4C519199}" srcOrd="2" destOrd="0" parTransId="{154D8B62-3DD1-48FA-A979-1A4137F2FF88}" sibTransId="{23F020E2-F377-4219-857B-2F7AFC88504A}"/>
    <dgm:cxn modelId="{72156528-01D8-4C60-AF45-20266E1E9DC0}" type="presOf" srcId="{8BE53D27-C29D-4E13-A4D7-66F94481D1E9}" destId="{8D7844E3-F0CF-42E4-A425-E25CB05360E2}" srcOrd="0" destOrd="5" presId="urn:microsoft.com/office/officeart/2005/8/layout/process3"/>
    <dgm:cxn modelId="{FC429F28-5371-4951-BB89-6AF901C0369A}" type="presOf" srcId="{F511248B-D1E2-459D-B91A-7548A7EE7019}" destId="{AF027F9A-CF23-4E03-A7F5-EF1386164239}" srcOrd="0" destOrd="3" presId="urn:microsoft.com/office/officeart/2005/8/layout/process3"/>
    <dgm:cxn modelId="{1D6FDB34-4168-4873-9BD9-32E83B185059}" type="presOf" srcId="{FCE92C80-F3E3-4467-80E9-038BFCE8126E}" destId="{AF027F9A-CF23-4E03-A7F5-EF1386164239}" srcOrd="0" destOrd="0" presId="urn:microsoft.com/office/officeart/2005/8/layout/process3"/>
    <dgm:cxn modelId="{E9675336-7F10-434E-BFC2-6002B2799C94}" type="presOf" srcId="{04D66797-58D1-490A-8C27-DDD89E45D62F}" destId="{3CB50B11-9709-4BCA-A6B5-22FA807DD38B}" srcOrd="0" destOrd="0" presId="urn:microsoft.com/office/officeart/2005/8/layout/process3"/>
    <dgm:cxn modelId="{DBF98A36-76EB-44D4-B815-4E5E5177A097}" srcId="{19F874F6-8F80-4202-9D49-FFC80FFF8DD5}" destId="{8BE53D27-C29D-4E13-A4D7-66F94481D1E9}" srcOrd="5" destOrd="0" parTransId="{D844DFE7-8D99-4897-86F2-C254A42AC4DE}" sibTransId="{AA4E2B6B-90CE-4180-B676-C5CD5C7F41E5}"/>
    <dgm:cxn modelId="{2DAB9037-C2F6-4A68-B476-44C609B70BAE}" type="presOf" srcId="{E9B96EA9-244A-4E36-A9A5-CDD62799B6B0}" destId="{F8C5854F-9FEA-4255-8A9B-652CCAD5D547}" srcOrd="0" destOrd="1" presId="urn:microsoft.com/office/officeart/2005/8/layout/process3"/>
    <dgm:cxn modelId="{DCA24D39-0FE0-4318-98CE-C07B1D90F359}" srcId="{E9B96EA9-244A-4E36-A9A5-CDD62799B6B0}" destId="{33B0C8A0-CCB3-4A4B-A4E8-2F53589C5F3B}" srcOrd="1" destOrd="0" parTransId="{51832877-E5E5-4A58-B2DD-5E59D1755F02}" sibTransId="{41437FD4-EDDA-4FA8-94A2-DBFC840D04F0}"/>
    <dgm:cxn modelId="{FB725E3C-D6E8-4812-81F6-DB84E74E9922}" type="presOf" srcId="{89974FF8-431A-4C2D-BA03-DAF15C9FB248}" destId="{AF027F9A-CF23-4E03-A7F5-EF1386164239}" srcOrd="0" destOrd="1" presId="urn:microsoft.com/office/officeart/2005/8/layout/process3"/>
    <dgm:cxn modelId="{B0DC6C3D-2E17-4FEC-8FCD-53BE13433D6F}" type="presOf" srcId="{318CBE9F-4FB4-4B32-B5A5-426AC9D1F134}" destId="{F8C5854F-9FEA-4255-8A9B-652CCAD5D547}" srcOrd="0" destOrd="5" presId="urn:microsoft.com/office/officeart/2005/8/layout/process3"/>
    <dgm:cxn modelId="{BE0FC45B-3F9A-4EB5-B4A3-3728207FD08B}" type="presOf" srcId="{A562A860-FB38-4B2E-A30F-0EF59435A267}" destId="{85FB58C2-793A-4730-B42F-E15A28DDF2F0}" srcOrd="1" destOrd="0" presId="urn:microsoft.com/office/officeart/2005/8/layout/process3"/>
    <dgm:cxn modelId="{76C5FA5F-B575-4D4D-891D-636B2C78780F}" type="presOf" srcId="{1E396721-B6A6-4F49-97D1-C4A597C39748}" destId="{8D7844E3-F0CF-42E4-A425-E25CB05360E2}" srcOrd="0" destOrd="6" presId="urn:microsoft.com/office/officeart/2005/8/layout/process3"/>
    <dgm:cxn modelId="{AE763043-E610-4448-A1A7-3970CE50AAF6}" srcId="{F6832A70-0108-41B6-84F0-EFC3B68E1E90}" destId="{19F874F6-8F80-4202-9D49-FFC80FFF8DD5}" srcOrd="3" destOrd="0" parTransId="{ECDD646F-7068-4655-8531-8D7E693F3F1F}" sibTransId="{DA7CD001-E347-496B-B831-5987875B9B83}"/>
    <dgm:cxn modelId="{1F66A644-8272-4033-945A-485991641BCB}" type="presOf" srcId="{4FBC7AD9-387B-4FC2-84C6-49F03CA32CFD}" destId="{8D7844E3-F0CF-42E4-A425-E25CB05360E2}" srcOrd="0" destOrd="1" presId="urn:microsoft.com/office/officeart/2005/8/layout/process3"/>
    <dgm:cxn modelId="{B48D6866-01C2-44C5-BEAD-668B10FE9A0C}" type="presOf" srcId="{9F4A476E-0349-4B23-8AF5-07B801271060}" destId="{AF027F9A-CF23-4E03-A7F5-EF1386164239}" srcOrd="0" destOrd="4" presId="urn:microsoft.com/office/officeart/2005/8/layout/process3"/>
    <dgm:cxn modelId="{75ECDC66-A037-41E3-9AF1-F599139F4697}" type="presOf" srcId="{7CA9B579-11B2-4BAE-A47E-7C49EB53B647}" destId="{3CB50B11-9709-4BCA-A6B5-22FA807DD38B}" srcOrd="0" destOrd="2" presId="urn:microsoft.com/office/officeart/2005/8/layout/process3"/>
    <dgm:cxn modelId="{B57FE467-2DA4-4A22-AEC0-807EDAE75CAE}" srcId="{19F874F6-8F80-4202-9D49-FFC80FFF8DD5}" destId="{BA36E221-58DB-4FE0-940A-D673BA58B8AB}" srcOrd="0" destOrd="0" parTransId="{8482DC69-829E-447A-8C6D-CA93924C879A}" sibTransId="{58E96659-37E0-4C56-B470-421185038C96}"/>
    <dgm:cxn modelId="{E2E08168-6747-423F-BDA4-D205E92EDAA8}" srcId="{19F874F6-8F80-4202-9D49-FFC80FFF8DD5}" destId="{9693377C-DB4C-4958-97E3-3DD38B6678B5}" srcOrd="2" destOrd="0" parTransId="{A5CEACFC-5078-4933-8A1C-BFB2CB97022B}" sibTransId="{53EAD1EE-DB33-49B9-AFB8-F651CEA620F4}"/>
    <dgm:cxn modelId="{E99BB749-770F-4516-B7BD-B4EED5948AAE}" type="presOf" srcId="{AA020860-3FB0-4471-838D-4F25A4563E92}" destId="{8D7844E3-F0CF-42E4-A425-E25CB05360E2}" srcOrd="0" destOrd="7" presId="urn:microsoft.com/office/officeart/2005/8/layout/process3"/>
    <dgm:cxn modelId="{B972384A-A60A-48CA-9053-007C65E932A1}" type="presOf" srcId="{C79D483E-4089-4A94-95FD-F97818CB4688}" destId="{F8C5854F-9FEA-4255-8A9B-652CCAD5D547}" srcOrd="0" destOrd="4" presId="urn:microsoft.com/office/officeart/2005/8/layout/process3"/>
    <dgm:cxn modelId="{85BCFF6B-083B-4066-9E13-2EC18C8074CD}" srcId="{19F874F6-8F80-4202-9D49-FFC80FFF8DD5}" destId="{72D16144-CC9E-46B4-9CE3-0D19BD5BD1FD}" srcOrd="4" destOrd="0" parTransId="{B0BE6B99-DA65-40ED-9412-26B7C98F48FC}" sibTransId="{52D43199-0248-465E-96FE-2E5F29C6F082}"/>
    <dgm:cxn modelId="{A9EFD46D-6EFA-4046-9096-F934CEB17BDE}" srcId="{0D9F1510-8601-4186-BEA6-41E3679BD8BD}" destId="{DD398122-CBAE-4CE2-AA75-EA6DD2776AA5}" srcOrd="0" destOrd="0" parTransId="{8206B6FD-3EC9-444A-AF90-40D59CAAE318}" sibTransId="{D1D64EDC-7016-49AB-8DB6-4DD18C5D440E}"/>
    <dgm:cxn modelId="{8AB5FF4F-139F-4E35-AD1E-283487942C5B}" type="presOf" srcId="{6531F890-967D-40D6-A9AB-ADFE91608960}" destId="{E9B73D8F-C45B-4208-967B-EF99120C9AE9}" srcOrd="0" destOrd="0" presId="urn:microsoft.com/office/officeart/2005/8/layout/process3"/>
    <dgm:cxn modelId="{5EF06053-CFA6-45A4-946F-861FD926258D}" type="presOf" srcId="{19F874F6-8F80-4202-9D49-FFC80FFF8DD5}" destId="{005FB35E-1413-4511-AC92-059D684C88A4}" srcOrd="0" destOrd="0" presId="urn:microsoft.com/office/officeart/2005/8/layout/process3"/>
    <dgm:cxn modelId="{630B8353-8EC8-4D50-849F-24D1F8B6E1E5}" srcId="{F6832A70-0108-41B6-84F0-EFC3B68E1E90}" destId="{0D9F1510-8601-4186-BEA6-41E3679BD8BD}" srcOrd="2" destOrd="0" parTransId="{7788B1BC-4C34-41A5-9095-56B5FBF96C81}" sibTransId="{A5E77B99-337B-404C-9E93-59002FDC30E5}"/>
    <dgm:cxn modelId="{CE3CA858-8406-46B0-B1C4-969A257A14AE}" type="presOf" srcId="{0D9F1510-8601-4186-BEA6-41E3679BD8BD}" destId="{D5737CFB-1542-4129-8770-B18D8E52C6A6}" srcOrd="0" destOrd="0" presId="urn:microsoft.com/office/officeart/2005/8/layout/process3"/>
    <dgm:cxn modelId="{B108EC78-884C-4D45-8B45-835350DD3495}" type="presOf" srcId="{951491D7-B801-49AB-B7FA-8886EDFAA94B}" destId="{AF027F9A-CF23-4E03-A7F5-EF1386164239}" srcOrd="0" destOrd="5" presId="urn:microsoft.com/office/officeart/2005/8/layout/process3"/>
    <dgm:cxn modelId="{56801879-9267-4992-B53E-A29AB064AE99}" srcId="{F6832A70-0108-41B6-84F0-EFC3B68E1E90}" destId="{A562A860-FB38-4B2E-A30F-0EF59435A267}" srcOrd="1" destOrd="0" parTransId="{A5666366-E3FF-440B-A37A-9F3312092901}" sibTransId="{A91A3BAC-7307-4A6F-BC6C-4B7030FEF1F4}"/>
    <dgm:cxn modelId="{1A5F0E81-1DE3-4141-A119-927A58CE31A1}" srcId="{0D9F1510-8601-4186-BEA6-41E3679BD8BD}" destId="{E9B96EA9-244A-4E36-A9A5-CDD62799B6B0}" srcOrd="1" destOrd="0" parTransId="{E6443AFD-CDC8-4007-BEA5-4758A6C0054F}" sibTransId="{10487D87-A420-41E0-98EC-5475218ADCB2}"/>
    <dgm:cxn modelId="{78538882-F98A-4DB3-91FA-2931DDA7EB42}" srcId="{E9B96EA9-244A-4E36-A9A5-CDD62799B6B0}" destId="{4C99CC3C-FBC0-4D7F-A27A-D222107DE56D}" srcOrd="0" destOrd="0" parTransId="{E8FD3431-123C-4009-8B91-6DDD362E286E}" sibTransId="{CE6A1B03-C1D9-4D95-A844-9BBB61492AF6}"/>
    <dgm:cxn modelId="{45D3C484-6C39-40EB-AF43-3992F5C536F8}" type="presOf" srcId="{DD398122-CBAE-4CE2-AA75-EA6DD2776AA5}" destId="{F8C5854F-9FEA-4255-8A9B-652CCAD5D547}" srcOrd="0" destOrd="0" presId="urn:microsoft.com/office/officeart/2005/8/layout/process3"/>
    <dgm:cxn modelId="{13F20D86-6867-48C6-951F-C1891DB90CD2}" srcId="{E60CA63E-9933-455B-B036-693D43897265}" destId="{04D66797-58D1-490A-8C27-DDD89E45D62F}" srcOrd="0" destOrd="0" parTransId="{28390D04-95E3-440F-88FD-2A19627C9FE8}" sibTransId="{38146856-EBFD-4687-8F59-10C327B07D7A}"/>
    <dgm:cxn modelId="{4C5FC287-E662-46D4-9F38-DB8EA2937D91}" type="presOf" srcId="{72D16144-CC9E-46B4-9CE3-0D19BD5BD1FD}" destId="{8D7844E3-F0CF-42E4-A425-E25CB05360E2}" srcOrd="0" destOrd="4" presId="urn:microsoft.com/office/officeart/2005/8/layout/process3"/>
    <dgm:cxn modelId="{7EACDF8B-AEB6-447F-A3CD-FBA0EE0B7206}" srcId="{E60CA63E-9933-455B-B036-693D43897265}" destId="{714E9A2F-673C-4F37-B497-B6641A14B38E}" srcOrd="4" destOrd="0" parTransId="{7B3AE5D1-11EF-4D06-BB20-96107375E49E}" sibTransId="{EF31D509-CC61-40BC-8553-CE3C6F9D074E}"/>
    <dgm:cxn modelId="{16CDC199-35A1-4196-9023-E90F80233B1F}" type="presOf" srcId="{F5280E3F-E26A-4A7E-BFEF-D59C364778F1}" destId="{8D7844E3-F0CF-42E4-A425-E25CB05360E2}" srcOrd="0" destOrd="8" presId="urn:microsoft.com/office/officeart/2005/8/layout/process3"/>
    <dgm:cxn modelId="{11821C9C-6FF6-4B5B-B430-BC41EDA2AFAD}" type="presOf" srcId="{A562A860-FB38-4B2E-A30F-0EF59435A267}" destId="{987C7B52-5BF1-4662-8739-E90383138A25}" srcOrd="0" destOrd="0" presId="urn:microsoft.com/office/officeart/2005/8/layout/process3"/>
    <dgm:cxn modelId="{FBA6A58C-ADEE-4225-83B6-DE9E79BA2491}" srcId="{E60CA63E-9933-455B-B036-693D43897265}" destId="{9D863F36-5D61-4DAA-98BE-561D03762F95}" srcOrd="3" destOrd="0" parTransId="{E8421B21-F523-466A-A3D1-97826E09B9AB}" sibTransId="{DD764EB7-1ABC-4F7C-8912-72F5165B17F1}"/>
    <dgm:cxn modelId="{15B5198E-2E6D-4FE9-871B-D7591D360111}" type="presOf" srcId="{E60CA63E-9933-455B-B036-693D43897265}" destId="{1E2DD206-91F7-4BAD-BDCC-F3067828E3A0}" srcOrd="1" destOrd="0" presId="urn:microsoft.com/office/officeart/2005/8/layout/process3"/>
    <dgm:cxn modelId="{59B1659E-1E75-48C1-88CB-81A8E5BC9B64}" type="presOf" srcId="{19F874F6-8F80-4202-9D49-FFC80FFF8DD5}" destId="{00C432B0-A5EF-4621-B6C2-93B77E0D4D61}" srcOrd="1" destOrd="0" presId="urn:microsoft.com/office/officeart/2005/8/layout/process3"/>
    <dgm:cxn modelId="{E7E029A3-B4CB-418A-B99C-DF5A403CA09F}" type="presOf" srcId="{A91A3BAC-7307-4A6F-BC6C-4B7030FEF1F4}" destId="{2DBE32E7-FD37-43D7-A0F4-5064E865D9C6}" srcOrd="0" destOrd="0" presId="urn:microsoft.com/office/officeart/2005/8/layout/process3"/>
    <dgm:cxn modelId="{14FCEEA3-D269-4230-8730-61ABF6FAE62C}" srcId="{0D9F1510-8601-4186-BEA6-41E3679BD8BD}" destId="{C79D483E-4089-4A94-95FD-F97818CB4688}" srcOrd="2" destOrd="0" parTransId="{3593B259-3C5F-4173-ACDA-C481BEF57D5C}" sibTransId="{E879BE24-F6CF-4C21-8CA8-D33C10D0D1C5}"/>
    <dgm:cxn modelId="{8893D2A8-9043-4456-9422-B3FB4CA0872E}" srcId="{27CB793E-F7D2-486B-9C98-4D682A9053E4}" destId="{7CA9B579-11B2-4BAE-A47E-7C49EB53B647}" srcOrd="0" destOrd="0" parTransId="{44695C17-83C1-48EF-BDF5-1901C9C05B0D}" sibTransId="{40022BFB-A8CE-44C3-BDE0-39F744F7AEA5}"/>
    <dgm:cxn modelId="{02F947AE-3B09-436B-907A-0BE819214EA7}" type="presOf" srcId="{6531F890-967D-40D6-A9AB-ADFE91608960}" destId="{C8F3486C-6314-4547-B637-0D1341A6CF3C}" srcOrd="1" destOrd="0" presId="urn:microsoft.com/office/officeart/2005/8/layout/process3"/>
    <dgm:cxn modelId="{8EC97AB6-9B71-4C57-A6E3-0560362523F3}" srcId="{A562A860-FB38-4B2E-A30F-0EF59435A267}" destId="{F511248B-D1E2-459D-B91A-7548A7EE7019}" srcOrd="2" destOrd="0" parTransId="{08701654-832A-4117-B742-A71254E792F5}" sibTransId="{B63AA3FA-CB5F-4043-8A41-6378ACA09620}"/>
    <dgm:cxn modelId="{A26AB8BA-FB2A-4A8E-ADAB-A1DE768FCF2B}" type="presOf" srcId="{33B0C8A0-CCB3-4A4B-A4E8-2F53589C5F3B}" destId="{F8C5854F-9FEA-4255-8A9B-652CCAD5D547}" srcOrd="0" destOrd="3" presId="urn:microsoft.com/office/officeart/2005/8/layout/process3"/>
    <dgm:cxn modelId="{15C51ABB-B0C5-4977-BA76-4E4C5215E444}" type="presOf" srcId="{BA36E221-58DB-4FE0-940A-D673BA58B8AB}" destId="{8D7844E3-F0CF-42E4-A425-E25CB05360E2}" srcOrd="0" destOrd="0" presId="urn:microsoft.com/office/officeart/2005/8/layout/process3"/>
    <dgm:cxn modelId="{8CB9AAC3-604B-4B79-9EF4-5C019EDA8C23}" type="presOf" srcId="{27CB793E-F7D2-486B-9C98-4D682A9053E4}" destId="{3CB50B11-9709-4BCA-A6B5-22FA807DD38B}" srcOrd="0" destOrd="1" presId="urn:microsoft.com/office/officeart/2005/8/layout/process3"/>
    <dgm:cxn modelId="{AA57A7E4-2614-49C5-8A3D-799FBE5D5597}" type="presOf" srcId="{E60CA63E-9933-455B-B036-693D43897265}" destId="{F2ED2BF1-5AC0-4BB7-94C2-125DF008C3E0}" srcOrd="0" destOrd="0" presId="urn:microsoft.com/office/officeart/2005/8/layout/process3"/>
    <dgm:cxn modelId="{2A16D4C5-E8D8-4D91-B71F-19B7231704B2}" type="presOf" srcId="{A91A3BAC-7307-4A6F-BC6C-4B7030FEF1F4}" destId="{E6C24F0F-A01E-46DC-B718-6325356DFE70}" srcOrd="1" destOrd="0" presId="urn:microsoft.com/office/officeart/2005/8/layout/process3"/>
    <dgm:cxn modelId="{78C8C2E6-3D80-4DA3-A76E-4E960C89C7BE}" type="presOf" srcId="{BF453306-CFB5-499C-9E29-C957FAC3623C}" destId="{AF027F9A-CF23-4E03-A7F5-EF1386164239}" srcOrd="0" destOrd="2" presId="urn:microsoft.com/office/officeart/2005/8/layout/process3"/>
    <dgm:cxn modelId="{088008C9-C984-424F-94D3-F96EE5C9C7ED}" type="presOf" srcId="{714E9A2F-673C-4F37-B497-B6641A14B38E}" destId="{3CB50B11-9709-4BCA-A6B5-22FA807DD38B}" srcOrd="0" destOrd="5" presId="urn:microsoft.com/office/officeart/2005/8/layout/process3"/>
    <dgm:cxn modelId="{997383CA-FC84-4129-A423-CBAE10D3C3C1}" srcId="{19F874F6-8F80-4202-9D49-FFC80FFF8DD5}" destId="{AA020860-3FB0-4471-838D-4F25A4563E92}" srcOrd="7" destOrd="0" parTransId="{14CC573D-1965-424F-84BC-2A223212A81F}" sibTransId="{360D51EB-BC1D-4CD3-8EDF-9AD7361C8FF9}"/>
    <dgm:cxn modelId="{961B7CCF-0C1D-481B-AC81-EA5E7B5B1B40}" type="presOf" srcId="{3D054E2B-19F0-41F6-8C72-480A4C519199}" destId="{3CB50B11-9709-4BCA-A6B5-22FA807DD38B}" srcOrd="0" destOrd="3" presId="urn:microsoft.com/office/officeart/2005/8/layout/process3"/>
    <dgm:cxn modelId="{C917B5D0-10E1-4277-BDF1-B4F9CCA81F96}" type="presOf" srcId="{9D863F36-5D61-4DAA-98BE-561D03762F95}" destId="{3CB50B11-9709-4BCA-A6B5-22FA807DD38B}" srcOrd="0" destOrd="4" presId="urn:microsoft.com/office/officeart/2005/8/layout/process3"/>
    <dgm:cxn modelId="{16A064D4-A399-4B48-AB18-37D76BC3CB2F}" srcId="{F6832A70-0108-41B6-84F0-EFC3B68E1E90}" destId="{E60CA63E-9933-455B-B036-693D43897265}" srcOrd="0" destOrd="0" parTransId="{579D0F9F-686C-4929-9C1D-5E2E3BCD57BF}" sibTransId="{6531F890-967D-40D6-A9AB-ADFE91608960}"/>
    <dgm:cxn modelId="{49DD0BD9-0D1B-4502-BF2E-96662E075D70}" srcId="{89974FF8-431A-4C2D-BA03-DAF15C9FB248}" destId="{BF453306-CFB5-499C-9E29-C957FAC3623C}" srcOrd="0" destOrd="0" parTransId="{D8B70D90-484E-4C42-B260-9A165F8AA67D}" sibTransId="{652C1A13-8DBC-4B59-8E64-3F2964725C24}"/>
    <dgm:cxn modelId="{EDF396D9-0B8E-4261-9F6C-32E8D81888F6}" srcId="{19F874F6-8F80-4202-9D49-FFC80FFF8DD5}" destId="{B25B1650-4AE1-437B-8E39-A8E0E30F2CAA}" srcOrd="9" destOrd="0" parTransId="{AC184C3B-3DB0-4780-B5A4-4133097C5227}" sibTransId="{BAADCE10-ECF0-4299-86AD-432A1AE2CDE5}"/>
    <dgm:cxn modelId="{D576BADA-2AC3-411A-9D78-CEFC05503B8F}" type="presOf" srcId="{F6832A70-0108-41B6-84F0-EFC3B68E1E90}" destId="{16FE5E7B-239C-415B-B882-D50A6AD8C992}" srcOrd="0" destOrd="0" presId="urn:microsoft.com/office/officeart/2005/8/layout/process3"/>
    <dgm:cxn modelId="{0C1B6DFB-1580-4A41-A79F-E86AAA6D24B1}" type="presOf" srcId="{9693377C-DB4C-4958-97E3-3DD38B6678B5}" destId="{8D7844E3-F0CF-42E4-A425-E25CB05360E2}" srcOrd="0" destOrd="2" presId="urn:microsoft.com/office/officeart/2005/8/layout/process3"/>
    <dgm:cxn modelId="{9D46F0FB-F088-4B34-8BE1-7328CFA3F912}" srcId="{E60CA63E-9933-455B-B036-693D43897265}" destId="{27CB793E-F7D2-486B-9C98-4D682A9053E4}" srcOrd="1" destOrd="0" parTransId="{064CA149-AE51-4F42-BAC0-1800A439A6AF}" sibTransId="{C8C8E772-F46A-4F4E-8C38-C6286322146C}"/>
    <dgm:cxn modelId="{2128D9FC-397E-4E47-A795-2AC0E92D58BE}" type="presOf" srcId="{A5E77B99-337B-404C-9E93-59002FDC30E5}" destId="{3DBA80DD-A753-4B64-977F-2DCA797DCD9F}" srcOrd="0" destOrd="0" presId="urn:microsoft.com/office/officeart/2005/8/layout/process3"/>
    <dgm:cxn modelId="{7084B1DE-4094-435C-BFA6-F986C5239B69}" type="presOf" srcId="{800AA19D-B6C2-46B9-957F-281BA86E35FC}" destId="{8D7844E3-F0CF-42E4-A425-E25CB05360E2}" srcOrd="0" destOrd="3" presId="urn:microsoft.com/office/officeart/2005/8/layout/process3"/>
    <dgm:cxn modelId="{1D53A39F-1644-486B-935F-47E8B5923A01}" srcId="{19F874F6-8F80-4202-9D49-FFC80FFF8DD5}" destId="{F5280E3F-E26A-4A7E-BFEF-D59C364778F1}" srcOrd="8" destOrd="0" parTransId="{4D824610-5A6F-4E36-A20C-41C4CAB1B611}" sibTransId="{98B55DEA-50F8-4D77-A0A5-517006F75C06}"/>
    <dgm:cxn modelId="{95EDE766-B39C-4040-9105-3C73B5DC0483}" type="presParOf" srcId="{16FE5E7B-239C-415B-B882-D50A6AD8C992}" destId="{6D33429C-BAB4-43C8-AE8F-E4A7178D5CC7}" srcOrd="0" destOrd="0" presId="urn:microsoft.com/office/officeart/2005/8/layout/process3"/>
    <dgm:cxn modelId="{088B9F3A-C3AF-49F4-94B5-98A8C6F15884}" type="presParOf" srcId="{6D33429C-BAB4-43C8-AE8F-E4A7178D5CC7}" destId="{F2ED2BF1-5AC0-4BB7-94C2-125DF008C3E0}" srcOrd="0" destOrd="0" presId="urn:microsoft.com/office/officeart/2005/8/layout/process3"/>
    <dgm:cxn modelId="{C9CD523D-7195-40FC-9618-665BEBDAE764}" type="presParOf" srcId="{6D33429C-BAB4-43C8-AE8F-E4A7178D5CC7}" destId="{1E2DD206-91F7-4BAD-BDCC-F3067828E3A0}" srcOrd="1" destOrd="0" presId="urn:microsoft.com/office/officeart/2005/8/layout/process3"/>
    <dgm:cxn modelId="{D866377D-0542-4A1E-A877-9A3548DAF0AF}" type="presParOf" srcId="{6D33429C-BAB4-43C8-AE8F-E4A7178D5CC7}" destId="{3CB50B11-9709-4BCA-A6B5-22FA807DD38B}" srcOrd="2" destOrd="0" presId="urn:microsoft.com/office/officeart/2005/8/layout/process3"/>
    <dgm:cxn modelId="{B0CC4BE3-9C68-420B-8A84-AB36A9B48106}" type="presParOf" srcId="{16FE5E7B-239C-415B-B882-D50A6AD8C992}" destId="{E9B73D8F-C45B-4208-967B-EF99120C9AE9}" srcOrd="1" destOrd="0" presId="urn:microsoft.com/office/officeart/2005/8/layout/process3"/>
    <dgm:cxn modelId="{4CCDC80D-FB83-4991-B3F2-1848738BAABA}" type="presParOf" srcId="{E9B73D8F-C45B-4208-967B-EF99120C9AE9}" destId="{C8F3486C-6314-4547-B637-0D1341A6CF3C}" srcOrd="0" destOrd="0" presId="urn:microsoft.com/office/officeart/2005/8/layout/process3"/>
    <dgm:cxn modelId="{56C6DF7A-793B-45F0-AE04-F5D4A84C87FD}" type="presParOf" srcId="{16FE5E7B-239C-415B-B882-D50A6AD8C992}" destId="{9B421DD6-B5AE-47BD-A6AB-E3A615F39017}" srcOrd="2" destOrd="0" presId="urn:microsoft.com/office/officeart/2005/8/layout/process3"/>
    <dgm:cxn modelId="{01F5061B-0B03-4241-8BC4-0261518ADF1C}" type="presParOf" srcId="{9B421DD6-B5AE-47BD-A6AB-E3A615F39017}" destId="{987C7B52-5BF1-4662-8739-E90383138A25}" srcOrd="0" destOrd="0" presId="urn:microsoft.com/office/officeart/2005/8/layout/process3"/>
    <dgm:cxn modelId="{EA95683D-6AC9-48AB-B6CA-7A9FAA90528A}" type="presParOf" srcId="{9B421DD6-B5AE-47BD-A6AB-E3A615F39017}" destId="{85FB58C2-793A-4730-B42F-E15A28DDF2F0}" srcOrd="1" destOrd="0" presId="urn:microsoft.com/office/officeart/2005/8/layout/process3"/>
    <dgm:cxn modelId="{D2EE2779-A0E3-48A3-A9F9-66A9E6C25418}" type="presParOf" srcId="{9B421DD6-B5AE-47BD-A6AB-E3A615F39017}" destId="{AF027F9A-CF23-4E03-A7F5-EF1386164239}" srcOrd="2" destOrd="0" presId="urn:microsoft.com/office/officeart/2005/8/layout/process3"/>
    <dgm:cxn modelId="{3B21139F-32E7-4315-B721-767C716AE90C}" type="presParOf" srcId="{16FE5E7B-239C-415B-B882-D50A6AD8C992}" destId="{2DBE32E7-FD37-43D7-A0F4-5064E865D9C6}" srcOrd="3" destOrd="0" presId="urn:microsoft.com/office/officeart/2005/8/layout/process3"/>
    <dgm:cxn modelId="{78A32220-2162-46CA-A837-EFC246E27AD7}" type="presParOf" srcId="{2DBE32E7-FD37-43D7-A0F4-5064E865D9C6}" destId="{E6C24F0F-A01E-46DC-B718-6325356DFE70}" srcOrd="0" destOrd="0" presId="urn:microsoft.com/office/officeart/2005/8/layout/process3"/>
    <dgm:cxn modelId="{037F8CDA-1379-4B4A-8193-AC5A8F1FE50B}" type="presParOf" srcId="{16FE5E7B-239C-415B-B882-D50A6AD8C992}" destId="{4B6DE501-4EAC-4DF8-8FAA-89C5B9684C9E}" srcOrd="4" destOrd="0" presId="urn:microsoft.com/office/officeart/2005/8/layout/process3"/>
    <dgm:cxn modelId="{E750144B-F732-4DD4-BB35-3055A66D62DA}" type="presParOf" srcId="{4B6DE501-4EAC-4DF8-8FAA-89C5B9684C9E}" destId="{D5737CFB-1542-4129-8770-B18D8E52C6A6}" srcOrd="0" destOrd="0" presId="urn:microsoft.com/office/officeart/2005/8/layout/process3"/>
    <dgm:cxn modelId="{638CE8CD-761F-4B15-9947-55E18430C972}" type="presParOf" srcId="{4B6DE501-4EAC-4DF8-8FAA-89C5B9684C9E}" destId="{31BC3753-B24B-478B-A35F-4EAE7596D2FC}" srcOrd="1" destOrd="0" presId="urn:microsoft.com/office/officeart/2005/8/layout/process3"/>
    <dgm:cxn modelId="{BFB9E998-D9D6-413F-BC59-CE818E95DF8E}" type="presParOf" srcId="{4B6DE501-4EAC-4DF8-8FAA-89C5B9684C9E}" destId="{F8C5854F-9FEA-4255-8A9B-652CCAD5D547}" srcOrd="2" destOrd="0" presId="urn:microsoft.com/office/officeart/2005/8/layout/process3"/>
    <dgm:cxn modelId="{8717D38C-D044-473D-B00D-AC73538EEF91}" type="presParOf" srcId="{16FE5E7B-239C-415B-B882-D50A6AD8C992}" destId="{3DBA80DD-A753-4B64-977F-2DCA797DCD9F}" srcOrd="5" destOrd="0" presId="urn:microsoft.com/office/officeart/2005/8/layout/process3"/>
    <dgm:cxn modelId="{9807D9E7-0FC3-452A-BA12-ADEE2378CAEA}" type="presParOf" srcId="{3DBA80DD-A753-4B64-977F-2DCA797DCD9F}" destId="{38EB4B20-601D-43B1-9086-D5946D8297A5}" srcOrd="0" destOrd="0" presId="urn:microsoft.com/office/officeart/2005/8/layout/process3"/>
    <dgm:cxn modelId="{918238CD-D88D-4684-A8DF-8474499B4856}" type="presParOf" srcId="{16FE5E7B-239C-415B-B882-D50A6AD8C992}" destId="{52069BD6-EABD-497B-819E-275C6B17F9B9}" srcOrd="6" destOrd="0" presId="urn:microsoft.com/office/officeart/2005/8/layout/process3"/>
    <dgm:cxn modelId="{944E0094-D381-4A80-B532-087F0DBB47C7}" type="presParOf" srcId="{52069BD6-EABD-497B-819E-275C6B17F9B9}" destId="{005FB35E-1413-4511-AC92-059D684C88A4}" srcOrd="0" destOrd="0" presId="urn:microsoft.com/office/officeart/2005/8/layout/process3"/>
    <dgm:cxn modelId="{4D623253-51F9-45EB-9421-B95D3E285C35}" type="presParOf" srcId="{52069BD6-EABD-497B-819E-275C6B17F9B9}" destId="{00C432B0-A5EF-4621-B6C2-93B77E0D4D61}" srcOrd="1" destOrd="0" presId="urn:microsoft.com/office/officeart/2005/8/layout/process3"/>
    <dgm:cxn modelId="{131D6CC7-FDD8-4148-84E6-D279DD77F6FE}" type="presParOf" srcId="{52069BD6-EABD-497B-819E-275C6B17F9B9}" destId="{8D7844E3-F0CF-42E4-A425-E25CB05360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D206-91F7-4BAD-BDCC-F3067828E3A0}">
      <dsp:nvSpPr>
        <dsp:cNvPr id="0" name=""/>
        <dsp:cNvSpPr/>
      </dsp:nvSpPr>
      <dsp:spPr>
        <a:xfrm>
          <a:off x="6152" y="20969"/>
          <a:ext cx="1712548" cy="2721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+mn-lt"/>
            </a:rPr>
            <a:t>Anticipo Indennità di Cessazione</a:t>
          </a:r>
        </a:p>
      </dsp:txBody>
      <dsp:txXfrm>
        <a:off x="6152" y="20969"/>
        <a:ext cx="1712548" cy="685019"/>
      </dsp:txXfrm>
    </dsp:sp>
    <dsp:sp modelId="{3CB50B11-9709-4BCA-A6B5-22FA807DD38B}">
      <dsp:nvSpPr>
        <dsp:cNvPr id="0" name=""/>
        <dsp:cNvSpPr/>
      </dsp:nvSpPr>
      <dsp:spPr>
        <a:xfrm>
          <a:off x="297379" y="841869"/>
          <a:ext cx="1831622" cy="33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it-IT" sz="1400" b="0" u="non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+mn-lt"/>
            </a:rPr>
            <a:t> Importo massimo finanziabile =</a:t>
          </a:r>
          <a:endParaRPr lang="it-IT" sz="1400" b="0" u="none" kern="1200" dirty="0">
            <a:latin typeface="+mn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1" u="sng" kern="1200" dirty="0"/>
            <a:t>€ </a:t>
          </a:r>
          <a:r>
            <a:rPr lang="it-IT" sz="1400" b="1" u="sng" kern="1200" dirty="0">
              <a:latin typeface="+mn-lt"/>
            </a:rPr>
            <a:t>160.000,00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latin typeface="+mn-lt"/>
            </a:rPr>
            <a:t> Durata massima del finanziamento = </a:t>
          </a:r>
          <a:r>
            <a:rPr lang="it-IT" sz="1400" b="1" u="sng" kern="1200" dirty="0">
              <a:latin typeface="+mn-lt"/>
            </a:rPr>
            <a:t>8 anni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latin typeface="+mn-lt"/>
          </a:endParaRPr>
        </a:p>
      </dsp:txBody>
      <dsp:txXfrm>
        <a:off x="351025" y="895515"/>
        <a:ext cx="1724330" cy="3249747"/>
      </dsp:txXfrm>
    </dsp:sp>
    <dsp:sp modelId="{E9B73D8F-C45B-4208-967B-EF99120C9AE9}">
      <dsp:nvSpPr>
        <dsp:cNvPr id="0" name=""/>
        <dsp:cNvSpPr/>
      </dsp:nvSpPr>
      <dsp:spPr>
        <a:xfrm rot="21238">
          <a:off x="1993196" y="159075"/>
          <a:ext cx="581951" cy="42637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>
            <a:latin typeface="+mn-lt"/>
          </a:endParaRPr>
        </a:p>
      </dsp:txBody>
      <dsp:txXfrm>
        <a:off x="1993197" y="243955"/>
        <a:ext cx="454039" cy="255825"/>
      </dsp:txXfrm>
    </dsp:sp>
    <dsp:sp modelId="{85FB58C2-793A-4730-B42F-E15A28DDF2F0}">
      <dsp:nvSpPr>
        <dsp:cNvPr id="0" name=""/>
        <dsp:cNvSpPr/>
      </dsp:nvSpPr>
      <dsp:spPr>
        <a:xfrm>
          <a:off x="2816702" y="38333"/>
          <a:ext cx="1712548" cy="2721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+mn-lt"/>
            </a:rPr>
            <a:t>Prestito d’Onore</a:t>
          </a:r>
        </a:p>
      </dsp:txBody>
      <dsp:txXfrm>
        <a:off x="2816702" y="38333"/>
        <a:ext cx="1712548" cy="685019"/>
      </dsp:txXfrm>
    </dsp:sp>
    <dsp:sp modelId="{AF027F9A-CF23-4E03-A7F5-EF1386164239}">
      <dsp:nvSpPr>
        <dsp:cNvPr id="0" name=""/>
        <dsp:cNvSpPr/>
      </dsp:nvSpPr>
      <dsp:spPr>
        <a:xfrm>
          <a:off x="3096497" y="893961"/>
          <a:ext cx="1854484" cy="328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Importo massimo finanziabile =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€ 60.000,00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massima del finanziamento =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 anni</a:t>
          </a: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150813" y="948277"/>
        <a:ext cx="1745852" cy="3178951"/>
      </dsp:txXfrm>
    </dsp:sp>
    <dsp:sp modelId="{2DBE32E7-FD37-43D7-A0F4-5064E865D9C6}">
      <dsp:nvSpPr>
        <dsp:cNvPr id="0" name=""/>
        <dsp:cNvSpPr/>
      </dsp:nvSpPr>
      <dsp:spPr>
        <a:xfrm rot="5294">
          <a:off x="4806609" y="169854"/>
          <a:ext cx="588000" cy="42637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prstClr val="black">
              <a:lumMod val="50000"/>
              <a:lumOff val="50000"/>
            </a:prst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806609" y="255031"/>
        <a:ext cx="460088" cy="255825"/>
      </dsp:txXfrm>
    </dsp:sp>
    <dsp:sp modelId="{31BC3753-B24B-478B-A35F-4EAE7596D2FC}">
      <dsp:nvSpPr>
        <dsp:cNvPr id="0" name=""/>
        <dsp:cNvSpPr/>
      </dsp:nvSpPr>
      <dsp:spPr>
        <a:xfrm>
          <a:off x="5638684" y="42679"/>
          <a:ext cx="1712548" cy="2721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+mn-lt"/>
            </a:rPr>
            <a:t>Prestiti per Notai con età inferiore a 67 anni</a:t>
          </a:r>
        </a:p>
      </dsp:txBody>
      <dsp:txXfrm>
        <a:off x="5638684" y="42679"/>
        <a:ext cx="1712548" cy="685019"/>
      </dsp:txXfrm>
    </dsp:sp>
    <dsp:sp modelId="{F8C5854F-9FEA-4255-8A9B-652CCAD5D547}">
      <dsp:nvSpPr>
        <dsp:cNvPr id="0" name=""/>
        <dsp:cNvSpPr/>
      </dsp:nvSpPr>
      <dsp:spPr>
        <a:xfrm>
          <a:off x="5927221" y="905909"/>
          <a:ext cx="1869846" cy="3270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it-IT" sz="14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Importo massimo finanziabile =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€ 75.000,00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massima del finanziamento = </a:t>
          </a:r>
          <a:r>
            <a:rPr lang="it-IT" sz="1400" b="1" u="sng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 anni</a:t>
          </a:r>
        </a:p>
      </dsp:txBody>
      <dsp:txXfrm>
        <a:off x="5981987" y="960675"/>
        <a:ext cx="1760314" cy="3160669"/>
      </dsp:txXfrm>
    </dsp:sp>
    <dsp:sp modelId="{3DBA80DD-A753-4B64-977F-2DCA797DCD9F}">
      <dsp:nvSpPr>
        <dsp:cNvPr id="0" name=""/>
        <dsp:cNvSpPr/>
      </dsp:nvSpPr>
      <dsp:spPr>
        <a:xfrm rot="21588174">
          <a:off x="7630509" y="167076"/>
          <a:ext cx="592073" cy="42637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prstClr val="black">
              <a:lumMod val="50000"/>
              <a:lumOff val="50000"/>
            </a:prstClr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630509" y="252571"/>
        <a:ext cx="464161" cy="255825"/>
      </dsp:txXfrm>
    </dsp:sp>
    <dsp:sp modelId="{00C432B0-A5EF-4621-B6C2-93B77E0D4D61}">
      <dsp:nvSpPr>
        <dsp:cNvPr id="0" name=""/>
        <dsp:cNvSpPr/>
      </dsp:nvSpPr>
      <dsp:spPr>
        <a:xfrm>
          <a:off x="8468346" y="32945"/>
          <a:ext cx="1712548" cy="2721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it-IT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Mutui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it-IT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8468346" y="32945"/>
        <a:ext cx="1712548" cy="685019"/>
      </dsp:txXfrm>
    </dsp:sp>
    <dsp:sp modelId="{8D7844E3-F0CF-42E4-A425-E25CB05360E2}">
      <dsp:nvSpPr>
        <dsp:cNvPr id="0" name=""/>
        <dsp:cNvSpPr/>
      </dsp:nvSpPr>
      <dsp:spPr>
        <a:xfrm>
          <a:off x="8819109" y="877794"/>
          <a:ext cx="1712548" cy="3309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it-IT" sz="13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3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Tasso: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fisso o variabile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Durata (in anni): </a:t>
          </a:r>
          <a:r>
            <a:rPr lang="it-IT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5, 10, 15 e 20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it-IT" sz="14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Rapporto </a:t>
          </a:r>
          <a:r>
            <a:rPr lang="it-IT" sz="14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Loan</a:t>
          </a: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to Value: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it-IT" sz="14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 </a:t>
          </a:r>
          <a:r>
            <a:rPr lang="it-IT" sz="14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&lt; 50%; 50%-75%</a:t>
          </a:r>
        </a:p>
      </dsp:txBody>
      <dsp:txXfrm>
        <a:off x="8869268" y="927953"/>
        <a:ext cx="1612230" cy="3208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r">
              <a:defRPr sz="1200"/>
            </a:lvl1pPr>
          </a:lstStyle>
          <a:p>
            <a:fld id="{64A294F3-EF78-463F-914F-951283EA7E5F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6" rIns="91814" bIns="4590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814" tIns="45906" rIns="91814" bIns="4590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r">
              <a:defRPr sz="1200"/>
            </a:lvl1pPr>
          </a:lstStyle>
          <a:p>
            <a:fld id="{4FE1CC57-5AC1-4FDE-8CAB-DFF94C0D1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11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64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07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35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31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71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0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0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80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265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47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931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40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28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421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018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80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5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11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2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0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8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1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94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65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3AA64-D69A-ED84-C57C-6942A07C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9600"/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EDE38E-4A96-BE4E-F331-6F1B9418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7B35C-3CF8-8166-A632-77D5AB0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F6899F-64C5-1924-3AF0-590E7E48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866B7-26A9-AD9B-5B36-403D3428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65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EEE574-FCD4-9593-FAA3-6FDE93B5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305EAB-688D-64D9-B665-87015C43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A1109B-7627-FAC8-C7D4-9AE9F372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C43AE-46D9-4776-F885-C0A143FE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C2EEF-4296-311E-2FD1-F5C2F06B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ACD149-26B5-6596-8B05-A9085EB57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B8BDD5-9501-6E2C-5EE1-0BC6C0CAF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67ECCB-B14D-3A56-81CD-5C18246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5B053-6A30-E3EA-8DF6-BB4A0287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C3C8C-BF2E-303A-A13B-F1EAFF65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A148C-47FC-0CC7-FD84-865D8262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6A1774-B3E4-9806-F18A-C66CF6BE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1C2DE2-98FB-1AEB-DFEC-C759FEAC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576C0-F605-7E22-545E-0871FC8B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63911-BA45-0087-21B9-E71CD0CC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96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5A710-7D1C-B54C-D599-DDB13416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BE232-96F5-BEC9-660F-7C604581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B8B51-7C91-29A3-5155-506F9728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009A3-E1B8-03A5-DB26-A929EEA5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E1500-DB38-CB9E-4148-63E054F4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9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A4D55-592D-7CB6-9110-A88D66FC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3CF91-3501-80D1-69F6-F746BFA2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F2C95F-0973-748C-6763-9C38751F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FF126-7C23-CDC2-E845-9442160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DCB42F-BB6E-10F8-482D-77A428D3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B27F41-A845-DD8B-490D-AFEA9BFB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9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9B0B5-C3E2-1433-BA87-DBC30004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895B89-3805-1E8C-66B9-15DDEE9C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3A2A03-7AD3-2EA9-C50E-CFE001FDF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C8B698-DF7D-589B-B4D1-BB8E4A146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28164D-7134-9EEB-DA29-D32B26FA5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3E406D-B94B-2AB9-E8D7-309AE10D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EA177F-8A15-821E-C791-D07C72DA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70429D-916E-9A38-45BC-001E0BCC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815B82-F311-92C9-493D-F1FEB4E1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BE423F-95D6-57DF-7E1D-BF2C2198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75E5AE-BC6F-686B-C328-C24AFDF5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0C025-1B33-53D7-5A4F-DB88C9CA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02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E71DF7-2E9B-E171-FF9A-0B8299C5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58B088-CF47-6A49-B3E8-41ED72A2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50AA4C-A304-86F8-162F-F69D4EA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3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AA9C0-8B1F-6E11-A0B8-F09895EF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A0F3A-B57C-5143-8EFE-8E6CDF63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CE5D6E-DD2B-9FC9-DAE6-830ABBA1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0ABAA-3A35-57E2-6497-8935A76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F363E-6493-052E-631D-5C220C2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AAABB-3C55-AC95-B3D9-9D485457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2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F0147-1C89-29A3-E08A-7645C784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D28CFE-7E09-9B9C-AECB-938409C92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942078-C291-324E-D8E8-7F77B60C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F2BCBD-AC73-70FE-75CB-5253BF79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4AF24-E0D6-B6F3-ADCE-04BA20D4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80107B-63A8-44D7-4514-4D0DEDC7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79402A-9C86-9F88-83E5-C8F695B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76E0EF-94DD-C3CD-6CFE-DFEF357A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7EFE9-6586-C2E9-43FD-18D02374B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912B-66D4-43C5-B454-8C6406589013}" type="datetimeFigureOut">
              <a:rPr lang="it-IT" smtClean="0"/>
              <a:t>21/04/2023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B1FA2-1A09-0688-C975-CD1F77110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559CE6-2628-52E2-BD45-08B89F6E2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0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75" y="814387"/>
            <a:ext cx="2668577" cy="14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F2F9A5E-D53C-A13E-67F8-91FCDA31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231" y="2764635"/>
            <a:ext cx="6319961" cy="3582857"/>
          </a:xfrm>
          <a:ln w="38100">
            <a:noFill/>
          </a:ln>
        </p:spPr>
        <p:txBody>
          <a:bodyPr>
            <a:no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r>
              <a:rPr lang="it-IT" sz="3600" b="1" dirty="0">
                <a:solidFill>
                  <a:srgbClr val="002060"/>
                </a:solidFill>
              </a:rPr>
              <a:t>I compiti di previdenza e solidarietà </a:t>
            </a:r>
            <a:br>
              <a:rPr lang="it-IT" sz="3600" b="1" dirty="0">
                <a:solidFill>
                  <a:srgbClr val="002060"/>
                </a:solidFill>
              </a:rPr>
            </a:br>
            <a:r>
              <a:rPr lang="it-IT" sz="3200" b="1" u="sng" dirty="0">
                <a:solidFill>
                  <a:srgbClr val="002060"/>
                </a:solidFill>
              </a:rPr>
              <a:t>La quiescenza del notaio</a:t>
            </a:r>
            <a:br>
              <a:rPr lang="it-IT" sz="4400" b="1" dirty="0">
                <a:solidFill>
                  <a:srgbClr val="002060"/>
                </a:solidFill>
              </a:rPr>
            </a:br>
            <a:br>
              <a:rPr lang="it-IT" sz="2400" b="1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>•	Il trattamento di pensione </a:t>
            </a:r>
            <a:br>
              <a:rPr lang="it-IT" sz="2000" b="1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>•	L’indennità di cessazione</a:t>
            </a:r>
            <a:br>
              <a:rPr lang="it-IT" sz="2000" b="1" dirty="0">
                <a:solidFill>
                  <a:srgbClr val="002060"/>
                </a:solidFill>
              </a:rPr>
            </a:br>
            <a:r>
              <a:rPr lang="it-IT" sz="2000" b="1" dirty="0">
                <a:solidFill>
                  <a:srgbClr val="002060"/>
                </a:solidFill>
              </a:rPr>
              <a:t>•	Riscatto, ricongiunzione, totalizzazione e cumulo</a:t>
            </a:r>
            <a:br>
              <a:rPr lang="it-IT" sz="2400" b="1" dirty="0"/>
            </a:br>
            <a:endParaRPr lang="it-IT" sz="4400" b="1" dirty="0"/>
          </a:p>
        </p:txBody>
      </p:sp>
      <p:pic>
        <p:nvPicPr>
          <p:cNvPr id="12" name="Immagine 11" descr="Immagine che contiene persona, occhiali, chiusura&#10;&#10;Descrizione generata automaticamente">
            <a:extLst>
              <a:ext uri="{FF2B5EF4-FFF2-40B4-BE49-F238E27FC236}">
                <a16:creationId xmlns:a16="http://schemas.microsoft.com/office/drawing/2014/main" id="{CC722B49-F804-6CB1-1EBA-AE8C46B7C2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18588"/>
          <a:stretch/>
        </p:blipFill>
        <p:spPr bwMode="auto">
          <a:xfrm>
            <a:off x="2897594" y="190258"/>
            <a:ext cx="4348466" cy="204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307D6BC-9441-1357-16FE-39AA6FBDA3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8938"/>
          <a:stretch/>
        </p:blipFill>
        <p:spPr bwMode="auto">
          <a:xfrm>
            <a:off x="7334702" y="171200"/>
            <a:ext cx="4716922" cy="2064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71B0D6-194D-F80F-F48A-270AD42DF1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 bwMode="auto">
          <a:xfrm>
            <a:off x="7330963" y="2387284"/>
            <a:ext cx="472440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2CEF5ADC-CEE6-39D7-A112-3E5922BA3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7472"/>
          <a:stretch/>
        </p:blipFill>
        <p:spPr bwMode="auto">
          <a:xfrm>
            <a:off x="7328816" y="4646740"/>
            <a:ext cx="465772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D374EB-DE48-75D8-6F57-9C96C6B43498}"/>
              </a:ext>
            </a:extLst>
          </p:cNvPr>
          <p:cNvSpPr txBox="1"/>
          <p:nvPr/>
        </p:nvSpPr>
        <p:spPr>
          <a:xfrm>
            <a:off x="205459" y="6347492"/>
            <a:ext cx="611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FF6600"/>
                </a:solidFill>
              </a:rPr>
              <a:t>2° Convegno di Primavera  Bologna 22 aprile 2023</a:t>
            </a:r>
          </a:p>
        </p:txBody>
      </p:sp>
    </p:spTree>
    <p:extLst>
      <p:ext uri="{BB962C8B-B14F-4D97-AF65-F5344CB8AC3E}">
        <p14:creationId xmlns:p14="http://schemas.microsoft.com/office/powerpoint/2010/main" val="377743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1326" y="5765074"/>
            <a:ext cx="1874347" cy="10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914003" y="356489"/>
            <a:ext cx="4959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ESEMPI DI CALCOLO DELL’ASSEGNO DI INTEGRAZIONE</a:t>
            </a:r>
          </a:p>
        </p:txBody>
      </p:sp>
      <p:graphicFrame>
        <p:nvGraphicFramePr>
          <p:cNvPr id="9" name="Tabella 4">
            <a:extLst>
              <a:ext uri="{FF2B5EF4-FFF2-40B4-BE49-F238E27FC236}">
                <a16:creationId xmlns:a16="http://schemas.microsoft.com/office/drawing/2014/main" id="{92656D2F-F786-32FE-9F4D-93A713178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2875"/>
              </p:ext>
            </p:extLst>
          </p:nvPr>
        </p:nvGraphicFramePr>
        <p:xfrm>
          <a:off x="1801447" y="1718247"/>
          <a:ext cx="7838942" cy="4457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6529">
                  <a:extLst>
                    <a:ext uri="{9D8B030D-6E8A-4147-A177-3AD203B41FA5}">
                      <a16:colId xmlns:a16="http://schemas.microsoft.com/office/drawing/2014/main" val="3820866787"/>
                    </a:ext>
                  </a:extLst>
                </a:gridCol>
                <a:gridCol w="2620562">
                  <a:extLst>
                    <a:ext uri="{9D8B030D-6E8A-4147-A177-3AD203B41FA5}">
                      <a16:colId xmlns:a16="http://schemas.microsoft.com/office/drawing/2014/main" val="2341315365"/>
                    </a:ext>
                  </a:extLst>
                </a:gridCol>
                <a:gridCol w="2451851">
                  <a:extLst>
                    <a:ext uri="{9D8B030D-6E8A-4147-A177-3AD203B41FA5}">
                      <a16:colId xmlns:a16="http://schemas.microsoft.com/office/drawing/2014/main" val="2485265550"/>
                    </a:ext>
                  </a:extLst>
                </a:gridCol>
              </a:tblGrid>
              <a:tr h="1535127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Parametri di riferimento</a:t>
                      </a:r>
                      <a:endParaRPr lang="it-IT" sz="18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Notaio iscritto per l’intero periodo di riferimento</a:t>
                      </a:r>
                    </a:p>
                    <a:p>
                      <a:pPr algn="ctr"/>
                      <a:r>
                        <a:rPr lang="it-IT" sz="1800" dirty="0"/>
                        <a:t>(365 giorni lavorati)</a:t>
                      </a:r>
                      <a:endParaRPr lang="it-IT" sz="18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Notaio di prima nomina iscritto il 22/03/2022 </a:t>
                      </a:r>
                    </a:p>
                    <a:p>
                      <a:pPr algn="ctr"/>
                      <a:r>
                        <a:rPr lang="it-IT" sz="1800" dirty="0"/>
                        <a:t>(285 giorni lavorati)</a:t>
                      </a:r>
                      <a:endParaRPr lang="it-IT" sz="18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98335"/>
                  </a:ext>
                </a:extLst>
              </a:tr>
              <a:tr h="9369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Massimale integrabile </a:t>
                      </a:r>
                    </a:p>
                    <a:p>
                      <a:pPr algn="ctr"/>
                      <a:r>
                        <a:rPr lang="it-IT" sz="1600" b="1" dirty="0"/>
                        <a:t>rapportato ai giorni lavorati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€ 32.883,27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€ 25.675,98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479930"/>
                  </a:ext>
                </a:extLst>
              </a:tr>
              <a:tr h="100367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Onorari di repertorio netti conseguiti dal Notaio nell’anno di riferimento</a:t>
                      </a:r>
                      <a:endParaRPr lang="it-IT" sz="1600" b="0" i="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€ 25.000,00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€ 12.000,00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726812"/>
                  </a:ext>
                </a:extLst>
              </a:tr>
              <a:tr h="981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Assegno di integrazione lordo spettante al richiedente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€ 7.883,27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dirty="0">
                          <a:solidFill>
                            <a:schemeClr val="tx1"/>
                          </a:solidFill>
                        </a:rPr>
                        <a:t>€ 13.675,98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57355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F5C993EE-8016-77E2-A43F-967D4452F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18529" r="18104" b="24118"/>
          <a:stretch/>
        </p:blipFill>
        <p:spPr bwMode="auto">
          <a:xfrm>
            <a:off x="8130404" y="105220"/>
            <a:ext cx="3838575" cy="123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69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1326" y="5765074"/>
            <a:ext cx="1874347" cy="10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914003" y="356489"/>
            <a:ext cx="4959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L’INDENNITA’ DI MATERNITA’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310453B-A32E-EF62-C084-47CD62FB9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t="882" r="4598"/>
          <a:stretch/>
        </p:blipFill>
        <p:spPr bwMode="auto">
          <a:xfrm>
            <a:off x="7035411" y="197071"/>
            <a:ext cx="4902650" cy="2225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0D0B95-419D-0B1C-34C3-53A2E6654DFC}"/>
              </a:ext>
            </a:extLst>
          </p:cNvPr>
          <p:cNvSpPr txBox="1"/>
          <p:nvPr/>
        </p:nvSpPr>
        <p:spPr>
          <a:xfrm>
            <a:off x="442357" y="1666945"/>
            <a:ext cx="54748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Agli</a:t>
            </a:r>
            <a:r>
              <a:rPr lang="it-IT" b="0" i="0" dirty="0">
                <a:effectLst/>
              </a:rPr>
              <a:t> iscritti è riconosciuta un’indennità pari </a:t>
            </a:r>
            <a:r>
              <a:rPr lang="it-IT" b="1" i="0" dirty="0">
                <a:effectLst/>
              </a:rPr>
              <a:t>all’80% di 5/12 del reddito professionale</a:t>
            </a:r>
            <a:r>
              <a:rPr lang="it-IT" b="0" i="0" dirty="0">
                <a:effectLst/>
              </a:rPr>
              <a:t> percepito nel secondo anno precedente quello dell’evento, nel rispetto di un importo che,  per il 2023, non può essere </a:t>
            </a:r>
            <a:r>
              <a:rPr lang="it-IT" b="1" i="0" dirty="0">
                <a:effectLst/>
              </a:rPr>
              <a:t>inferiore a € 5.610,80 </a:t>
            </a:r>
            <a:r>
              <a:rPr lang="it-IT" b="0" i="0" dirty="0">
                <a:effectLst/>
              </a:rPr>
              <a:t>e non può essere </a:t>
            </a:r>
            <a:r>
              <a:rPr lang="it-IT" b="1" i="0" dirty="0">
                <a:effectLst/>
              </a:rPr>
              <a:t>superiore a € 28.054,00 </a:t>
            </a:r>
            <a:r>
              <a:rPr lang="it-IT" b="0" i="0" dirty="0">
                <a:effectLst/>
              </a:rPr>
              <a:t>(cinque volte l’importo minimo).</a:t>
            </a:r>
          </a:p>
          <a:p>
            <a:pPr algn="just"/>
            <a:r>
              <a:rPr lang="it-IT" b="0" i="0" dirty="0">
                <a:effectLst/>
              </a:rPr>
              <a:t> 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5725A6-0933-2124-9F72-2C6E63857F3E}"/>
              </a:ext>
            </a:extLst>
          </p:cNvPr>
          <p:cNvSpPr txBox="1"/>
          <p:nvPr/>
        </p:nvSpPr>
        <p:spPr>
          <a:xfrm>
            <a:off x="7263450" y="2674947"/>
            <a:ext cx="4446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</a:rPr>
              <a:t>Eventi coperti: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Nascita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Adozione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Aborto spontaneo o terapeutico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E795D3-102B-113C-4151-A40FF22A0F85}"/>
              </a:ext>
            </a:extLst>
          </p:cNvPr>
          <p:cNvSpPr txBox="1"/>
          <p:nvPr/>
        </p:nvSpPr>
        <p:spPr>
          <a:xfrm>
            <a:off x="7204940" y="4313190"/>
            <a:ext cx="3654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</a:rPr>
              <a:t>L’indennità di paternità</a:t>
            </a:r>
          </a:p>
          <a:p>
            <a:r>
              <a:rPr lang="it-IT" dirty="0"/>
              <a:t>L’indennità viene riconosciuta anche al padre in caso di affido esclusivo oppure in caso di  grave infermità o decesso della madre</a:t>
            </a:r>
          </a:p>
        </p:txBody>
      </p:sp>
      <p:pic>
        <p:nvPicPr>
          <p:cNvPr id="7" name="Picture 2" descr="Padre icon">
            <a:extLst>
              <a:ext uri="{FF2B5EF4-FFF2-40B4-BE49-F238E27FC236}">
                <a16:creationId xmlns:a16="http://schemas.microsoft.com/office/drawing/2014/main" id="{852CFE64-36EA-8201-AAD0-000FAB84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1" y="4277679"/>
            <a:ext cx="1209604" cy="12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4761EA-B1DA-2E70-7667-B701DAAE2090}"/>
              </a:ext>
            </a:extLst>
          </p:cNvPr>
          <p:cNvSpPr txBox="1"/>
          <p:nvPr/>
        </p:nvSpPr>
        <p:spPr>
          <a:xfrm>
            <a:off x="805754" y="4183052"/>
            <a:ext cx="4231468" cy="15081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0" i="0" dirty="0">
                <a:effectLst/>
              </a:rPr>
              <a:t>La domanda di indennità dovrà essere presentata </a:t>
            </a:r>
            <a:r>
              <a:rPr lang="it-IT" b="1" i="0" dirty="0">
                <a:effectLst/>
              </a:rPr>
              <a:t>a pena di decadenza</a:t>
            </a:r>
            <a:r>
              <a:rPr lang="it-IT" b="0" i="0" dirty="0">
                <a:effectLst/>
              </a:rPr>
              <a:t>, a decorrere dal compimento del sesto mese di gravidanza fino al </a:t>
            </a:r>
            <a:r>
              <a:rPr lang="it-IT" b="1" i="0" dirty="0">
                <a:effectLst/>
              </a:rPr>
              <a:t>termine perentorio di 180 giorni dall’evento</a:t>
            </a:r>
            <a:r>
              <a:rPr lang="it-IT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12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1326" y="5765074"/>
            <a:ext cx="1874347" cy="10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332292" y="384572"/>
            <a:ext cx="4959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IL CONTRIBUTO PER L’IMPIANTO DELLO STUDIO AI NOTAI DI PRIMA NOMINA</a:t>
            </a:r>
          </a:p>
        </p:txBody>
      </p:sp>
      <p:pic>
        <p:nvPicPr>
          <p:cNvPr id="2" name="Immagine 1" descr="Gratis Acceso Laptop Argento Su Tavolo Foto a disposizione">
            <a:extLst>
              <a:ext uri="{FF2B5EF4-FFF2-40B4-BE49-F238E27FC236}">
                <a16:creationId xmlns:a16="http://schemas.microsoft.com/office/drawing/2014/main" id="{AF26341C-DEAC-7736-77A1-6AC9B933A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6" b="4500"/>
          <a:stretch/>
        </p:blipFill>
        <p:spPr bwMode="auto">
          <a:xfrm>
            <a:off x="5974047" y="99493"/>
            <a:ext cx="611695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E94B79-AD5E-895B-026D-BE9716E0FCA3}"/>
              </a:ext>
            </a:extLst>
          </p:cNvPr>
          <p:cNvSpPr txBox="1"/>
          <p:nvPr/>
        </p:nvSpPr>
        <p:spPr>
          <a:xfrm>
            <a:off x="525560" y="2154287"/>
            <a:ext cx="4386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Concesso a </a:t>
            </a:r>
            <a:r>
              <a:rPr lang="it-IT" b="1" u="sng" dirty="0"/>
              <a:t>copertura del 100% degli interessi complessivi</a:t>
            </a:r>
            <a:r>
              <a:rPr lang="it-IT" b="1" dirty="0"/>
              <a:t> </a:t>
            </a:r>
            <a:r>
              <a:rPr lang="it-IT" dirty="0"/>
              <a:t>del prestito d’onore proposto dalla Banca convenzionata  con la CNN o da altro Ente creditizio, entro un importo massimo determinato annualmente dal </a:t>
            </a:r>
            <a:r>
              <a:rPr lang="it-IT" dirty="0" err="1"/>
              <a:t>CdA</a:t>
            </a:r>
            <a:r>
              <a:rPr lang="it-IT" dirty="0"/>
              <a:t>  (per i Notai iscritti nel 2023 è di 10.000,00 euro).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2443D6-A7CB-82CF-7845-A892388C1E34}"/>
              </a:ext>
            </a:extLst>
          </p:cNvPr>
          <p:cNvSpPr txBox="1"/>
          <p:nvPr/>
        </p:nvSpPr>
        <p:spPr>
          <a:xfrm>
            <a:off x="6096001" y="2202937"/>
            <a:ext cx="574336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</a:rPr>
              <a:t>I requisiti:</a:t>
            </a:r>
          </a:p>
          <a:p>
            <a:pPr algn="just"/>
            <a:r>
              <a:rPr lang="it-IT" dirty="0"/>
              <a:t>Aver percepito nell’anno precedente all’iscrizione a ruolo  </a:t>
            </a:r>
            <a:r>
              <a:rPr lang="it-IT" b="1" u="sng" dirty="0"/>
              <a:t>un reddito inferiore ai 2/3 della quota dell’onorario notarile repertoriale </a:t>
            </a:r>
            <a:r>
              <a:rPr lang="it-IT" dirty="0"/>
              <a:t>medio nazionale per l’assegno di integrazione.</a:t>
            </a:r>
          </a:p>
          <a:p>
            <a:pPr algn="just"/>
            <a:r>
              <a:rPr lang="it-IT" b="1" u="sng" dirty="0"/>
              <a:t>Euro 21.922,18 (per gli iscritti 2023)</a:t>
            </a:r>
          </a:p>
          <a:p>
            <a:pPr algn="just"/>
            <a:endParaRPr lang="it-IT" dirty="0"/>
          </a:p>
          <a:p>
            <a:r>
              <a:rPr lang="it-IT" b="1" u="sng" dirty="0"/>
              <a:t>Aver contratto un finanziamento chirografario </a:t>
            </a:r>
            <a:r>
              <a:rPr lang="it-IT" dirty="0"/>
              <a:t>che deve avere come oggetto il pagamento delle spese necessarie all’impianto dello studio.</a:t>
            </a:r>
          </a:p>
          <a:p>
            <a:endParaRPr lang="it-IT" dirty="0"/>
          </a:p>
        </p:txBody>
      </p:sp>
      <p:pic>
        <p:nvPicPr>
          <p:cNvPr id="6" name="Picture 14" descr="Monete icon">
            <a:extLst>
              <a:ext uri="{FF2B5EF4-FFF2-40B4-BE49-F238E27FC236}">
                <a16:creationId xmlns:a16="http://schemas.microsoft.com/office/drawing/2014/main" id="{A9BACB50-1525-63F7-8864-AFAC2F6C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95" y="2777083"/>
            <a:ext cx="651917" cy="6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F208B04-FB0B-CD57-AAAF-F51E243C4E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9329" y="4152294"/>
            <a:ext cx="952500" cy="952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C05770-687C-629B-DE63-A559BB42C9F6}"/>
              </a:ext>
            </a:extLst>
          </p:cNvPr>
          <p:cNvSpPr txBox="1"/>
          <p:nvPr/>
        </p:nvSpPr>
        <p:spPr>
          <a:xfrm>
            <a:off x="510423" y="4230598"/>
            <a:ext cx="4451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2"/>
                </a:solidFill>
              </a:rPr>
              <a:t>Spese ammissibili per ottenere il contributo:</a:t>
            </a:r>
          </a:p>
          <a:p>
            <a:pPr marL="342900" indent="-342900" algn="just">
              <a:buAutoNum type="alphaLcPeriod"/>
            </a:pPr>
            <a:endParaRPr lang="it-IT" dirty="0"/>
          </a:p>
          <a:p>
            <a:pPr marL="342900" indent="-342900" algn="just">
              <a:buAutoNum type="alphaLcPeriod"/>
            </a:pPr>
            <a:r>
              <a:rPr lang="it-IT" dirty="0"/>
              <a:t>macchinari, impianti ed attrezzature varie</a:t>
            </a:r>
          </a:p>
          <a:p>
            <a:pPr marL="342900" indent="-342900" algn="just">
              <a:buAutoNum type="alphaLcPeriod"/>
            </a:pPr>
            <a:r>
              <a:rPr lang="it-IT" dirty="0"/>
              <a:t>programmi informatici strumentali all’esercizio della professione </a:t>
            </a:r>
          </a:p>
          <a:p>
            <a:pPr marL="342900" indent="-342900" algn="just">
              <a:buAutoNum type="alphaLcPeriod"/>
            </a:pPr>
            <a:r>
              <a:rPr lang="it-IT" dirty="0"/>
              <a:t>abbonamenti e servizi informatici dedicati </a:t>
            </a:r>
          </a:p>
          <a:p>
            <a:pPr marL="342900" indent="-342900" algn="just">
              <a:buAutoNum type="alphaLcPeriod"/>
            </a:pPr>
            <a:r>
              <a:rPr lang="it-IT" dirty="0"/>
              <a:t>canoni di locazione </a:t>
            </a:r>
          </a:p>
          <a:p>
            <a:pPr marL="342900" indent="-342900" algn="just">
              <a:buAutoNum type="alphaLcPeriod"/>
            </a:pPr>
            <a:r>
              <a:rPr lang="it-IT" dirty="0"/>
              <a:t>costo del personale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5BC94B-E03E-1A80-5599-DB6A78E1BF07}"/>
              </a:ext>
            </a:extLst>
          </p:cNvPr>
          <p:cNvSpPr txBox="1"/>
          <p:nvPr/>
        </p:nvSpPr>
        <p:spPr>
          <a:xfrm>
            <a:off x="5219329" y="5815435"/>
            <a:ext cx="4111706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domanda va presentata alla Cassa entro 1 anno dalla prima iscrizione a ruolo</a:t>
            </a:r>
          </a:p>
        </p:txBody>
      </p:sp>
    </p:spTree>
    <p:extLst>
      <p:ext uri="{BB962C8B-B14F-4D97-AF65-F5344CB8AC3E}">
        <p14:creationId xmlns:p14="http://schemas.microsoft.com/office/powerpoint/2010/main" val="418771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8518" y="6143774"/>
            <a:ext cx="1173541" cy="6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933170" y="356489"/>
            <a:ext cx="73215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LE CONVENZIONI COLLEGATE ALLE PRESTAZIONI PREVIDENZIALI ED ASSISTENZIALI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8B173F-36E4-8B2A-16F7-93E293A62A91}"/>
              </a:ext>
            </a:extLst>
          </p:cNvPr>
          <p:cNvSpPr txBox="1"/>
          <p:nvPr/>
        </p:nvSpPr>
        <p:spPr>
          <a:xfrm>
            <a:off x="568893" y="1289697"/>
            <a:ext cx="816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attive apposite convenzioni stipulate con istituti bancari primari che permettono l’accesso a linee di credito agevolate per tutti gli iscritti.</a:t>
            </a:r>
            <a:endParaRPr lang="it-IT" sz="1800" dirty="0"/>
          </a:p>
        </p:txBody>
      </p:sp>
      <p:pic>
        <p:nvPicPr>
          <p:cNvPr id="5" name="Picture 2" descr="Gratis Banconote E Monete Accanto Alla Cassetta Di Sicurezza Grigia Foto a disposizione">
            <a:extLst>
              <a:ext uri="{FF2B5EF4-FFF2-40B4-BE49-F238E27FC236}">
                <a16:creationId xmlns:a16="http://schemas.microsoft.com/office/drawing/2014/main" id="{C3AB5813-817E-087C-4F73-0E5493A04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4073"/>
          <a:stretch/>
        </p:blipFill>
        <p:spPr bwMode="auto">
          <a:xfrm>
            <a:off x="8816828" y="73808"/>
            <a:ext cx="3295231" cy="1529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D04ABFB-6962-1A88-BFFB-4B18FD821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55736"/>
              </p:ext>
            </p:extLst>
          </p:nvPr>
        </p:nvGraphicFramePr>
        <p:xfrm>
          <a:off x="568893" y="2120840"/>
          <a:ext cx="10537811" cy="421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66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21" y="835619"/>
            <a:ext cx="2558937" cy="13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F2F9A5E-D53C-A13E-67F8-91FCDA31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3156365"/>
            <a:ext cx="5556068" cy="1046100"/>
          </a:xfrm>
        </p:spPr>
        <p:txBody>
          <a:bodyPr>
            <a:normAutofit fontScale="90000"/>
          </a:bodyPr>
          <a:lstStyle/>
          <a:p>
            <a:pPr algn="l"/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r>
              <a:rPr lang="en-US" sz="4000" b="1" dirty="0">
                <a:solidFill>
                  <a:srgbClr val="002060"/>
                </a:solidFill>
              </a:rPr>
              <a:t>La nuova area riservata della Cassa del Notariato</a:t>
            </a:r>
            <a:endParaRPr lang="it-IT" sz="3600" b="1" u="sng" dirty="0">
              <a:solidFill>
                <a:srgbClr val="002060"/>
              </a:solidFill>
            </a:endParaRPr>
          </a:p>
        </p:txBody>
      </p:sp>
      <p:pic>
        <p:nvPicPr>
          <p:cNvPr id="10" name="Immagine 9" descr="Gratis Acceso Laptop Argento Su Tavolo Foto a disposizione">
            <a:extLst>
              <a:ext uri="{FF2B5EF4-FFF2-40B4-BE49-F238E27FC236}">
                <a16:creationId xmlns:a16="http://schemas.microsoft.com/office/drawing/2014/main" id="{96A1B098-9058-F767-9D3F-6450B7283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34086" r="21864"/>
          <a:stretch/>
        </p:blipFill>
        <p:spPr bwMode="auto">
          <a:xfrm>
            <a:off x="3332189" y="99866"/>
            <a:ext cx="3910926" cy="2132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C46AF30-2FAB-AC3C-2F79-69AD55FA6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7224" b="-3089"/>
          <a:stretch/>
        </p:blipFill>
        <p:spPr bwMode="auto">
          <a:xfrm>
            <a:off x="7439389" y="4579873"/>
            <a:ext cx="4657725" cy="222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1C8C0A-FBB5-23C2-C585-3FCD8B33A384}"/>
              </a:ext>
            </a:extLst>
          </p:cNvPr>
          <p:cNvSpPr txBox="1"/>
          <p:nvPr/>
        </p:nvSpPr>
        <p:spPr>
          <a:xfrm>
            <a:off x="385893" y="4576125"/>
            <a:ext cx="494888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Il percorso per richiedere le prestazioni previdenziali ed assistenziali</a:t>
            </a:r>
          </a:p>
          <a:p>
            <a:pPr marL="41275">
              <a:lnSpc>
                <a:spcPct val="90000"/>
              </a:lnSpc>
              <a:spcAft>
                <a:spcPts val="600"/>
              </a:spcAft>
              <a:tabLst>
                <a:tab pos="627063" algn="l"/>
              </a:tabLst>
            </a:pPr>
            <a:endParaRPr lang="en-US" sz="1600" b="1" dirty="0">
              <a:solidFill>
                <a:srgbClr val="002060"/>
              </a:solidFill>
              <a:latin typeface="+mj-lt"/>
            </a:endParaRPr>
          </a:p>
          <a:p>
            <a:pPr marL="2698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La modalità per conoscere gli importi della propria pensione e dell’indennità di cessazione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0D538C-E3AA-7921-4A51-073E048F5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216" y="2425361"/>
            <a:ext cx="4690388" cy="18158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Immagine 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0D25A404-2C94-BD65-19F3-BA9CF869A1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7472"/>
          <a:stretch/>
        </p:blipFill>
        <p:spPr bwMode="auto">
          <a:xfrm>
            <a:off x="7442216" y="93370"/>
            <a:ext cx="465772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FA75F2-5DF9-41CF-EDFA-AC2D021B10E8}"/>
              </a:ext>
            </a:extLst>
          </p:cNvPr>
          <p:cNvSpPr txBox="1"/>
          <p:nvPr/>
        </p:nvSpPr>
        <p:spPr>
          <a:xfrm>
            <a:off x="199857" y="6436216"/>
            <a:ext cx="611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FF6600"/>
                </a:solidFill>
              </a:rPr>
              <a:t>2° Convegno di Primavera  Bologna 22 aprile 2023</a:t>
            </a:r>
          </a:p>
        </p:txBody>
      </p:sp>
    </p:spTree>
    <p:extLst>
      <p:ext uri="{BB962C8B-B14F-4D97-AF65-F5344CB8AC3E}">
        <p14:creationId xmlns:p14="http://schemas.microsoft.com/office/powerpoint/2010/main" val="399302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739" y="5457119"/>
            <a:ext cx="2205934" cy="12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10007" y="351909"/>
            <a:ext cx="5727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LA NUOVA AREA RISERVATA DELLA CASSA DEL NOTARIATO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0F2D8B-60C6-6CBC-4500-59874C4A6F1B}"/>
              </a:ext>
            </a:extLst>
          </p:cNvPr>
          <p:cNvSpPr txBox="1"/>
          <p:nvPr/>
        </p:nvSpPr>
        <p:spPr>
          <a:xfrm>
            <a:off x="470869" y="1429802"/>
            <a:ext cx="632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Eseguito l’accesso nell’Area Riservata tramite SPID l’iscritto potrà: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A9ABD4-13F4-1A63-0ACE-8D47294C1CF2}"/>
              </a:ext>
            </a:extLst>
          </p:cNvPr>
          <p:cNvSpPr txBox="1"/>
          <p:nvPr/>
        </p:nvSpPr>
        <p:spPr>
          <a:xfrm>
            <a:off x="588460" y="2801983"/>
            <a:ext cx="887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Consultare</a:t>
            </a:r>
            <a:r>
              <a:rPr lang="it-IT" dirty="0"/>
              <a:t> i propri dati previdenziali e simulare la propria pensione futura.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DB358-12F6-5880-51FB-D3C1C9505D9E}"/>
              </a:ext>
            </a:extLst>
          </p:cNvPr>
          <p:cNvSpPr txBox="1"/>
          <p:nvPr/>
        </p:nvSpPr>
        <p:spPr>
          <a:xfrm>
            <a:off x="645103" y="4052852"/>
            <a:ext cx="932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Richiedere</a:t>
            </a:r>
            <a:r>
              <a:rPr lang="it-IT" dirty="0"/>
              <a:t> alcune prestazioni previdenziali e assistenziali come: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pensione diretta;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l’indennità di maternità,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l’assegno di integrazione.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EA07DD-1D0F-048E-2A0F-344D999F7763}"/>
              </a:ext>
            </a:extLst>
          </p:cNvPr>
          <p:cNvSpPr txBox="1"/>
          <p:nvPr/>
        </p:nvSpPr>
        <p:spPr>
          <a:xfrm>
            <a:off x="645104" y="3434909"/>
            <a:ext cx="887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Scaricare la certificazione unica </a:t>
            </a:r>
            <a:r>
              <a:rPr lang="it-IT" dirty="0"/>
              <a:t>e i cedolini relativi all’erogazione della propria pensione.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ABA834-D309-B4BE-D4F6-76242D0B5D5A}"/>
              </a:ext>
            </a:extLst>
          </p:cNvPr>
          <p:cNvSpPr txBox="1"/>
          <p:nvPr/>
        </p:nvSpPr>
        <p:spPr>
          <a:xfrm>
            <a:off x="645103" y="2139180"/>
            <a:ext cx="78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Aggiornare </a:t>
            </a:r>
            <a:r>
              <a:rPr lang="it-IT" dirty="0"/>
              <a:t>i propri dati anagrafici e di contatto.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3DB3B0-90F7-EB19-621F-0F7330D7FE71}"/>
              </a:ext>
            </a:extLst>
          </p:cNvPr>
          <p:cNvSpPr txBox="1"/>
          <p:nvPr/>
        </p:nvSpPr>
        <p:spPr>
          <a:xfrm>
            <a:off x="645105" y="5502290"/>
            <a:ext cx="887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/>
              <a:t>Prenotare un appuntamento telefonico</a:t>
            </a:r>
            <a:r>
              <a:rPr lang="it-IT" dirty="0"/>
              <a:t> o inviare una email per richiedere supporto e informazioni sulle prestazioni assistenziali e previdenziali erogate dall’Ente.</a:t>
            </a:r>
          </a:p>
        </p:txBody>
      </p:sp>
      <p:pic>
        <p:nvPicPr>
          <p:cNvPr id="13" name="Elemento grafico 12" descr="Cursore contorno">
            <a:extLst>
              <a:ext uri="{FF2B5EF4-FFF2-40B4-BE49-F238E27FC236}">
                <a16:creationId xmlns:a16="http://schemas.microsoft.com/office/drawing/2014/main" id="{08A60529-69F4-61AE-2556-66C0FC5DB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243" y="2180573"/>
            <a:ext cx="303142" cy="303142"/>
          </a:xfrm>
          <a:prstGeom prst="rect">
            <a:avLst/>
          </a:prstGeom>
        </p:spPr>
      </p:pic>
      <p:pic>
        <p:nvPicPr>
          <p:cNvPr id="14" name="Elemento grafico 13" descr="Cursore contorno">
            <a:extLst>
              <a:ext uri="{FF2B5EF4-FFF2-40B4-BE49-F238E27FC236}">
                <a16:creationId xmlns:a16="http://schemas.microsoft.com/office/drawing/2014/main" id="{2E21C923-E429-CE97-76D9-F70E94827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331" y="2838512"/>
            <a:ext cx="303142" cy="303142"/>
          </a:xfrm>
          <a:prstGeom prst="rect">
            <a:avLst/>
          </a:prstGeom>
        </p:spPr>
      </p:pic>
      <p:pic>
        <p:nvPicPr>
          <p:cNvPr id="15" name="Elemento grafico 14" descr="Cursore contorno">
            <a:extLst>
              <a:ext uri="{FF2B5EF4-FFF2-40B4-BE49-F238E27FC236}">
                <a16:creationId xmlns:a16="http://schemas.microsoft.com/office/drawing/2014/main" id="{F434C2C7-5565-5189-64A9-70CCCDC72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243" y="3510933"/>
            <a:ext cx="303142" cy="303142"/>
          </a:xfrm>
          <a:prstGeom prst="rect">
            <a:avLst/>
          </a:prstGeom>
        </p:spPr>
      </p:pic>
      <p:pic>
        <p:nvPicPr>
          <p:cNvPr id="16" name="Elemento grafico 15" descr="Cursore contorno">
            <a:extLst>
              <a:ext uri="{FF2B5EF4-FFF2-40B4-BE49-F238E27FC236}">
                <a16:creationId xmlns:a16="http://schemas.microsoft.com/office/drawing/2014/main" id="{05596C3F-E31D-99E4-AFE2-FCC0586B2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03" y="4080689"/>
            <a:ext cx="303142" cy="303142"/>
          </a:xfrm>
          <a:prstGeom prst="rect">
            <a:avLst/>
          </a:prstGeom>
        </p:spPr>
      </p:pic>
      <p:pic>
        <p:nvPicPr>
          <p:cNvPr id="17" name="Elemento grafico 16" descr="Cursore contorno">
            <a:extLst>
              <a:ext uri="{FF2B5EF4-FFF2-40B4-BE49-F238E27FC236}">
                <a16:creationId xmlns:a16="http://schemas.microsoft.com/office/drawing/2014/main" id="{3623D25D-842C-9A98-7383-D680B5EA9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330" y="5609001"/>
            <a:ext cx="303142" cy="30314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50B4FC-F118-A966-DACB-E7E22B2D3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437" y="155883"/>
            <a:ext cx="4267796" cy="15051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470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3522" y="6037641"/>
            <a:ext cx="1142151" cy="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85118" y="468002"/>
            <a:ext cx="5819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ESEMPI DI SIMULAZIONE DELLA PENSIONE DIRETTA A DOMANDA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9FB1F1-F8B1-10EA-BB5B-7F3F4C0A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32" y="1397671"/>
            <a:ext cx="7296651" cy="533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F30D7E0-CEB2-EE48-179E-76C910C67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26" y="130920"/>
            <a:ext cx="3920696" cy="15051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A7B2D2-CE2B-36DD-C7D8-242D52FFF567}"/>
              </a:ext>
            </a:extLst>
          </p:cNvPr>
          <p:cNvSpPr txBox="1"/>
          <p:nvPr/>
        </p:nvSpPr>
        <p:spPr>
          <a:xfrm>
            <a:off x="8513581" y="2525217"/>
            <a:ext cx="3388234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Il professionista compila i campi:</a:t>
            </a:r>
          </a:p>
          <a:p>
            <a:pPr algn="just"/>
            <a:endParaRPr lang="it-IT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/>
              <a:t>Tipo di pensione</a:t>
            </a:r>
            <a:r>
              <a:rPr lang="it-IT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1" u="sng" dirty="0"/>
              <a:t>Data di cessazione</a:t>
            </a:r>
          </a:p>
          <a:p>
            <a:pPr algn="just"/>
            <a:endParaRPr lang="it-IT" sz="1800" b="1" u="sng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/>
            <a:r>
              <a:rPr lang="it-IT" dirty="0"/>
              <a:t>e</a:t>
            </a:r>
            <a:r>
              <a:rPr lang="it-IT" sz="1800" dirty="0"/>
              <a:t> con un click sul tasto «</a:t>
            </a:r>
            <a:r>
              <a:rPr lang="it-IT" sz="1800" b="1" u="sng" dirty="0"/>
              <a:t>Procedi</a:t>
            </a:r>
            <a:r>
              <a:rPr lang="it-IT" sz="1800" dirty="0"/>
              <a:t>» genererà la propria simulazione pensionistica…</a:t>
            </a:r>
          </a:p>
          <a:p>
            <a:pPr algn="just"/>
            <a:endParaRPr lang="it-IT" sz="1800" dirty="0"/>
          </a:p>
        </p:txBody>
      </p:sp>
      <p:pic>
        <p:nvPicPr>
          <p:cNvPr id="18" name="Elemento grafico 17" descr="Frecce a zig zag con riempimento a tinta unita">
            <a:extLst>
              <a:ext uri="{FF2B5EF4-FFF2-40B4-BE49-F238E27FC236}">
                <a16:creationId xmlns:a16="http://schemas.microsoft.com/office/drawing/2014/main" id="{D499DB40-68D6-69E6-88ED-E6772893E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9544" y="3665716"/>
            <a:ext cx="855676" cy="581324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A8626C96-2F37-CA2A-2E44-73E12295A596}"/>
              </a:ext>
            </a:extLst>
          </p:cNvPr>
          <p:cNvSpPr/>
          <p:nvPr/>
        </p:nvSpPr>
        <p:spPr>
          <a:xfrm>
            <a:off x="3447877" y="3429000"/>
            <a:ext cx="964732" cy="42691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8E46A58F-3AC7-2EA0-FB60-F58F7AEAF105}"/>
              </a:ext>
            </a:extLst>
          </p:cNvPr>
          <p:cNvSpPr/>
          <p:nvPr/>
        </p:nvSpPr>
        <p:spPr>
          <a:xfrm>
            <a:off x="3497360" y="4998158"/>
            <a:ext cx="1048622" cy="46217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DC8E1500-BCAE-C15F-2D30-7C038277BC0A}"/>
              </a:ext>
            </a:extLst>
          </p:cNvPr>
          <p:cNvSpPr/>
          <p:nvPr/>
        </p:nvSpPr>
        <p:spPr>
          <a:xfrm>
            <a:off x="6354511" y="6037641"/>
            <a:ext cx="880844" cy="46735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2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3522" y="6037641"/>
            <a:ext cx="1142151" cy="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32869" y="356489"/>
            <a:ext cx="5819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ESEMPI DI SIMULAZIONE DELLA PENSIONE DIRETTA A DOMANDA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30D7E0-CEB2-EE48-179E-76C910C67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102" y="130920"/>
            <a:ext cx="4057520" cy="15051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A7B2D2-CE2B-36DD-C7D8-242D52FFF567}"/>
              </a:ext>
            </a:extLst>
          </p:cNvPr>
          <p:cNvSpPr txBox="1"/>
          <p:nvPr/>
        </p:nvSpPr>
        <p:spPr>
          <a:xfrm>
            <a:off x="8053102" y="2501940"/>
            <a:ext cx="3388234" cy="3416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…il professionista otterrà un riepilogo dei suoi:</a:t>
            </a:r>
          </a:p>
          <a:p>
            <a:pPr algn="just"/>
            <a:endParaRPr lang="it-IT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u="sng" dirty="0"/>
              <a:t>Dati anagrafici</a:t>
            </a:r>
            <a:r>
              <a:rPr lang="it-IT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1" u="sng" dirty="0"/>
              <a:t>Requisiti di pensione scelti nella fase precedente</a:t>
            </a:r>
            <a:r>
              <a:rPr lang="it-IT" sz="1800" dirty="0"/>
              <a:t> (ipotesi della simulazione)</a:t>
            </a:r>
          </a:p>
          <a:p>
            <a:pPr algn="just"/>
            <a:endParaRPr lang="it-IT" sz="1800" b="1" u="sng" dirty="0"/>
          </a:p>
          <a:p>
            <a:pPr algn="just"/>
            <a:r>
              <a:rPr lang="it-IT" dirty="0"/>
              <a:t>e</a:t>
            </a:r>
            <a:r>
              <a:rPr lang="it-IT" sz="1800" dirty="0"/>
              <a:t> disporrà della </a:t>
            </a:r>
            <a:r>
              <a:rPr lang="it-IT" sz="1800" b="1" u="sng" dirty="0"/>
              <a:t>simulazione</a:t>
            </a:r>
            <a:r>
              <a:rPr lang="it-IT" sz="1800" dirty="0"/>
              <a:t> degli importi di </a:t>
            </a:r>
            <a:r>
              <a:rPr lang="it-IT" sz="1800" b="1" u="sng" dirty="0"/>
              <a:t>pensione diretta</a:t>
            </a:r>
            <a:r>
              <a:rPr lang="it-IT" sz="1800" dirty="0"/>
              <a:t> e della relativa </a:t>
            </a:r>
            <a:r>
              <a:rPr lang="it-IT" sz="1800" b="1" u="sng" dirty="0"/>
              <a:t>indennità di cessazione</a:t>
            </a:r>
            <a:r>
              <a:rPr lang="it-IT" sz="1800" dirty="0"/>
              <a:t>.</a:t>
            </a:r>
          </a:p>
          <a:p>
            <a:pPr algn="just"/>
            <a:endParaRPr lang="it-IT" sz="1800" dirty="0"/>
          </a:p>
        </p:txBody>
      </p:sp>
      <p:pic>
        <p:nvPicPr>
          <p:cNvPr id="18" name="Elemento grafico 17" descr="Frecce a zig zag con riempimento a tinta unita">
            <a:extLst>
              <a:ext uri="{FF2B5EF4-FFF2-40B4-BE49-F238E27FC236}">
                <a16:creationId xmlns:a16="http://schemas.microsoft.com/office/drawing/2014/main" id="{D499DB40-68D6-69E6-88ED-E6772893E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0831" y="3665716"/>
            <a:ext cx="855676" cy="5813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9B42953-66B9-6365-62CE-2DF00532C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00" y="1279493"/>
            <a:ext cx="6094004" cy="537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3D5E3525-AF76-265F-63BB-78EE8BE50EAC}"/>
              </a:ext>
            </a:extLst>
          </p:cNvPr>
          <p:cNvSpPr/>
          <p:nvPr/>
        </p:nvSpPr>
        <p:spPr>
          <a:xfrm>
            <a:off x="890196" y="4013332"/>
            <a:ext cx="1634890" cy="5335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6E7B2BA-91F4-1B5E-B364-4EC174AD08A2}"/>
              </a:ext>
            </a:extLst>
          </p:cNvPr>
          <p:cNvSpPr/>
          <p:nvPr/>
        </p:nvSpPr>
        <p:spPr>
          <a:xfrm>
            <a:off x="890196" y="5093109"/>
            <a:ext cx="2171786" cy="5481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54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5" r="1" b="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persona, tenere, giocatore&#10;&#10;Descrizione generata automaticamente">
            <a:extLst>
              <a:ext uri="{FF2B5EF4-FFF2-40B4-BE49-F238E27FC236}">
                <a16:creationId xmlns:a16="http://schemas.microsoft.com/office/drawing/2014/main" id="{31118FA2-0B25-F344-4FBB-720922652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74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70" name="Freeform: Shape 2069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2" name="Freeform: Shape 2071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F2F9A5E-D53C-A13E-67F8-91FCDA31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2113394"/>
            <a:ext cx="5599612" cy="2737280"/>
          </a:xfrm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82563" indent="87313" algn="l">
              <a:spcAft>
                <a:spcPts val="600"/>
              </a:spcAft>
            </a:pP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rgbClr val="002060"/>
                </a:solidFill>
              </a:rPr>
              <a:t>Focus </a:t>
            </a:r>
            <a:r>
              <a:rPr lang="en-US" sz="4400" b="1" dirty="0" err="1">
                <a:solidFill>
                  <a:srgbClr val="002060"/>
                </a:solidFill>
              </a:rPr>
              <a:t>sulla</a:t>
            </a:r>
            <a:r>
              <a:rPr lang="en-US" sz="4400" b="1" dirty="0">
                <a:solidFill>
                  <a:srgbClr val="002060"/>
                </a:solidFill>
              </a:rPr>
              <a:t> polizza sanitaria con Reale Mutua</a:t>
            </a:r>
            <a:br>
              <a:rPr lang="en-US" sz="36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rgbClr val="002060"/>
                </a:solidFill>
              </a:rPr>
              <a:t>Contenuti e modalità di utilizzo della copertura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99C85B-1B94-F33E-EEDD-692EFBE10832}"/>
              </a:ext>
            </a:extLst>
          </p:cNvPr>
          <p:cNvSpPr txBox="1"/>
          <p:nvPr/>
        </p:nvSpPr>
        <p:spPr>
          <a:xfrm>
            <a:off x="0" y="6457800"/>
            <a:ext cx="611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FF6600"/>
                </a:solidFill>
              </a:rPr>
              <a:t>2° Convegno di Primavera  Bologna 22 aprile 2023</a:t>
            </a:r>
          </a:p>
        </p:txBody>
      </p:sp>
    </p:spTree>
    <p:extLst>
      <p:ext uri="{BB962C8B-B14F-4D97-AF65-F5344CB8AC3E}">
        <p14:creationId xmlns:p14="http://schemas.microsoft.com/office/powerpoint/2010/main" val="327890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78DC34-82ED-92EE-965F-6D71B723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99" y="3322916"/>
            <a:ext cx="1007075" cy="8137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057225-63AE-B3E3-0FE3-7D7FEEED1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056" y="4408442"/>
            <a:ext cx="1649368" cy="48840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F16C12-AB5A-C208-2C68-917A2136A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735" y="5325422"/>
            <a:ext cx="675125" cy="6751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94ED99-311D-89F0-B699-33F94E577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032" y="3357018"/>
            <a:ext cx="1594354" cy="47332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E215FEB-3CDD-1F7A-C065-E2147F384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61" y="4359739"/>
            <a:ext cx="1491807" cy="564026"/>
          </a:xfrm>
          <a:prstGeom prst="rect">
            <a:avLst/>
          </a:prstGeom>
        </p:spPr>
      </p:pic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5EAFE84-0B19-BB41-D105-B8345FF14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3253" y="2451619"/>
            <a:ext cx="3054463" cy="7451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16FFD70-D23E-C73A-BEC5-40E7D1A3264B}"/>
              </a:ext>
            </a:extLst>
          </p:cNvPr>
          <p:cNvSpPr txBox="1"/>
          <p:nvPr/>
        </p:nvSpPr>
        <p:spPr>
          <a:xfrm>
            <a:off x="1253892" y="349443"/>
            <a:ext cx="57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25 ANNI DI COPERTURA SANITARIA CON LE MIGLIORI COMPAGNIE DEL SETTORE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DDA55A-E8C0-305B-91D9-516D3F203E7E}"/>
              </a:ext>
            </a:extLst>
          </p:cNvPr>
          <p:cNvSpPr txBox="1"/>
          <p:nvPr/>
        </p:nvSpPr>
        <p:spPr>
          <a:xfrm>
            <a:off x="637132" y="3379707"/>
            <a:ext cx="1931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dirty="0"/>
              <a:t>1998- 2007</a:t>
            </a:r>
            <a:endParaRPr lang="en-US" sz="2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F82E30C-75C7-F061-1BB4-C1DC15FB38CC}"/>
              </a:ext>
            </a:extLst>
          </p:cNvPr>
          <p:cNvSpPr txBox="1"/>
          <p:nvPr/>
        </p:nvSpPr>
        <p:spPr>
          <a:xfrm>
            <a:off x="646917" y="4441697"/>
            <a:ext cx="151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dirty="0"/>
              <a:t>2007-2010</a:t>
            </a:r>
            <a:endParaRPr lang="en-US" sz="20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DBBA63E-10B5-0422-830A-6BD29A42FD20}"/>
              </a:ext>
            </a:extLst>
          </p:cNvPr>
          <p:cNvSpPr txBox="1"/>
          <p:nvPr/>
        </p:nvSpPr>
        <p:spPr>
          <a:xfrm>
            <a:off x="551314" y="5489641"/>
            <a:ext cx="1419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dirty="0"/>
              <a:t>2010-2012</a:t>
            </a:r>
            <a:r>
              <a:rPr lang="it-IT" sz="2000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2BD645A-03EE-73CF-4AF5-4D494FD666D6}"/>
              </a:ext>
            </a:extLst>
          </p:cNvPr>
          <p:cNvSpPr txBox="1"/>
          <p:nvPr/>
        </p:nvSpPr>
        <p:spPr>
          <a:xfrm>
            <a:off x="4051252" y="3354168"/>
            <a:ext cx="1432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dirty="0"/>
              <a:t>2012-2014</a:t>
            </a:r>
            <a:r>
              <a:rPr lang="it-IT" sz="2000" dirty="0"/>
              <a:t>  </a:t>
            </a:r>
            <a:endParaRPr lang="en-US" sz="20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1C4B6D4-057F-0744-632E-0ADB68590A8F}"/>
              </a:ext>
            </a:extLst>
          </p:cNvPr>
          <p:cNvSpPr txBox="1"/>
          <p:nvPr/>
        </p:nvSpPr>
        <p:spPr>
          <a:xfrm>
            <a:off x="4010717" y="4441083"/>
            <a:ext cx="2663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dirty="0"/>
              <a:t>2014-2019 </a:t>
            </a:r>
            <a:r>
              <a:rPr lang="it-IT" sz="2000" dirty="0"/>
              <a:t> </a:t>
            </a:r>
            <a:endParaRPr lang="en-US" sz="2000" dirty="0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CD6DAE20-83AD-2659-6B1B-20F600B2F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413" y="3761648"/>
            <a:ext cx="310923" cy="512108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4D719DD-27A9-35DF-4DBD-4C2707FFD8CB}"/>
              </a:ext>
            </a:extLst>
          </p:cNvPr>
          <p:cNvSpPr txBox="1"/>
          <p:nvPr/>
        </p:nvSpPr>
        <p:spPr>
          <a:xfrm>
            <a:off x="9411524" y="3238242"/>
            <a:ext cx="1302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800" b="1" dirty="0"/>
              <a:t>2019 - 2025</a:t>
            </a:r>
            <a:r>
              <a:rPr lang="it-IT" sz="1800" dirty="0"/>
              <a:t> </a:t>
            </a:r>
            <a:endParaRPr lang="en-US" sz="1800" dirty="0"/>
          </a:p>
        </p:txBody>
      </p:sp>
      <p:pic>
        <p:nvPicPr>
          <p:cNvPr id="4" name="Immagine 3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E17F0F88-7025-6462-5D0E-D4D040676C6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194399" y="197071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69D1CFD-DAA8-8BE8-34F1-F03ED77E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3684" y="5904411"/>
            <a:ext cx="1559208" cy="8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8CCF50-FD82-522B-5AD8-64BF0CD2E788}"/>
              </a:ext>
            </a:extLst>
          </p:cNvPr>
          <p:cNvSpPr txBox="1"/>
          <p:nvPr/>
        </p:nvSpPr>
        <p:spPr>
          <a:xfrm>
            <a:off x="551952" y="1264411"/>
            <a:ext cx="6535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L’offerta sanitaria della Cassa del Notariato rientra tra le attività di mutua assistenza  contemplate nello Statuto</a:t>
            </a:r>
          </a:p>
          <a:p>
            <a:pPr algn="just"/>
            <a:r>
              <a:rPr lang="it-IT" dirty="0"/>
              <a:t>La prima polizza assicurativa collettiva fu stipulata nel 1998 con la Compagnia Generali e da allora le principali Compagnie di assicurazione si sono avvicendate nel fornire la copertura sanitaria di categoria </a:t>
            </a:r>
            <a:r>
              <a:rPr lang="it-IT" b="1" dirty="0"/>
              <a:t>senza interromperne la continuità</a:t>
            </a:r>
            <a:r>
              <a:rPr lang="it-IT" dirty="0"/>
              <a:t>. Dal 2014 il servizio è appaltato con Gara pubblica nel rispetto del Codice degli Appalti.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70D9C5-E341-05DB-354E-53F059274AD7}"/>
              </a:ext>
            </a:extLst>
          </p:cNvPr>
          <p:cNvSpPr txBox="1"/>
          <p:nvPr/>
        </p:nvSpPr>
        <p:spPr>
          <a:xfrm>
            <a:off x="8550999" y="3825436"/>
            <a:ext cx="2838972" cy="20313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copertura è prestata con il tramite di </a:t>
            </a:r>
            <a:r>
              <a:rPr lang="it-IT" b="1" dirty="0"/>
              <a:t>Blue Assistance </a:t>
            </a:r>
            <a:r>
              <a:rPr lang="it-IT" dirty="0"/>
              <a:t>nel servizio di Network e di centrale operativa e con il tramite della </a:t>
            </a:r>
            <a:r>
              <a:rPr lang="it-IT" b="1" dirty="0"/>
              <a:t>Cassa sanitaria Prevint </a:t>
            </a:r>
            <a:r>
              <a:rPr lang="it-IT" dirty="0"/>
              <a:t>per la raccolta dei contributi.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205133-FBF8-65F2-AF43-452B94AFF0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951" y="4943442"/>
            <a:ext cx="310923" cy="5121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B271B69-AD61-BB4A-A748-3513D54377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743" y="3779817"/>
            <a:ext cx="310923" cy="5121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D8C29B-6DDB-5EB9-E3B1-1C4C52BA8E14}"/>
              </a:ext>
            </a:extLst>
          </p:cNvPr>
          <p:cNvSpPr txBox="1"/>
          <p:nvPr/>
        </p:nvSpPr>
        <p:spPr>
          <a:xfrm>
            <a:off x="3219443" y="5332004"/>
            <a:ext cx="494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Cassa del Notariato esternalizza il servizio si assistenza sanitaria ma </a:t>
            </a:r>
            <a:r>
              <a:rPr lang="it-IT" b="1" dirty="0"/>
              <a:t>mantiene al proprio interno lo stretto controllo</a:t>
            </a:r>
            <a:r>
              <a:rPr lang="it-IT" dirty="0"/>
              <a:t> sugli andamenti tecnici delle Compagnie e l’attività di supporto agli iscritti</a:t>
            </a:r>
          </a:p>
        </p:txBody>
      </p:sp>
    </p:spTree>
    <p:extLst>
      <p:ext uri="{BB962C8B-B14F-4D97-AF65-F5344CB8AC3E}">
        <p14:creationId xmlns:p14="http://schemas.microsoft.com/office/powerpoint/2010/main" val="37968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852" y="5625261"/>
            <a:ext cx="1897821" cy="10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10008" y="351909"/>
            <a:ext cx="3294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REQUISITI PER LA PENSIONE DIRETTA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99DC686-8E19-BD63-EC1F-6420D988B771}"/>
              </a:ext>
            </a:extLst>
          </p:cNvPr>
          <p:cNvGrpSpPr/>
          <p:nvPr/>
        </p:nvGrpSpPr>
        <p:grpSpPr>
          <a:xfrm>
            <a:off x="833073" y="1890091"/>
            <a:ext cx="6020439" cy="4021206"/>
            <a:chOff x="638035" y="1660742"/>
            <a:chExt cx="5594541" cy="3771324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AE880122-5348-F947-3A9F-3C16C8172208}"/>
                </a:ext>
              </a:extLst>
            </p:cNvPr>
            <p:cNvGrpSpPr/>
            <p:nvPr/>
          </p:nvGrpSpPr>
          <p:grpSpPr>
            <a:xfrm>
              <a:off x="1204764" y="1660742"/>
              <a:ext cx="5027812" cy="3771324"/>
              <a:chOff x="287349" y="2254128"/>
              <a:chExt cx="9881012" cy="1314209"/>
            </a:xfrm>
          </p:grpSpPr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4A6D3EA-9DE7-D4AF-2CEE-9BFACEAC2DB9}"/>
                  </a:ext>
                </a:extLst>
              </p:cNvPr>
              <p:cNvSpPr txBox="1"/>
              <p:nvPr/>
            </p:nvSpPr>
            <p:spPr>
              <a:xfrm>
                <a:off x="442457" y="2254128"/>
                <a:ext cx="9725904" cy="187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/>
                  <a:t>Raggiungimento del limite di età di </a:t>
                </a:r>
                <a:r>
                  <a:rPr lang="it-IT" b="1" i="1" u="sng" dirty="0"/>
                  <a:t>75 anni</a:t>
                </a:r>
                <a:r>
                  <a:rPr lang="it-IT" dirty="0"/>
                  <a:t> con esercizio dell’attività notarile per almeno </a:t>
                </a:r>
                <a:r>
                  <a:rPr lang="it-IT" b="1" i="1" u="sng" dirty="0"/>
                  <a:t>20 anni</a:t>
                </a:r>
                <a:r>
                  <a:rPr lang="it-IT" dirty="0"/>
                  <a:t>.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30CEF12-9F5E-ED1E-A426-F231EFF3CEE1}"/>
                  </a:ext>
                </a:extLst>
              </p:cNvPr>
              <p:cNvSpPr txBox="1"/>
              <p:nvPr/>
            </p:nvSpPr>
            <p:spPr>
              <a:xfrm>
                <a:off x="442458" y="2656643"/>
                <a:ext cx="8879915" cy="24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/>
                  <a:t>Per inabilità assoluta e permanente a proseguire nell’esercizio delle funzioni.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4920851-11E6-17F2-B990-66F0F483BBBB}"/>
                  </a:ext>
                </a:extLst>
              </p:cNvPr>
              <p:cNvSpPr txBox="1"/>
              <p:nvPr/>
            </p:nvSpPr>
            <p:spPr>
              <a:xfrm>
                <a:off x="410944" y="3381319"/>
                <a:ext cx="9323232" cy="187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/>
                  <a:t>Dopo </a:t>
                </a:r>
                <a:r>
                  <a:rPr lang="it-IT" b="1" i="1" u="sng" dirty="0"/>
                  <a:t>30 anni di esercizio effettivo</a:t>
                </a:r>
                <a:r>
                  <a:rPr lang="it-IT" dirty="0"/>
                  <a:t> al raggiungimento di </a:t>
                </a:r>
                <a:r>
                  <a:rPr lang="it-IT" b="1" i="1" u="sng" dirty="0"/>
                  <a:t>67 anni di età anagrafica</a:t>
                </a:r>
                <a:r>
                  <a:rPr lang="it-IT" dirty="0"/>
                  <a:t>.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1029FF2-208F-B556-F8FD-557EAD7B0C0C}"/>
                  </a:ext>
                </a:extLst>
              </p:cNvPr>
              <p:cNvSpPr txBox="1"/>
              <p:nvPr/>
            </p:nvSpPr>
            <p:spPr>
              <a:xfrm>
                <a:off x="287349" y="3013543"/>
                <a:ext cx="8879917" cy="187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/>
                  <a:t>Conseguimento di </a:t>
                </a:r>
                <a:r>
                  <a:rPr lang="it-IT" b="1" i="1" u="sng" dirty="0"/>
                  <a:t>35 anni di contribuzione</a:t>
                </a:r>
                <a:r>
                  <a:rPr lang="it-IT" dirty="0"/>
                  <a:t> (con almeno </a:t>
                </a:r>
                <a:r>
                  <a:rPr lang="it-IT" b="1" i="1" u="sng" dirty="0"/>
                  <a:t>30 anni di effettivo esercizio</a:t>
                </a:r>
                <a:r>
                  <a:rPr lang="it-IT" dirty="0"/>
                  <a:t>).</a:t>
                </a:r>
              </a:p>
            </p:txBody>
          </p:sp>
        </p:grpSp>
        <p:pic>
          <p:nvPicPr>
            <p:cNvPr id="10" name="Elemento grafico 9" descr="Frecce a zig zag con riempimento a tinta unita">
              <a:extLst>
                <a:ext uri="{FF2B5EF4-FFF2-40B4-BE49-F238E27FC236}">
                  <a16:creationId xmlns:a16="http://schemas.microsoft.com/office/drawing/2014/main" id="{1F56B9B2-6F39-E762-631B-A00C5289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510" y="1811751"/>
              <a:ext cx="541255" cy="385667"/>
            </a:xfrm>
            <a:prstGeom prst="rect">
              <a:avLst/>
            </a:prstGeom>
          </p:spPr>
        </p:pic>
        <p:pic>
          <p:nvPicPr>
            <p:cNvPr id="11" name="Elemento grafico 10" descr="Frecce a zig zag con riempimento a tinta unita">
              <a:extLst>
                <a:ext uri="{FF2B5EF4-FFF2-40B4-BE49-F238E27FC236}">
                  <a16:creationId xmlns:a16="http://schemas.microsoft.com/office/drawing/2014/main" id="{E8BC6482-29A2-E73F-5E8F-B7F8DCFFD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862" y="2986501"/>
              <a:ext cx="541255" cy="385667"/>
            </a:xfrm>
            <a:prstGeom prst="rect">
              <a:avLst/>
            </a:prstGeom>
          </p:spPr>
        </p:pic>
        <p:pic>
          <p:nvPicPr>
            <p:cNvPr id="12" name="Elemento grafico 11" descr="Frecce a zig zag con riempimento a tinta unita">
              <a:extLst>
                <a:ext uri="{FF2B5EF4-FFF2-40B4-BE49-F238E27FC236}">
                  <a16:creationId xmlns:a16="http://schemas.microsoft.com/office/drawing/2014/main" id="{6867043D-A31D-BD42-324F-0CE504A50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035" y="3839999"/>
              <a:ext cx="541255" cy="385667"/>
            </a:xfrm>
            <a:prstGeom prst="rect">
              <a:avLst/>
            </a:prstGeom>
          </p:spPr>
        </p:pic>
        <p:pic>
          <p:nvPicPr>
            <p:cNvPr id="13" name="Elemento grafico 12" descr="Frecce a zig zag con riempimento a tinta unita">
              <a:extLst>
                <a:ext uri="{FF2B5EF4-FFF2-40B4-BE49-F238E27FC236}">
                  <a16:creationId xmlns:a16="http://schemas.microsoft.com/office/drawing/2014/main" id="{5548DD69-A05D-3131-962E-538D57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035" y="5023122"/>
              <a:ext cx="541255" cy="385667"/>
            </a:xfrm>
            <a:prstGeom prst="rect">
              <a:avLst/>
            </a:prstGeom>
          </p:spPr>
        </p:pic>
      </p:grpSp>
      <p:pic>
        <p:nvPicPr>
          <p:cNvPr id="2" name="Immagine 1" descr="Immagine che contiene persona, occhiali, chiusura&#10;&#10;Descrizione generata automaticamente">
            <a:extLst>
              <a:ext uri="{FF2B5EF4-FFF2-40B4-BE49-F238E27FC236}">
                <a16:creationId xmlns:a16="http://schemas.microsoft.com/office/drawing/2014/main" id="{7A39725F-DF6B-9B0C-50A6-F3E90BC1A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18588"/>
          <a:stretch/>
        </p:blipFill>
        <p:spPr bwMode="auto">
          <a:xfrm>
            <a:off x="7400925" y="103088"/>
            <a:ext cx="4681935" cy="2110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87363C-8FB8-4E9B-2976-4A7E5861F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979" y="2860646"/>
            <a:ext cx="4750882" cy="21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901580" y="468102"/>
            <a:ext cx="5585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 algn="just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LA MISSION DELLA CASSA PER IL WELFARE SANITARIO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1B9A69-927C-1525-F5B0-AC39CE6C4F30}"/>
              </a:ext>
            </a:extLst>
          </p:cNvPr>
          <p:cNvSpPr txBox="1"/>
          <p:nvPr/>
        </p:nvSpPr>
        <p:spPr>
          <a:xfrm>
            <a:off x="481029" y="1280930"/>
            <a:ext cx="600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/>
              <a:t>La polizza sanitaria è senza dubbio il </a:t>
            </a:r>
            <a:r>
              <a:rPr lang="it-IT" b="1" dirty="0"/>
              <a:t>pilastro delle attività di mutua assistenza della Cassa.</a:t>
            </a:r>
            <a:r>
              <a:rPr lang="it-IT" sz="1800" dirty="0"/>
              <a:t> Nel corso del tempo la copertura sanitaria ha modificato il proprio impianto, ampliando o contraendo franchigie e prestazioni accessorie ma mantenendo costante la sua funzione di tutela dei notai </a:t>
            </a:r>
            <a:r>
              <a:rPr lang="it-IT" dirty="0"/>
              <a:t>con possibilità di estensione alle</a:t>
            </a:r>
            <a:r>
              <a:rPr lang="it-IT" sz="1800" dirty="0"/>
              <a:t> loro famiglie.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9AB01A-42DD-3E36-EC19-1DC4CD0EC712}"/>
              </a:ext>
            </a:extLst>
          </p:cNvPr>
          <p:cNvSpPr txBox="1"/>
          <p:nvPr/>
        </p:nvSpPr>
        <p:spPr>
          <a:xfrm>
            <a:off x="683246" y="2971523"/>
            <a:ext cx="41482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6600"/>
                </a:solidFill>
              </a:rPr>
              <a:t>Polizza base collettiva</a:t>
            </a:r>
          </a:p>
          <a:p>
            <a:pPr algn="just"/>
            <a:r>
              <a:rPr lang="it-IT" dirty="0"/>
              <a:t>Gratuita  ed attivata d’ufficio per il </a:t>
            </a:r>
          </a:p>
          <a:p>
            <a:pPr algn="just"/>
            <a:r>
              <a:rPr lang="it-IT" dirty="0"/>
              <a:t>notaio e il pensionato</a:t>
            </a:r>
          </a:p>
          <a:p>
            <a:pPr algn="just"/>
            <a:endParaRPr lang="it-IT" dirty="0"/>
          </a:p>
          <a:p>
            <a:pPr algn="just"/>
            <a:r>
              <a:rPr lang="it-IT" sz="2400" b="1" dirty="0">
                <a:solidFill>
                  <a:srgbClr val="FF6600"/>
                </a:solidFill>
              </a:rPr>
              <a:t>Polizza integrativa </a:t>
            </a:r>
            <a:r>
              <a:rPr lang="it-IT" sz="2400" b="1" u="sng" dirty="0">
                <a:solidFill>
                  <a:srgbClr val="FF6600"/>
                </a:solidFill>
              </a:rPr>
              <a:t>Family</a:t>
            </a:r>
          </a:p>
          <a:p>
            <a:pPr algn="just"/>
            <a:r>
              <a:rPr lang="it-IT" dirty="0"/>
              <a:t>Ideata per  il notaio e il pensionato con coniuge e figli. Estende al nucleo anche la polizza base</a:t>
            </a:r>
          </a:p>
          <a:p>
            <a:pPr algn="just"/>
            <a:endParaRPr lang="it-IT" dirty="0"/>
          </a:p>
          <a:p>
            <a:pPr algn="just"/>
            <a:r>
              <a:rPr lang="it-IT" sz="2400" b="1" dirty="0">
                <a:solidFill>
                  <a:srgbClr val="FF6600"/>
                </a:solidFill>
              </a:rPr>
              <a:t>Polizza integrativa </a:t>
            </a:r>
            <a:r>
              <a:rPr lang="it-IT" sz="2400" b="1" u="sng" dirty="0">
                <a:solidFill>
                  <a:srgbClr val="FF6600"/>
                </a:solidFill>
              </a:rPr>
              <a:t>Single</a:t>
            </a:r>
          </a:p>
          <a:p>
            <a:pPr algn="just"/>
            <a:r>
              <a:rPr lang="it-IT" dirty="0"/>
              <a:t>Ideata per il notaio e il pensionato senza nucleo familiare</a:t>
            </a:r>
          </a:p>
          <a:p>
            <a:pPr algn="just"/>
            <a:endParaRPr lang="it-IT" dirty="0"/>
          </a:p>
        </p:txBody>
      </p:sp>
      <p:pic>
        <p:nvPicPr>
          <p:cNvPr id="4" name="Immagine 3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60AF555D-9C80-D116-80D2-57FD4D4E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194399" y="197071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AB4D2E2-672A-F41B-88F4-782202824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87371"/>
              </p:ext>
            </p:extLst>
          </p:nvPr>
        </p:nvGraphicFramePr>
        <p:xfrm>
          <a:off x="7325625" y="2636516"/>
          <a:ext cx="4029568" cy="2653932"/>
        </p:xfrm>
        <a:graphic>
          <a:graphicData uri="http://schemas.openxmlformats.org/drawingml/2006/table">
            <a:tbl>
              <a:tblPr firstRow="1" firstCol="1" bandRow="1"/>
              <a:tblGrid>
                <a:gridCol w="2120172">
                  <a:extLst>
                    <a:ext uri="{9D8B030D-6E8A-4147-A177-3AD203B41FA5}">
                      <a16:colId xmlns:a16="http://schemas.microsoft.com/office/drawing/2014/main" val="3736013936"/>
                    </a:ext>
                  </a:extLst>
                </a:gridCol>
                <a:gridCol w="1909396">
                  <a:extLst>
                    <a:ext uri="{9D8B030D-6E8A-4147-A177-3AD203B41FA5}">
                      <a16:colId xmlns:a16="http://schemas.microsoft.com/office/drawing/2014/main" val="2285050128"/>
                    </a:ext>
                  </a:extLst>
                </a:gridCol>
              </a:tblGrid>
              <a:tr h="8501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Formula integrativa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 assicurativo annuale 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74473"/>
                  </a:ext>
                </a:extLst>
              </a:tr>
              <a:tr h="60034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 "single" 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1.290,41 €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944073"/>
                  </a:ext>
                </a:extLst>
              </a:tr>
              <a:tr h="57437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 "family"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2.218,55 €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57369"/>
                  </a:ext>
                </a:extLst>
              </a:tr>
              <a:tr h="57437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Figlio ultra 30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1.020,21 €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9" marR="113599" marT="243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19115"/>
                  </a:ext>
                </a:extLst>
              </a:tr>
            </a:tbl>
          </a:graphicData>
        </a:graphic>
      </p:graphicFrame>
      <p:pic>
        <p:nvPicPr>
          <p:cNvPr id="12" name="Picture 2" descr="Famiglia uomo donna icon">
            <a:extLst>
              <a:ext uri="{FF2B5EF4-FFF2-40B4-BE49-F238E27FC236}">
                <a16:creationId xmlns:a16="http://schemas.microsoft.com/office/drawing/2014/main" id="{C4F51F2B-4354-BED7-0884-1DFAC828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30" y="4283397"/>
            <a:ext cx="994103" cy="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os_filled">
            <a:extLst>
              <a:ext uri="{FF2B5EF4-FFF2-40B4-BE49-F238E27FC236}">
                <a16:creationId xmlns:a16="http://schemas.microsoft.com/office/drawing/2014/main" id="{1F408A1B-70CE-5E0A-B0BE-E0585829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4" y="5618601"/>
            <a:ext cx="993735" cy="9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uppi di utenti icon">
            <a:extLst>
              <a:ext uri="{FF2B5EF4-FFF2-40B4-BE49-F238E27FC236}">
                <a16:creationId xmlns:a16="http://schemas.microsoft.com/office/drawing/2014/main" id="{539D5AA4-9B76-F39C-262D-0714C3F2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52" y="3021797"/>
            <a:ext cx="1044801" cy="10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51E347-DC90-1257-1DA5-2A85C1972D5E}"/>
              </a:ext>
            </a:extLst>
          </p:cNvPr>
          <p:cNvSpPr txBox="1"/>
          <p:nvPr/>
        </p:nvSpPr>
        <p:spPr>
          <a:xfrm>
            <a:off x="7194398" y="2158912"/>
            <a:ext cx="390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</a:rPr>
              <a:t>I contributi integrativi 2022-2025 *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F089B5D-EBE8-BBE6-5531-71CBE6CD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5437" y="5681634"/>
            <a:ext cx="1821655" cy="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C0BD23-EBA1-ADAF-A261-3B5F8DF4130A}"/>
              </a:ext>
            </a:extLst>
          </p:cNvPr>
          <p:cNvSpPr txBox="1"/>
          <p:nvPr/>
        </p:nvSpPr>
        <p:spPr>
          <a:xfrm>
            <a:off x="7279290" y="5264481"/>
            <a:ext cx="4122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* La finestra di adesione si è chiusa il 28 febbraio 2023</a:t>
            </a:r>
          </a:p>
        </p:txBody>
      </p:sp>
    </p:spTree>
    <p:extLst>
      <p:ext uri="{BB962C8B-B14F-4D97-AF65-F5344CB8AC3E}">
        <p14:creationId xmlns:p14="http://schemas.microsoft.com/office/powerpoint/2010/main" val="115925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431479" y="412442"/>
            <a:ext cx="5409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I VANTAGGI DELLA POLIZZA SANITARIA DELLA CASSA DEL NOTARIATO</a:t>
            </a:r>
          </a:p>
        </p:txBody>
      </p:sp>
      <p:pic>
        <p:nvPicPr>
          <p:cNvPr id="2" name="Immagine 1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DDCB43FB-D1F8-5939-F7A6-D93216AE2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194399" y="197071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D1512F-02F3-84AF-DD47-8F913931851E}"/>
              </a:ext>
            </a:extLst>
          </p:cNvPr>
          <p:cNvSpPr txBox="1"/>
          <p:nvPr/>
        </p:nvSpPr>
        <p:spPr>
          <a:xfrm>
            <a:off x="1987209" y="2110613"/>
            <a:ext cx="371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</a:t>
            </a:r>
            <a:r>
              <a:rPr lang="it-IT" b="1" dirty="0"/>
              <a:t>non chiede lo stato di salute </a:t>
            </a:r>
            <a:r>
              <a:rPr lang="it-IT" dirty="0"/>
              <a:t>dell’assistito</a:t>
            </a:r>
            <a:r>
              <a:rPr lang="it-IT" b="1" dirty="0"/>
              <a:t> </a:t>
            </a:r>
            <a:r>
              <a:rPr lang="it-IT" dirty="0"/>
              <a:t>e non fa selezione del rischio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D0086F-910C-1B3C-FE46-4A79741C3763}"/>
              </a:ext>
            </a:extLst>
          </p:cNvPr>
          <p:cNvSpPr txBox="1"/>
          <p:nvPr/>
        </p:nvSpPr>
        <p:spPr>
          <a:xfrm>
            <a:off x="2095691" y="3429000"/>
            <a:ext cx="3179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 </a:t>
            </a:r>
            <a:r>
              <a:rPr lang="it-IT" b="1" dirty="0"/>
              <a:t>non pone limiti di età </a:t>
            </a:r>
            <a:r>
              <a:rPr lang="it-IT" dirty="0"/>
              <a:t>neanche al coniuge, al convivente e all’unito civilmente ed ai figli fiscalmente a carico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C67742-9383-5813-B532-9A802337D108}"/>
              </a:ext>
            </a:extLst>
          </p:cNvPr>
          <p:cNvSpPr txBox="1"/>
          <p:nvPr/>
        </p:nvSpPr>
        <p:spPr>
          <a:xfrm>
            <a:off x="2152834" y="5449093"/>
            <a:ext cx="333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all’indomani della sottoscrizione </a:t>
            </a:r>
            <a:r>
              <a:rPr lang="it-IT" b="1" dirty="0"/>
              <a:t>è immediatamente operativa </a:t>
            </a:r>
            <a:r>
              <a:rPr lang="it-IT" dirty="0"/>
              <a:t>per tutte le garanzie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0F6DA8-F60B-1E1D-4C20-CD6F38531EA0}"/>
              </a:ext>
            </a:extLst>
          </p:cNvPr>
          <p:cNvSpPr txBox="1"/>
          <p:nvPr/>
        </p:nvSpPr>
        <p:spPr>
          <a:xfrm>
            <a:off x="7135110" y="2532481"/>
            <a:ext cx="464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</a:t>
            </a:r>
            <a:r>
              <a:rPr lang="it-IT" b="1" dirty="0"/>
              <a:t>è appaltata con gara pubblica</a:t>
            </a:r>
            <a:r>
              <a:rPr lang="it-IT" dirty="0"/>
              <a:t>  e valuta preliminarmente la solidità della Compagnia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26C636-3FB5-9BE2-FA98-14EFC4A53988}"/>
              </a:ext>
            </a:extLst>
          </p:cNvPr>
          <p:cNvSpPr txBox="1"/>
          <p:nvPr/>
        </p:nvSpPr>
        <p:spPr>
          <a:xfrm>
            <a:off x="7125256" y="3781076"/>
            <a:ext cx="4528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</a:t>
            </a:r>
            <a:r>
              <a:rPr lang="it-IT" b="1" dirty="0"/>
              <a:t>protegge l’iscritto </a:t>
            </a:r>
            <a:r>
              <a:rPr lang="it-IT" dirty="0"/>
              <a:t>e i familiari con garanzie e massimali annui che danno serenità per tutto l’anno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27E7EC-5DB1-490C-AF68-F5678C717038}"/>
              </a:ext>
            </a:extLst>
          </p:cNvPr>
          <p:cNvSpPr txBox="1"/>
          <p:nvPr/>
        </p:nvSpPr>
        <p:spPr>
          <a:xfrm>
            <a:off x="7201623" y="5164083"/>
            <a:ext cx="445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polizza della Cassa  sostiene l’assistito di anno in anno anche se le sue spese mediche sono ingenti</a:t>
            </a:r>
          </a:p>
        </p:txBody>
      </p:sp>
      <p:pic>
        <p:nvPicPr>
          <p:cNvPr id="11" name="Picture 22" descr="Cuore con impulso icon">
            <a:extLst>
              <a:ext uri="{FF2B5EF4-FFF2-40B4-BE49-F238E27FC236}">
                <a16:creationId xmlns:a16="http://schemas.microsoft.com/office/drawing/2014/main" id="{A6987E76-E623-839F-A2A3-EEF98743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7" y="1977295"/>
            <a:ext cx="1144199" cy="11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EA15A1C-500A-150E-F3F1-BBF53F133D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75" y="3486093"/>
            <a:ext cx="1253370" cy="1253370"/>
          </a:xfrm>
          <a:prstGeom prst="rect">
            <a:avLst/>
          </a:prstGeom>
        </p:spPr>
      </p:pic>
      <p:pic>
        <p:nvPicPr>
          <p:cNvPr id="13" name="Picture 24" descr="Clinica icon">
            <a:extLst>
              <a:ext uri="{FF2B5EF4-FFF2-40B4-BE49-F238E27FC236}">
                <a16:creationId xmlns:a16="http://schemas.microsoft.com/office/drawing/2014/main" id="{63F696B5-EEC9-620D-5145-E986040B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6" y="5359597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Legge GDPR icon">
            <a:extLst>
              <a:ext uri="{FF2B5EF4-FFF2-40B4-BE49-F238E27FC236}">
                <a16:creationId xmlns:a16="http://schemas.microsoft.com/office/drawing/2014/main" id="{C865C914-1AD2-10FB-01E0-1B738DF4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36" y="2423184"/>
            <a:ext cx="1059118" cy="10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Famiglia uomo donna icon">
            <a:extLst>
              <a:ext uri="{FF2B5EF4-FFF2-40B4-BE49-F238E27FC236}">
                <a16:creationId xmlns:a16="http://schemas.microsoft.com/office/drawing/2014/main" id="{B96DD3AA-EC89-5A1F-6317-382F93CA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4" y="3732047"/>
            <a:ext cx="1110224" cy="11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Essere ammalato icon">
            <a:extLst>
              <a:ext uri="{FF2B5EF4-FFF2-40B4-BE49-F238E27FC236}">
                <a16:creationId xmlns:a16="http://schemas.microsoft.com/office/drawing/2014/main" id="{CBF0CEDC-35D6-F9DA-8B41-566236CB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69" y="5328646"/>
            <a:ext cx="1069222" cy="10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E66B177-DCDE-7DD0-0B22-4581B576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1237" y="5761190"/>
            <a:ext cx="1821655" cy="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9DFEBE-D553-76A1-5832-E0758174EFC2}"/>
              </a:ext>
            </a:extLst>
          </p:cNvPr>
          <p:cNvSpPr txBox="1"/>
          <p:nvPr/>
        </p:nvSpPr>
        <p:spPr>
          <a:xfrm>
            <a:off x="613017" y="1425701"/>
            <a:ext cx="559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solo perché costa di meno…ma soprattutto perché:</a:t>
            </a:r>
          </a:p>
        </p:txBody>
      </p:sp>
    </p:spTree>
    <p:extLst>
      <p:ext uri="{BB962C8B-B14F-4D97-AF65-F5344CB8AC3E}">
        <p14:creationId xmlns:p14="http://schemas.microsoft.com/office/powerpoint/2010/main" val="3074348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B5670B-86C4-403C-B0EB-FCF92F91369B}"/>
              </a:ext>
            </a:extLst>
          </p:cNvPr>
          <p:cNvSpPr/>
          <p:nvPr/>
        </p:nvSpPr>
        <p:spPr>
          <a:xfrm>
            <a:off x="680364" y="1898501"/>
            <a:ext cx="10831272" cy="3215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Ricoveri/Day Hospital per GIC e GEM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: copertura al 100% in rete e al 90% fuori rete</a:t>
            </a: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Indennità sostitutiva: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 € 155,00 al giorno per ricovero e € 77,50 per day hospital </a:t>
            </a:r>
          </a:p>
          <a:p>
            <a:pPr marL="0" lvl="1" algn="just">
              <a:lnSpc>
                <a:spcPts val="2400"/>
              </a:lnSpc>
            </a:pPr>
            <a:endParaRPr lang="it-IT" sz="2000" dirty="0">
              <a:solidFill>
                <a:schemeClr val="tx1"/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Cure oncologiche: 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massimale annuo dedicato ed esclusivo di € 50.000</a:t>
            </a:r>
          </a:p>
          <a:p>
            <a:pPr marL="171450" lvl="1" indent="-171450" algn="just">
              <a:lnSpc>
                <a:spcPts val="24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Follow-up oncologico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: massimale annuo dedicato ed esclusivo di € 10.000</a:t>
            </a: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Medicina Preventiva: 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massimale di € 1.000 senza franchigia in rete e fuori rete</a:t>
            </a:r>
          </a:p>
          <a:p>
            <a:pPr marL="180975" lvl="1" indent="-180975" algn="just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Alta diagnostica: 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massimale di € 15.000 senza franchigia in rete e con  franchigia di € 100 fuori rete </a:t>
            </a: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Copertura per non autosufficienza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: massimale € 250/mese a rimborso per assistenza alla persona in caso di invalidità al 100% con accompagno </a:t>
            </a:r>
          </a:p>
          <a:p>
            <a:pPr marL="171450" lvl="1" indent="-171450" algn="just">
              <a:lnSpc>
                <a:spcPts val="24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Assistenza per non autosufficienza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: massimale di € 500/mese per assistenza alla persona in caso di invalidità al 100% con accompagno e 4 ADL su 6  </a:t>
            </a: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Indennità per grave invalidità permanente da infortunio</a:t>
            </a:r>
            <a:r>
              <a:rPr lang="it-IT" sz="2000" dirty="0">
                <a:solidFill>
                  <a:schemeClr val="tx1"/>
                </a:solidFill>
                <a:ea typeface="Verdana" panose="020B0604030504040204" pitchFamily="34" charset="0"/>
                <a:cs typeface="Arial" pitchFamily="34" charset="0"/>
              </a:rPr>
              <a:t>: massimale unico di € 60.000 a seguito di invalidità permanente superiore al 66%</a:t>
            </a:r>
          </a:p>
          <a:p>
            <a:pPr marL="171450" lvl="1" indent="-1714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4A4E9F9-0C14-4A28-B039-EAE721207D67}"/>
              </a:ext>
            </a:extLst>
          </p:cNvPr>
          <p:cNvSpPr/>
          <p:nvPr/>
        </p:nvSpPr>
        <p:spPr>
          <a:xfrm>
            <a:off x="1295247" y="407867"/>
            <a:ext cx="3436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LE PRESTAZIONI DEL PIANO SANITARIO BASE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B96AA3-8483-4E04-8997-B8A2A7B95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50" y="1463124"/>
            <a:ext cx="1745780" cy="156187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13B0A7-DE7D-46B0-A81C-DB1EE799E8BF}"/>
              </a:ext>
            </a:extLst>
          </p:cNvPr>
          <p:cNvSpPr txBox="1"/>
          <p:nvPr/>
        </p:nvSpPr>
        <p:spPr>
          <a:xfrm>
            <a:off x="5069177" y="516117"/>
            <a:ext cx="1871519" cy="132343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5EB6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b="1" dirty="0">
                <a:solidFill>
                  <a:srgbClr val="5EB6E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massimale di 400.000 euro</a:t>
            </a:r>
          </a:p>
          <a:p>
            <a:pPr algn="ctr"/>
            <a:endParaRPr lang="it-IT" sz="2000" b="1" dirty="0">
              <a:solidFill>
                <a:srgbClr val="5EB6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A52F123A-6CA5-7001-3889-7E7B43731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232955" y="130525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C3CB47-D5AF-1DB9-729A-66D38D92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8389" y="6342056"/>
            <a:ext cx="943560" cy="5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69B882-9E34-FB90-0C7A-C403F7752D80}"/>
              </a:ext>
            </a:extLst>
          </p:cNvPr>
          <p:cNvSpPr txBox="1"/>
          <p:nvPr/>
        </p:nvSpPr>
        <p:spPr>
          <a:xfrm>
            <a:off x="261921" y="1898501"/>
            <a:ext cx="369332" cy="77349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 RICOVERO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846D96-0E90-2650-0F4C-31A192C41164}"/>
              </a:ext>
            </a:extLst>
          </p:cNvPr>
          <p:cNvSpPr txBox="1"/>
          <p:nvPr/>
        </p:nvSpPr>
        <p:spPr>
          <a:xfrm>
            <a:off x="166118" y="3798509"/>
            <a:ext cx="553998" cy="6458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EXTRARICOVERO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370B90-CEBA-61BC-E085-6EFAA8264D72}"/>
              </a:ext>
            </a:extLst>
          </p:cNvPr>
          <p:cNvSpPr txBox="1"/>
          <p:nvPr/>
        </p:nvSpPr>
        <p:spPr>
          <a:xfrm>
            <a:off x="258451" y="4548748"/>
            <a:ext cx="369332" cy="10915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LTC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BA8954-C4B4-A76D-7BE7-3C243751DAD0}"/>
              </a:ext>
            </a:extLst>
          </p:cNvPr>
          <p:cNvSpPr txBox="1"/>
          <p:nvPr/>
        </p:nvSpPr>
        <p:spPr>
          <a:xfrm>
            <a:off x="258451" y="5730187"/>
            <a:ext cx="369332" cy="934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INFORTUNIO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D09E72-197C-5218-08DB-EED9F7ADCE5F}"/>
              </a:ext>
            </a:extLst>
          </p:cNvPr>
          <p:cNvSpPr txBox="1"/>
          <p:nvPr/>
        </p:nvSpPr>
        <p:spPr>
          <a:xfrm>
            <a:off x="258451" y="2775864"/>
            <a:ext cx="369332" cy="896830"/>
          </a:xfrm>
          <a:prstGeom prst="rect">
            <a:avLst/>
          </a:prstGeom>
          <a:noFill/>
          <a:ln w="28575">
            <a:solidFill>
              <a:srgbClr val="CA953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 ONCOLOGIA</a:t>
            </a:r>
          </a:p>
        </p:txBody>
      </p:sp>
    </p:spTree>
    <p:extLst>
      <p:ext uri="{BB962C8B-B14F-4D97-AF65-F5344CB8AC3E}">
        <p14:creationId xmlns:p14="http://schemas.microsoft.com/office/powerpoint/2010/main" val="55859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4A4E9F9-0C14-4A28-B039-EAE721207D67}"/>
              </a:ext>
            </a:extLst>
          </p:cNvPr>
          <p:cNvSpPr/>
          <p:nvPr/>
        </p:nvSpPr>
        <p:spPr>
          <a:xfrm>
            <a:off x="1232370" y="456179"/>
            <a:ext cx="4197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LE PRESTAZIONI DEL PIANO SANITARIO INTEGRATIVO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B96AA3-8483-4E04-8997-B8A2A7B95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25" y="2153467"/>
            <a:ext cx="1543775" cy="138114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13B0A7-DE7D-46B0-A81C-DB1EE799E8BF}"/>
              </a:ext>
            </a:extLst>
          </p:cNvPr>
          <p:cNvSpPr txBox="1"/>
          <p:nvPr/>
        </p:nvSpPr>
        <p:spPr>
          <a:xfrm>
            <a:off x="4979439" y="293179"/>
            <a:ext cx="2110532" cy="126188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EB6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b="1" dirty="0">
                <a:solidFill>
                  <a:srgbClr val="5EB6E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Massimale di 200.000 euro</a:t>
            </a:r>
          </a:p>
          <a:p>
            <a:pPr algn="ctr"/>
            <a:endParaRPr lang="it-IT" b="1" dirty="0">
              <a:solidFill>
                <a:srgbClr val="5EB6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017B971-BFFD-4D7E-9B5E-397E865014DC}"/>
              </a:ext>
            </a:extLst>
          </p:cNvPr>
          <p:cNvSpPr/>
          <p:nvPr/>
        </p:nvSpPr>
        <p:spPr>
          <a:xfrm>
            <a:off x="684485" y="1771862"/>
            <a:ext cx="10323365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anose="020B0604020202020204" pitchFamily="34" charset="0"/>
              </a:rPr>
              <a:t>Ricoveri/day hospital con o senza intervento chirurgico  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copertura al 100% in rete e al 90% fuori rete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anose="020B0604020202020204" pitchFamily="34" charset="0"/>
              </a:rPr>
              <a:t>Interventi chirurgici ambulatoriali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: copertura al 100% in rete e al 70% fuori rete</a:t>
            </a:r>
          </a:p>
          <a:p>
            <a:pPr marL="171450" indent="-1714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Indennità sostitutiva: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 € 155,00 al giorno per ricovero e € 77,50 per day hospital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Parto spontaneo o cesareo; 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massimale rispettivamente di € 3.000 e di € 6.000 </a:t>
            </a:r>
          </a:p>
          <a:p>
            <a:pPr marL="171450" indent="-1714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Pacchetto Maternità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: massimale di € 800 fuori rete e senza limite in rete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Visite specialistiche e diagnostica corrente: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 massimale di  € 5.000 senza franchigia in rete e con franchigia di € 50 fuori rete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Fisioterapia riabilitativa e per  patologia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: all’interno dello stesso massimale della diagnostica. Copertura in rete al 100%, fuori rete franchigia di € 100 a ciclo.</a:t>
            </a:r>
          </a:p>
          <a:p>
            <a:pPr marL="171450" indent="-1714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Protesi ortopediche e apparecchi acustici, ausili medici e ortesi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: massimale annuo di € 3.200 (</a:t>
            </a:r>
            <a:r>
              <a:rPr lang="it-IT" sz="1900" dirty="0" err="1">
                <a:ea typeface="Source Sans Pro" panose="020B0503030403020204" pitchFamily="34" charset="0"/>
                <a:cs typeface="Arial" pitchFamily="34" charset="0"/>
              </a:rPr>
              <a:t>sottomassimale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 di € 600 per gli ausili e le ortesi) copertura all’ 80%.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Cure odontoiatriche in rete :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 prevenzione (una visita all’anno con igiene orale), avulsione, implantologia e pacchetto di emergenza odontoiatrica post infortunio.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it-IT" sz="1900" b="1" dirty="0">
                <a:ea typeface="Source Sans Pro" panose="020B0503030403020204" pitchFamily="34" charset="0"/>
                <a:cs typeface="Arial" pitchFamily="34" charset="0"/>
              </a:rPr>
              <a:t>Interventi chirurgici odontoiatrici</a:t>
            </a:r>
            <a:r>
              <a:rPr lang="it-IT" sz="1900" dirty="0">
                <a:ea typeface="Source Sans Pro" panose="020B0503030403020204" pitchFamily="34" charset="0"/>
                <a:cs typeface="Arial" pitchFamily="34" charset="0"/>
              </a:rPr>
              <a:t> </a:t>
            </a:r>
            <a:r>
              <a:rPr lang="it-IT" sz="1900" dirty="0">
                <a:solidFill>
                  <a:srgbClr val="222222"/>
                </a:solidFill>
                <a:ea typeface="Source Sans Pro" panose="020B0503030403020204" pitchFamily="34" charset="0"/>
                <a:cs typeface="Arial" pitchFamily="34" charset="0"/>
              </a:rPr>
              <a:t>in rete e fuori rete: massimale di € 5.000 scoperto del 15%</a:t>
            </a:r>
            <a:endParaRPr lang="it-IT" sz="2000" dirty="0">
              <a:ea typeface="Source Sans Pro" panose="020B0503030403020204" pitchFamily="34" charset="0"/>
              <a:cs typeface="Arial" pitchFamily="34" charset="0"/>
            </a:endParaRPr>
          </a:p>
        </p:txBody>
      </p:sp>
      <p:pic>
        <p:nvPicPr>
          <p:cNvPr id="4" name="Immagine 3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5FF2F5D9-A9F4-0A43-0B98-C11A9AA38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194399" y="197071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B347F32-6DB5-E182-7F5C-D198E2DD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4586" y="5754876"/>
            <a:ext cx="1821655" cy="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79B90D-FDFE-9529-C457-D7E15628B7FD}"/>
              </a:ext>
            </a:extLst>
          </p:cNvPr>
          <p:cNvSpPr txBox="1"/>
          <p:nvPr/>
        </p:nvSpPr>
        <p:spPr>
          <a:xfrm>
            <a:off x="231987" y="1916155"/>
            <a:ext cx="369332" cy="9082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 RICOVERO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47B782-3E9A-1EA9-07CC-72BDA0703932}"/>
              </a:ext>
            </a:extLst>
          </p:cNvPr>
          <p:cNvSpPr txBox="1"/>
          <p:nvPr/>
        </p:nvSpPr>
        <p:spPr>
          <a:xfrm>
            <a:off x="220786" y="3929012"/>
            <a:ext cx="369332" cy="14961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EXTRARICOVERO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264583-A263-6ADD-3EB8-26E275E7302F}"/>
              </a:ext>
            </a:extLst>
          </p:cNvPr>
          <p:cNvSpPr txBox="1"/>
          <p:nvPr/>
        </p:nvSpPr>
        <p:spPr>
          <a:xfrm>
            <a:off x="210725" y="5546946"/>
            <a:ext cx="369332" cy="10246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DENTARIE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9746D0-F82B-2E69-BB4D-2DE423CD0850}"/>
              </a:ext>
            </a:extLst>
          </p:cNvPr>
          <p:cNvSpPr txBox="1"/>
          <p:nvPr/>
        </p:nvSpPr>
        <p:spPr>
          <a:xfrm>
            <a:off x="220787" y="2928987"/>
            <a:ext cx="369332" cy="895414"/>
          </a:xfrm>
          <a:prstGeom prst="rect">
            <a:avLst/>
          </a:prstGeom>
          <a:noFill/>
          <a:ln w="28575">
            <a:solidFill>
              <a:srgbClr val="BF41A4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/>
              <a:t> MATERNITA’</a:t>
            </a:r>
          </a:p>
        </p:txBody>
      </p:sp>
    </p:spTree>
    <p:extLst>
      <p:ext uri="{BB962C8B-B14F-4D97-AF65-F5344CB8AC3E}">
        <p14:creationId xmlns:p14="http://schemas.microsoft.com/office/powerpoint/2010/main" val="427387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persona, tenendo, giocatore&#10;&#10;Descrizione generata automaticamente">
            <a:extLst>
              <a:ext uri="{FF2B5EF4-FFF2-40B4-BE49-F238E27FC236}">
                <a16:creationId xmlns:a16="http://schemas.microsoft.com/office/drawing/2014/main" id="{5FF2F5D9-A9F4-0A43-0B98-C11A9AA3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23105" r="4164" b="23716"/>
          <a:stretch/>
        </p:blipFill>
        <p:spPr bwMode="auto">
          <a:xfrm>
            <a:off x="7194399" y="197071"/>
            <a:ext cx="463867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D910BC3-2A7A-8414-1037-FEB8D1A74794}"/>
              </a:ext>
            </a:extLst>
          </p:cNvPr>
          <p:cNvSpPr/>
          <p:nvPr/>
        </p:nvSpPr>
        <p:spPr>
          <a:xfrm>
            <a:off x="1348405" y="354770"/>
            <a:ext cx="5740372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I VANTAGGI DI EFFETTUARE LE PRESTAZIONI NELLE STRUTTURE CONVENZIONATE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1038E8-D30C-50FE-39BF-4952F5AC6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3158" y="2471938"/>
            <a:ext cx="927550" cy="9275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7C4C27-B83E-F947-F0BF-F83A859C8D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8788" y="4677453"/>
            <a:ext cx="854484" cy="8544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0BF32C-32C8-AB9F-C3D3-8AC91D9E90EA}"/>
              </a:ext>
            </a:extLst>
          </p:cNvPr>
          <p:cNvSpPr txBox="1"/>
          <p:nvPr/>
        </p:nvSpPr>
        <p:spPr>
          <a:xfrm>
            <a:off x="4073389" y="3524847"/>
            <a:ext cx="2635875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Prestazione garantita senza anticipi né scoperti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95FC1-B600-550C-B454-19CD977D46A0}"/>
              </a:ext>
            </a:extLst>
          </p:cNvPr>
          <p:cNvSpPr txBox="1"/>
          <p:nvPr/>
        </p:nvSpPr>
        <p:spPr>
          <a:xfrm>
            <a:off x="4300379" y="5770917"/>
            <a:ext cx="2635875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Presenta alla Struttura il Voucher scaricato dall’area riservata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26E1B6-F592-FEF4-C23A-1AA83A88FFB3}"/>
              </a:ext>
            </a:extLst>
          </p:cNvPr>
          <p:cNvSpPr txBox="1"/>
          <p:nvPr/>
        </p:nvSpPr>
        <p:spPr>
          <a:xfrm>
            <a:off x="491842" y="2536147"/>
            <a:ext cx="416800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In caso di prestazioni previste dal piano sanitario, si potrà richiedere </a:t>
            </a:r>
            <a:r>
              <a:rPr lang="it-IT" b="1" dirty="0"/>
              <a:t>la presa in carico della Compagnia </a:t>
            </a:r>
            <a:r>
              <a:rPr lang="it-IT" dirty="0"/>
              <a:t>con pagamento diretto alla struttura prescelta.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58DD7C-F26E-C503-7041-160BE13077EA}"/>
              </a:ext>
            </a:extLst>
          </p:cNvPr>
          <p:cNvSpPr txBox="1"/>
          <p:nvPr/>
        </p:nvSpPr>
        <p:spPr>
          <a:xfrm>
            <a:off x="491842" y="4276890"/>
            <a:ext cx="4345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caso di prestazioni non previste dal piano sanitario – e quindi non rimborsabili – si avrà diritto all’applicazione del </a:t>
            </a:r>
            <a:r>
              <a:rPr lang="it-IT" b="1" dirty="0"/>
              <a:t>tariffario agevolato riservato agli iscritti </a:t>
            </a:r>
            <a:r>
              <a:rPr lang="it-IT" dirty="0"/>
              <a:t>. Ogni Struttura prevede una scontistica specifica ma sempre vantaggiosa per l’assistito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3D1148-AE16-D66A-74CB-FB7AAB750B8C}"/>
              </a:ext>
            </a:extLst>
          </p:cNvPr>
          <p:cNvSpPr txBox="1"/>
          <p:nvPr/>
        </p:nvSpPr>
        <p:spPr>
          <a:xfrm>
            <a:off x="496655" y="1388757"/>
            <a:ext cx="6592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La rete di Blue Assistance comprende oltre 400 strutture per il ricovero pubbliche e private, più di 4000 centri medici e odontoiatrici e </a:t>
            </a:r>
            <a:r>
              <a:rPr lang="it-IT" dirty="0"/>
              <a:t> 55.000 medici convenzionati. </a:t>
            </a:r>
            <a:endParaRPr lang="it-IT" sz="18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BA98CA-BD76-2A0D-4F83-AED59B8D1132}"/>
              </a:ext>
            </a:extLst>
          </p:cNvPr>
          <p:cNvSpPr txBox="1"/>
          <p:nvPr/>
        </p:nvSpPr>
        <p:spPr>
          <a:xfrm>
            <a:off x="7180409" y="1912922"/>
            <a:ext cx="4920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Attraverso </a:t>
            </a:r>
            <a:r>
              <a:rPr lang="it-IT" b="1" dirty="0"/>
              <a:t>l’App e l’Area riservata </a:t>
            </a:r>
            <a:r>
              <a:rPr lang="it-IT" dirty="0"/>
              <a:t>è possibile consultare le strutture sanitarie e i medici convenzionati con Blue Assistance </a:t>
            </a:r>
            <a:r>
              <a:rPr lang="it-IT" b="1" dirty="0"/>
              <a:t>in geolocalizzazione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0066940-A377-2F20-4FAA-0C820774B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955" y="3382437"/>
            <a:ext cx="4066803" cy="252174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2A77A4E-79C4-745A-EE24-89E7F7DC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9368" y="5814973"/>
            <a:ext cx="1821655" cy="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6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aborazione 35">
            <a:extLst>
              <a:ext uri="{FF2B5EF4-FFF2-40B4-BE49-F238E27FC236}">
                <a16:creationId xmlns:a16="http://schemas.microsoft.com/office/drawing/2014/main" id="{638FBD68-CA1F-7680-2BAF-16B3B5BC1663}"/>
              </a:ext>
            </a:extLst>
          </p:cNvPr>
          <p:cNvSpPr/>
          <p:nvPr/>
        </p:nvSpPr>
        <p:spPr>
          <a:xfrm>
            <a:off x="11262797" y="1636572"/>
            <a:ext cx="4046012" cy="2713892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16FFD70-D23E-C73A-BEC5-40E7D1A3264B}"/>
              </a:ext>
            </a:extLst>
          </p:cNvPr>
          <p:cNvSpPr txBox="1"/>
          <p:nvPr/>
        </p:nvSpPr>
        <p:spPr>
          <a:xfrm>
            <a:off x="1438183" y="43817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</a:rPr>
              <a:t>COME RICHIEDERE LA PRESA IN CARICO DELLE PRESTAZIONI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2BCFE4-7BA2-35CA-FB81-FBF8AC43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166" y="5696499"/>
            <a:ext cx="1983114" cy="10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D5A358B-9968-C0E1-C8B2-1DD3A90BD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147" y="5326258"/>
            <a:ext cx="700136" cy="71413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96962D6-F999-4156-D9CC-91AD0D411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200" y="178427"/>
            <a:ext cx="4639458" cy="1603387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20CABA8-74AB-E9EB-F2A1-76A6966DEA5A}"/>
              </a:ext>
            </a:extLst>
          </p:cNvPr>
          <p:cNvSpPr txBox="1"/>
          <p:nvPr/>
        </p:nvSpPr>
        <p:spPr>
          <a:xfrm>
            <a:off x="261056" y="1372899"/>
            <a:ext cx="6029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E’ possibile richiedere una prestazione di Ricovero ed extra-ricovero in forma diretta con le seguenti modalità: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5F0F010-AE40-EE19-418C-800A79D5E5DF}"/>
              </a:ext>
            </a:extLst>
          </p:cNvPr>
          <p:cNvSpPr txBox="1"/>
          <p:nvPr/>
        </p:nvSpPr>
        <p:spPr>
          <a:xfrm>
            <a:off x="1441788" y="2360410"/>
            <a:ext cx="323127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·"/>
            </a:pPr>
            <a:r>
              <a:rPr lang="it-IT" b="1" dirty="0"/>
              <a:t>ONLINE dall’Area Riservata Blue Assistance SOLO DOPO </a:t>
            </a:r>
            <a:r>
              <a:rPr lang="it-IT" dirty="0"/>
              <a:t>aver prenotato la prestazione presso la struttura convenzionata </a:t>
            </a:r>
          </a:p>
          <a:p>
            <a:pPr algn="just"/>
            <a:endParaRPr lang="it-IT" sz="1600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846957D-CABD-2EAF-A78C-AD17DE4A2ADB}"/>
              </a:ext>
            </a:extLst>
          </p:cNvPr>
          <p:cNvSpPr txBox="1"/>
          <p:nvPr/>
        </p:nvSpPr>
        <p:spPr>
          <a:xfrm>
            <a:off x="6474910" y="2222016"/>
            <a:ext cx="516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·"/>
            </a:pPr>
            <a:r>
              <a:rPr lang="it-IT" dirty="0"/>
              <a:t>Tramite il </a:t>
            </a:r>
            <a:r>
              <a:rPr lang="it-IT" b="1" dirty="0"/>
              <a:t>numero verde gratuito di Blue Assistance </a:t>
            </a:r>
            <a:r>
              <a:rPr lang="it-IT" dirty="0"/>
              <a:t>dalle ore 9 alle ore 19.30 </a:t>
            </a:r>
          </a:p>
          <a:p>
            <a:pPr algn="just"/>
            <a:r>
              <a:rPr lang="it-IT" dirty="0"/>
              <a:t>      dal lunedì al venerdì</a:t>
            </a:r>
          </a:p>
          <a:p>
            <a:pPr marL="274638" algn="just"/>
            <a:r>
              <a:rPr lang="it-IT" dirty="0"/>
              <a:t>800 183 433 dall’Italia</a:t>
            </a:r>
          </a:p>
          <a:p>
            <a:pPr marL="274638" algn="just"/>
            <a:r>
              <a:rPr lang="it-IT" dirty="0"/>
              <a:t>011 7417419 dall’Estero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C65A124-0FAE-8023-C019-07D9BF8A4C78}"/>
              </a:ext>
            </a:extLst>
          </p:cNvPr>
          <p:cNvSpPr txBox="1"/>
          <p:nvPr/>
        </p:nvSpPr>
        <p:spPr>
          <a:xfrm>
            <a:off x="1746944" y="4201354"/>
            <a:ext cx="2992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 algn="just"/>
            <a:r>
              <a:rPr lang="it-IT" dirty="0">
                <a:sym typeface="Symbol" panose="05050102010706020507" pitchFamily="18" charset="2"/>
              </a:rPr>
              <a:t></a:t>
            </a:r>
            <a:r>
              <a:rPr lang="it-IT" b="1" dirty="0"/>
              <a:t>Attraverso l’app mobile  </a:t>
            </a:r>
            <a:r>
              <a:rPr lang="it-IT" dirty="0"/>
              <a:t>che ti consente di accedere a tutte le funzionalità dell’Area riservata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81C3F0E-E4DF-91EE-20BF-F6F1BA55AB7E}"/>
              </a:ext>
            </a:extLst>
          </p:cNvPr>
          <p:cNvSpPr txBox="1"/>
          <p:nvPr/>
        </p:nvSpPr>
        <p:spPr>
          <a:xfrm>
            <a:off x="5297667" y="3760393"/>
            <a:ext cx="4750904" cy="28469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6600"/>
                </a:solidFill>
              </a:rPr>
              <a:t>DATI DA FORNIRE ALLA CENTRALE OPERATIVA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ym typeface="Symbol" panose="05050102010706020507" pitchFamily="18" charset="2"/>
              </a:rPr>
              <a:t> </a:t>
            </a:r>
            <a:r>
              <a:rPr lang="it-IT" dirty="0"/>
              <a:t>cognome e nome, data di nascita e telefono di chi ha bisogno della prestazione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ym typeface="Symbol" panose="05050102010706020507" pitchFamily="18" charset="2"/>
              </a:rPr>
              <a:t> </a:t>
            </a:r>
            <a:r>
              <a:rPr lang="it-IT" dirty="0"/>
              <a:t>prestazione da effettuare 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ym typeface="Symbol" panose="05050102010706020507" pitchFamily="18" charset="2"/>
              </a:rPr>
              <a:t> </a:t>
            </a:r>
            <a:r>
              <a:rPr lang="it-IT" dirty="0"/>
              <a:t>diagnosi o quesito diagnostico (avere a disposizione la prescrizione del medico con indicata la patologia presunta o accertata</a:t>
            </a:r>
          </a:p>
          <a:p>
            <a:pPr algn="just">
              <a:spcAft>
                <a:spcPts val="600"/>
              </a:spcAft>
            </a:pPr>
            <a:endParaRPr lang="it-IT" sz="1600" dirty="0"/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8BC0F6D3-8EC2-DF4A-8546-5D499FBB5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09" y="4144217"/>
            <a:ext cx="1003829" cy="1942368"/>
          </a:xfrm>
          <a:prstGeom prst="rect">
            <a:avLst/>
          </a:prstGeom>
        </p:spPr>
      </p:pic>
      <p:pic>
        <p:nvPicPr>
          <p:cNvPr id="3084" name="Picture 12" descr="Monitor icon">
            <a:extLst>
              <a:ext uri="{FF2B5EF4-FFF2-40B4-BE49-F238E27FC236}">
                <a16:creationId xmlns:a16="http://schemas.microsoft.com/office/drawing/2014/main" id="{BA7AB020-D5E6-0B2A-6195-5CC16729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7" y="2243015"/>
            <a:ext cx="1101030" cy="11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elefono che squilla icon">
            <a:extLst>
              <a:ext uri="{FF2B5EF4-FFF2-40B4-BE49-F238E27FC236}">
                <a16:creationId xmlns:a16="http://schemas.microsoft.com/office/drawing/2014/main" id="{5D952460-BD6B-E5B0-430F-F884DB82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24" y="2270128"/>
            <a:ext cx="990851" cy="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9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884" y="5778985"/>
            <a:ext cx="1844829" cy="10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10008" y="351909"/>
            <a:ext cx="5710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ESEMPI DI CALCOLO DELLA PENSIONE DIRETTA AL RAGGIUNGIMENTO DI UNO DEI REQUISITI PENSIONISTICI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5482E16-FCE1-551A-D57D-E1DDA3D3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67299"/>
              </p:ext>
            </p:extLst>
          </p:nvPr>
        </p:nvGraphicFramePr>
        <p:xfrm>
          <a:off x="1281283" y="2286314"/>
          <a:ext cx="8925455" cy="381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259">
                  <a:extLst>
                    <a:ext uri="{9D8B030D-6E8A-4147-A177-3AD203B41FA5}">
                      <a16:colId xmlns:a16="http://schemas.microsoft.com/office/drawing/2014/main" val="3820866787"/>
                    </a:ext>
                  </a:extLst>
                </a:gridCol>
                <a:gridCol w="1426704">
                  <a:extLst>
                    <a:ext uri="{9D8B030D-6E8A-4147-A177-3AD203B41FA5}">
                      <a16:colId xmlns:a16="http://schemas.microsoft.com/office/drawing/2014/main" val="2341315365"/>
                    </a:ext>
                  </a:extLst>
                </a:gridCol>
                <a:gridCol w="1545662">
                  <a:extLst>
                    <a:ext uri="{9D8B030D-6E8A-4147-A177-3AD203B41FA5}">
                      <a16:colId xmlns:a16="http://schemas.microsoft.com/office/drawing/2014/main" val="2485265550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3929335279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3329067196"/>
                    </a:ext>
                  </a:extLst>
                </a:gridCol>
                <a:gridCol w="1014833">
                  <a:extLst>
                    <a:ext uri="{9D8B030D-6E8A-4147-A177-3AD203B41FA5}">
                      <a16:colId xmlns:a16="http://schemas.microsoft.com/office/drawing/2014/main" val="2284109756"/>
                    </a:ext>
                  </a:extLst>
                </a:gridCol>
                <a:gridCol w="995861">
                  <a:extLst>
                    <a:ext uri="{9D8B030D-6E8A-4147-A177-3AD203B41FA5}">
                      <a16:colId xmlns:a16="http://schemas.microsoft.com/office/drawing/2014/main" val="497301399"/>
                    </a:ext>
                  </a:extLst>
                </a:gridCol>
              </a:tblGrid>
              <a:tr h="89423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n-lt"/>
                          <a:cs typeface="Segoe UI" panose="020B0502040204020203" pitchFamily="34" charset="0"/>
                        </a:rPr>
                        <a:t>Tipologia di Pensione e Requisiti Regolamentari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Età Anagrafica al momento della cessazione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Anzianità di esercizio al momento della cessazione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Pensione mensile lorda 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Pensione mensile netta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Pensione annua lorda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Pensione annua netta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98335"/>
                  </a:ext>
                </a:extLst>
              </a:tr>
              <a:tr h="82492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Pensione per Limiti di Età </a:t>
                      </a:r>
                    </a:p>
                    <a:p>
                      <a:pPr algn="ctr"/>
                      <a:r>
                        <a:rPr lang="it-IT" sz="1200" b="0" i="1" dirty="0"/>
                        <a:t>(75 anni con 20 di esercizio)</a:t>
                      </a:r>
                      <a:endParaRPr lang="it-IT" sz="12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40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7.703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5.007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100.140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65.091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479930"/>
                  </a:ext>
                </a:extLst>
              </a:tr>
              <a:tr h="98151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Pensione a domanda </a:t>
                      </a:r>
                    </a:p>
                    <a:p>
                      <a:pPr algn="ctr"/>
                      <a:r>
                        <a:rPr lang="it-IT" sz="1200" b="0" i="1" dirty="0"/>
                        <a:t>(35 anni di contribuzione di cui almeno 30 effettivi)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35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u="none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(di cui 31 effettivi e 4 convenzionali)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7.129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4.634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92.671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60.236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726812"/>
                  </a:ext>
                </a:extLst>
              </a:tr>
              <a:tr h="939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Pensione a domanda</a:t>
                      </a:r>
                    </a:p>
                    <a:p>
                      <a:pPr algn="ctr"/>
                      <a:r>
                        <a:rPr lang="it-IT" sz="1200" b="0" i="1" dirty="0"/>
                        <a:t>(30 anni di esercizio effettivo con 67 anni di età)</a:t>
                      </a:r>
                      <a:endParaRPr lang="it-IT" sz="12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it-IT" sz="1400" b="1" i="0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6.784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4.409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88.190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57.323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573559"/>
                  </a:ext>
                </a:extLst>
              </a:tr>
            </a:tbl>
          </a:graphicData>
        </a:graphic>
      </p:graphicFrame>
      <p:pic>
        <p:nvPicPr>
          <p:cNvPr id="2" name="Immagine 1" descr="Immagine che contiene persona, occhiali, chiusura&#10;&#10;Descrizione generata automaticamente">
            <a:extLst>
              <a:ext uri="{FF2B5EF4-FFF2-40B4-BE49-F238E27FC236}">
                <a16:creationId xmlns:a16="http://schemas.microsoft.com/office/drawing/2014/main" id="{2C4B633C-CC1D-7D90-44E6-925744B79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18588"/>
          <a:stretch/>
        </p:blipFill>
        <p:spPr bwMode="auto">
          <a:xfrm>
            <a:off x="7651866" y="72266"/>
            <a:ext cx="4393807" cy="1980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E41E8E-A3A6-F841-5655-88187547FAA3}"/>
              </a:ext>
            </a:extLst>
          </p:cNvPr>
          <p:cNvSpPr txBox="1"/>
          <p:nvPr/>
        </p:nvSpPr>
        <p:spPr>
          <a:xfrm>
            <a:off x="1289423" y="6099158"/>
            <a:ext cx="892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i="1" dirty="0"/>
              <a:t>Gli importi pensionistici sopra rappresentati sono arrotondati ed espressi in euro. Essi sono corrisposti per tredici mensilità e gli importi netti sono stati calcolati senza tener conto delle ritenute addizionali regionali e comunali.</a:t>
            </a:r>
          </a:p>
        </p:txBody>
      </p:sp>
    </p:spTree>
    <p:extLst>
      <p:ext uri="{BB962C8B-B14F-4D97-AF65-F5344CB8AC3E}">
        <p14:creationId xmlns:p14="http://schemas.microsoft.com/office/powerpoint/2010/main" val="250592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4823" y="5700008"/>
            <a:ext cx="1760850" cy="9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33512" y="444221"/>
            <a:ext cx="4351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INDENNITA’ DI CESSAZIONE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FFD7106-EF97-DCAB-444A-CB41DE18BF01}"/>
              </a:ext>
            </a:extLst>
          </p:cNvPr>
          <p:cNvGrpSpPr/>
          <p:nvPr/>
        </p:nvGrpSpPr>
        <p:grpSpPr>
          <a:xfrm>
            <a:off x="1185117" y="1920267"/>
            <a:ext cx="8627662" cy="1636789"/>
            <a:chOff x="439233" y="3473335"/>
            <a:chExt cx="5283570" cy="1647484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93231C8-6E31-1D87-C99B-9C9A89251174}"/>
                </a:ext>
              </a:extLst>
            </p:cNvPr>
            <p:cNvSpPr/>
            <p:nvPr/>
          </p:nvSpPr>
          <p:spPr>
            <a:xfrm>
              <a:off x="439233" y="3473335"/>
              <a:ext cx="1872207" cy="92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accent2"/>
                  </a:solidFill>
                  <a:latin typeface="Segoe Script" panose="030B0504020000000003" pitchFamily="66" charset="0"/>
                </a:rPr>
                <a:t>Importo della Indennità di Cessazione</a:t>
              </a:r>
              <a:endParaRPr lang="it-IT" dirty="0">
                <a:solidFill>
                  <a:schemeClr val="accent2"/>
                </a:solidFill>
                <a:latin typeface="Segoe Script" panose="030B0504020000000003" pitchFamily="66" charset="0"/>
              </a:endParaRP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F693AFC-D39B-26FF-0057-19649B1CDCBD}"/>
                </a:ext>
              </a:extLst>
            </p:cNvPr>
            <p:cNvGrpSpPr/>
            <p:nvPr/>
          </p:nvGrpSpPr>
          <p:grpSpPr>
            <a:xfrm>
              <a:off x="1978389" y="3566251"/>
              <a:ext cx="3744414" cy="1172889"/>
              <a:chOff x="1978389" y="3566251"/>
              <a:chExt cx="3744414" cy="1172889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80F6B417-C246-4022-080B-82552ED6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615816" y="4065537"/>
                <a:ext cx="361198" cy="331999"/>
              </a:xfrm>
              <a:prstGeom prst="rect">
                <a:avLst/>
              </a:prstGeom>
            </p:spPr>
          </p:pic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3581B6D1-8FFA-8C85-1A30-7D9F10F661FC}"/>
                  </a:ext>
                </a:extLst>
              </p:cNvPr>
              <p:cNvSpPr/>
              <p:nvPr/>
            </p:nvSpPr>
            <p:spPr>
              <a:xfrm>
                <a:off x="1978389" y="3566251"/>
                <a:ext cx="574906" cy="526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Script" panose="030B0504020000000003" pitchFamily="66" charset="0"/>
                  </a:rPr>
                  <a:t>=</a:t>
                </a:r>
                <a:endParaRPr lang="it-IT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Script" panose="030B0504020000000003" pitchFamily="66" charset="0"/>
                </a:endParaRPr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8E6CBCE-7CBB-2D9B-C7AD-44BAD03DFA02}"/>
                  </a:ext>
                </a:extLst>
              </p:cNvPr>
              <p:cNvSpPr/>
              <p:nvPr/>
            </p:nvSpPr>
            <p:spPr>
              <a:xfrm>
                <a:off x="3850596" y="3596619"/>
                <a:ext cx="1872207" cy="1142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FF0000"/>
                    </a:solidFill>
                    <a:latin typeface="Segoe Script" panose="030B0504020000000003" pitchFamily="66" charset="0"/>
                  </a:rPr>
                  <a:t>Anni di esercizio</a:t>
                </a:r>
                <a:endParaRPr lang="it-IT" dirty="0">
                  <a:solidFill>
                    <a:srgbClr val="FF0000"/>
                  </a:solidFill>
                  <a:latin typeface="Segoe Script" panose="030B0504020000000003" pitchFamily="66" charset="0"/>
                </a:endParaRPr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EE0E6EC1-004F-0DBB-31B3-9DA1F6B005DB}"/>
                  </a:ext>
                </a:extLst>
              </p:cNvPr>
              <p:cNvSpPr/>
              <p:nvPr/>
            </p:nvSpPr>
            <p:spPr>
              <a:xfrm>
                <a:off x="3517545" y="3596050"/>
                <a:ext cx="574906" cy="46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Script" panose="030B0504020000000003" pitchFamily="66" charset="0"/>
                  </a:rPr>
                  <a:t>X</a:t>
                </a:r>
                <a:endParaRPr lang="it-IT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Script" panose="030B0504020000000003" pitchFamily="66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FCD76E4D-25DA-79CA-9066-41D29E9A2BC7}"/>
                  </a:ext>
                </a:extLst>
              </p:cNvPr>
              <p:cNvSpPr/>
              <p:nvPr/>
            </p:nvSpPr>
            <p:spPr>
              <a:xfrm>
                <a:off x="2082518" y="3636551"/>
                <a:ext cx="1607843" cy="37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002060"/>
                    </a:solidFill>
                    <a:latin typeface="Segoe Script" panose="030B0504020000000003" pitchFamily="66" charset="0"/>
                  </a:rPr>
                  <a:t>Annualità </a:t>
                </a:r>
                <a:endParaRPr lang="it-IT" dirty="0">
                  <a:solidFill>
                    <a:srgbClr val="002060"/>
                  </a:solidFill>
                  <a:latin typeface="Segoe Script" panose="030B0504020000000003" pitchFamily="66" charset="0"/>
                </a:endParaRPr>
              </a:p>
            </p:txBody>
          </p:sp>
        </p:grp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EF68543-05C6-5652-F035-D8A0E36C2154}"/>
                </a:ext>
              </a:extLst>
            </p:cNvPr>
            <p:cNvSpPr/>
            <p:nvPr/>
          </p:nvSpPr>
          <p:spPr>
            <a:xfrm>
              <a:off x="1628356" y="4532223"/>
              <a:ext cx="2516166" cy="58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02060"/>
                  </a:solidFill>
                  <a:latin typeface="Segoe Script" panose="030B0504020000000003" pitchFamily="66" charset="0"/>
                </a:rPr>
                <a:t>Parametro economico variabile nel tempo.</a:t>
              </a:r>
              <a:endParaRPr lang="it-IT" sz="1600" dirty="0">
                <a:solidFill>
                  <a:srgbClr val="002060"/>
                </a:solidFill>
                <a:latin typeface="Segoe Script" panose="030B0504020000000003" pitchFamily="66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92146A-186D-CD23-A37E-1301B1316296}"/>
              </a:ext>
            </a:extLst>
          </p:cNvPr>
          <p:cNvSpPr txBox="1"/>
          <p:nvPr/>
        </p:nvSpPr>
        <p:spPr>
          <a:xfrm>
            <a:off x="1451300" y="4663750"/>
            <a:ext cx="3944056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le annualità di esercizio effettive maturate </a:t>
            </a:r>
            <a:r>
              <a:rPr lang="it-IT" b="1" u="sng" dirty="0"/>
              <a:t>sino alla data del 31 dicembre 2022</a:t>
            </a:r>
            <a:r>
              <a:rPr lang="it-IT" dirty="0"/>
              <a:t> è attualmente pari a </a:t>
            </a:r>
            <a:r>
              <a:rPr lang="it-IT" sz="1800" b="1" u="sng" dirty="0">
                <a:latin typeface="+mn-lt"/>
              </a:rPr>
              <a:t>7.053,63 €</a:t>
            </a:r>
            <a:r>
              <a:rPr lang="it-IT" i="1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81236A-8D43-E808-B993-340DCC66B8CC}"/>
              </a:ext>
            </a:extLst>
          </p:cNvPr>
          <p:cNvSpPr txBox="1"/>
          <p:nvPr/>
        </p:nvSpPr>
        <p:spPr>
          <a:xfrm>
            <a:off x="6312167" y="4651431"/>
            <a:ext cx="3500612" cy="92333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Per le annualità di esercizio </a:t>
            </a:r>
            <a:r>
              <a:rPr lang="it-IT" dirty="0">
                <a:solidFill>
                  <a:schemeClr val="tx1"/>
                </a:solidFill>
              </a:rPr>
              <a:t>successive è attualmente pari a </a:t>
            </a:r>
            <a:r>
              <a:rPr lang="it-IT" sz="1800" b="1" u="sng" dirty="0">
                <a:solidFill>
                  <a:schemeClr val="tx1"/>
                </a:solidFill>
                <a:effectLst/>
                <a:latin typeface="+mn-lt"/>
              </a:rPr>
              <a:t>6.383,76 €</a:t>
            </a:r>
            <a:r>
              <a:rPr lang="it-IT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Freccia destra rientrata 16">
            <a:extLst>
              <a:ext uri="{FF2B5EF4-FFF2-40B4-BE49-F238E27FC236}">
                <a16:creationId xmlns:a16="http://schemas.microsoft.com/office/drawing/2014/main" id="{8BB42BBA-88C9-57A8-9F17-2A1E80B2649C}"/>
              </a:ext>
            </a:extLst>
          </p:cNvPr>
          <p:cNvSpPr/>
          <p:nvPr/>
        </p:nvSpPr>
        <p:spPr>
          <a:xfrm rot="7589046">
            <a:off x="3199045" y="3900755"/>
            <a:ext cx="1073122" cy="296714"/>
          </a:xfrm>
          <a:prstGeom prst="notchedRightArrow">
            <a:avLst>
              <a:gd name="adj1" fmla="val 50000"/>
              <a:gd name="adj2" fmla="val 7408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rientrata 17">
            <a:extLst>
              <a:ext uri="{FF2B5EF4-FFF2-40B4-BE49-F238E27FC236}">
                <a16:creationId xmlns:a16="http://schemas.microsoft.com/office/drawing/2014/main" id="{90539AAA-D996-3CD1-10C3-153E0DF26CD0}"/>
              </a:ext>
            </a:extLst>
          </p:cNvPr>
          <p:cNvSpPr/>
          <p:nvPr/>
        </p:nvSpPr>
        <p:spPr>
          <a:xfrm rot="2943275">
            <a:off x="5977712" y="3825036"/>
            <a:ext cx="1126596" cy="343284"/>
          </a:xfrm>
          <a:prstGeom prst="notchedRightArrow">
            <a:avLst>
              <a:gd name="adj1" fmla="val 50000"/>
              <a:gd name="adj2" fmla="val 832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F37630E-7D40-4094-D37C-ADECFA4C4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473" y="101872"/>
            <a:ext cx="4014850" cy="14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657" y="5719017"/>
            <a:ext cx="1726016" cy="9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10007" y="351909"/>
            <a:ext cx="5115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ESEMPI DI CALCOLO DELL’INDENNITA’ DI CESSAZIONE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F37630E-7D40-4094-D37C-ADECFA4C4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150" y="7313"/>
            <a:ext cx="4014850" cy="142340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328E8B3-B833-5776-F1B8-6FA6087E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12185"/>
              </p:ext>
            </p:extLst>
          </p:nvPr>
        </p:nvGraphicFramePr>
        <p:xfrm>
          <a:off x="1045317" y="1324529"/>
          <a:ext cx="2738463" cy="163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0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8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+mn-lt"/>
                        </a:rPr>
                        <a:t>Dati di base per l’anzianità di servizio maturata dal Notaio</a:t>
                      </a:r>
                    </a:p>
                    <a:p>
                      <a:pPr algn="ctr"/>
                      <a:r>
                        <a:rPr lang="it-IT" sz="1200" b="1" i="1" dirty="0">
                          <a:latin typeface="+mn-lt"/>
                        </a:rPr>
                        <a:t>(importi lordi in euro)</a:t>
                      </a:r>
                      <a:endParaRPr lang="it-IT" sz="1600" b="1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21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Sino al 31.12.2022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Successiva al 31.12.2022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7.053,63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6.383,76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531B0B03-8B62-5AC9-9C5B-48C4948A4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47877"/>
              </p:ext>
            </p:extLst>
          </p:nvPr>
        </p:nvGraphicFramePr>
        <p:xfrm>
          <a:off x="1045317" y="3074730"/>
          <a:ext cx="9264180" cy="28778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264">
                  <a:extLst>
                    <a:ext uri="{9D8B030D-6E8A-4147-A177-3AD203B41FA5}">
                      <a16:colId xmlns:a16="http://schemas.microsoft.com/office/drawing/2014/main" val="547795912"/>
                    </a:ext>
                  </a:extLst>
                </a:gridCol>
                <a:gridCol w="1523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286">
                  <a:extLst>
                    <a:ext uri="{9D8B030D-6E8A-4147-A177-3AD203B41FA5}">
                      <a16:colId xmlns:a16="http://schemas.microsoft.com/office/drawing/2014/main" val="4009785658"/>
                    </a:ext>
                  </a:extLst>
                </a:gridCol>
                <a:gridCol w="1613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949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Calcolo dell’indennità di cessazione per un soggetto che si colloca in quiescenza nel corso del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t-IT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(importi arrotondati e in euro)</a:t>
                      </a:r>
                      <a:endParaRPr lang="it-IT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836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Anzianità effettiva </a:t>
                      </a:r>
                      <a:r>
                        <a:rPr lang="it-IT" sz="1300" b="1" u="sng" dirty="0">
                          <a:latin typeface="+mn-lt"/>
                        </a:rPr>
                        <a:t>al 31.12.2022</a:t>
                      </a:r>
                      <a:endParaRPr lang="it-IT" sz="13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Anzianità </a:t>
                      </a:r>
                      <a:r>
                        <a:rPr lang="it-IT" sz="1300" b="1" u="sng" dirty="0">
                          <a:latin typeface="+mn-lt"/>
                        </a:rPr>
                        <a:t>successiva al 31.12.2022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u="sng" dirty="0">
                          <a:latin typeface="+mn-lt"/>
                        </a:rPr>
                        <a:t>Anzianità totale </a:t>
                      </a:r>
                      <a:r>
                        <a:rPr lang="it-IT" sz="1300" b="1" dirty="0">
                          <a:latin typeface="+mn-lt"/>
                        </a:rPr>
                        <a:t>al momento della cessazione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Indennità di cessazione lorda </a:t>
                      </a:r>
                      <a:r>
                        <a:rPr lang="it-IT" sz="1300" b="1" u="sng" dirty="0">
                          <a:latin typeface="+mn-lt"/>
                        </a:rPr>
                        <a:t>dall’inizio dell’attività lavorativa fino al 31.12.2022</a:t>
                      </a:r>
                      <a:endParaRPr lang="it-IT" sz="13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+mn-lt"/>
                        </a:rPr>
                        <a:t>Indennità di cessazione lorda </a:t>
                      </a:r>
                      <a:r>
                        <a:rPr lang="it-IT" sz="1300" b="1" u="sng" dirty="0">
                          <a:latin typeface="+mn-lt"/>
                        </a:rPr>
                        <a:t>successiva al 31.12.2022 fino alla richiesta della pensione</a:t>
                      </a:r>
                      <a:endParaRPr lang="it-IT" sz="13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u="none" dirty="0">
                          <a:latin typeface="+mn-lt"/>
                        </a:rPr>
                        <a:t>Indennità di cessazione complessiva </a:t>
                      </a:r>
                      <a:r>
                        <a:rPr lang="it-IT" sz="1300" b="1" u="sng" dirty="0">
                          <a:latin typeface="+mn-lt"/>
                        </a:rPr>
                        <a:t>lorda</a:t>
                      </a:r>
                      <a:r>
                        <a:rPr lang="it-IT" sz="1300" b="1" u="none" dirty="0">
                          <a:latin typeface="+mn-lt"/>
                        </a:rPr>
                        <a:t>  spettante alla richiesta della pensione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u="none" dirty="0">
                          <a:latin typeface="+mn-lt"/>
                        </a:rPr>
                        <a:t>Indennità di cessazione complessiva </a:t>
                      </a:r>
                      <a:r>
                        <a:rPr lang="it-IT" sz="1300" b="1" u="sng" dirty="0">
                          <a:latin typeface="+mn-lt"/>
                        </a:rPr>
                        <a:t>netta</a:t>
                      </a:r>
                      <a:r>
                        <a:rPr lang="it-IT" sz="1300" b="1" u="none" dirty="0">
                          <a:latin typeface="+mn-lt"/>
                        </a:rPr>
                        <a:t> spettante alla richiesta della pensione </a:t>
                      </a:r>
                      <a:r>
                        <a:rPr lang="it-IT" sz="1100" b="1" u="none" dirty="0">
                          <a:latin typeface="+mn-lt"/>
                        </a:rPr>
                        <a:t>(*)</a:t>
                      </a:r>
                      <a:endParaRPr lang="it-IT" sz="1300" b="1" u="none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204.555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6.384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210.939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168.751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239.823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6.384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246.207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196.966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275.092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6.384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281.475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225.180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1E898D-10C2-9370-0636-9F6B8067FD52}"/>
              </a:ext>
            </a:extLst>
          </p:cNvPr>
          <p:cNvSpPr txBox="1"/>
          <p:nvPr/>
        </p:nvSpPr>
        <p:spPr>
          <a:xfrm>
            <a:off x="960996" y="6016873"/>
            <a:ext cx="9348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i="1" kern="0" dirty="0">
                <a:ea typeface="Times New Roman" panose="02020603050405020304" pitchFamily="18" charset="0"/>
              </a:rPr>
              <a:t>(*) Redditi a tassazione separata (art. 17 TUIR). In fase di erogazione la Cassa, in qualità di sostituto di imposta, applica la ritenuta del 20%. L’imposta complessiva sarà determinata dall’Agenzia delle Entrate in funzione dei redditi complessivi del contribuente nel biennio anteriore all’anno in cui è sorto il diritto alla percezione.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6710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9342" y="5697016"/>
            <a:ext cx="1766330" cy="9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44149" y="380844"/>
            <a:ext cx="6949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COME ACCRESCERE L’ANZIANITA’ CONTRIBUTIVA O UNIRE CONTRIBUTI DI PIU’ GESTIONI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DBF26B-44A0-9769-E7D9-78F363DA4E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25903" r="30121" b="2647"/>
          <a:stretch/>
        </p:blipFill>
        <p:spPr bwMode="auto">
          <a:xfrm>
            <a:off x="8160057" y="76041"/>
            <a:ext cx="3965539" cy="140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255BD1-2A52-F5C5-3A96-1F835C891047}"/>
              </a:ext>
            </a:extLst>
          </p:cNvPr>
          <p:cNvSpPr txBox="1"/>
          <p:nvPr/>
        </p:nvSpPr>
        <p:spPr>
          <a:xfrm>
            <a:off x="571868" y="1423820"/>
            <a:ext cx="3772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Istituti a titolo </a:t>
            </a:r>
            <a:r>
              <a:rPr lang="it-IT" sz="2000" b="1" u="sng" dirty="0"/>
              <a:t>on	eroso</a:t>
            </a:r>
            <a:endParaRPr lang="it-IT" sz="20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DA444D4-B3A5-487B-436C-9FB3920B5D93}"/>
              </a:ext>
            </a:extLst>
          </p:cNvPr>
          <p:cNvSpPr txBox="1"/>
          <p:nvPr/>
        </p:nvSpPr>
        <p:spPr>
          <a:xfrm>
            <a:off x="606837" y="2010625"/>
            <a:ext cx="10159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b="1" u="sng" dirty="0">
                <a:latin typeface="+mn-lt"/>
              </a:rPr>
              <a:t>Riscatto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dirty="0"/>
              <a:t>permette </a:t>
            </a:r>
            <a:r>
              <a:rPr lang="it-IT" dirty="0">
                <a:latin typeface="+mn-lt"/>
              </a:rPr>
              <a:t>al Notaio, con </a:t>
            </a:r>
            <a:r>
              <a:rPr lang="it-IT" b="1" u="sng" dirty="0">
                <a:latin typeface="+mn-lt"/>
              </a:rPr>
              <a:t>più di 10 anni di esercizio effettivo</a:t>
            </a:r>
            <a:r>
              <a:rPr lang="it-IT" dirty="0">
                <a:latin typeface="+mn-lt"/>
              </a:rPr>
              <a:t>, di accrescere l’anzianità contributiva per un periodo massimo pari alla durata del corso legale della </a:t>
            </a:r>
            <a:r>
              <a:rPr lang="it-IT" b="1" u="sng" dirty="0">
                <a:latin typeface="+mn-lt"/>
              </a:rPr>
              <a:t>laurea</a:t>
            </a:r>
            <a:r>
              <a:rPr lang="it-IT" dirty="0">
                <a:latin typeface="+mn-lt"/>
              </a:rPr>
              <a:t> necessaria per accedere al notariato, del periodo obbligatorio di </a:t>
            </a:r>
            <a:r>
              <a:rPr lang="it-IT" b="1" u="sng" dirty="0">
                <a:latin typeface="+mn-lt"/>
              </a:rPr>
              <a:t>pratica notarile</a:t>
            </a:r>
            <a:r>
              <a:rPr lang="it-IT" dirty="0">
                <a:latin typeface="+mn-lt"/>
              </a:rPr>
              <a:t> e del </a:t>
            </a:r>
            <a:r>
              <a:rPr lang="it-IT" b="1" u="sng" dirty="0">
                <a:latin typeface="+mn-lt"/>
              </a:rPr>
              <a:t>servizio militare</a:t>
            </a:r>
            <a:r>
              <a:rPr lang="it-IT" dirty="0">
                <a:latin typeface="+mn-lt"/>
              </a:rPr>
              <a:t> di leva obbligatorio o del </a:t>
            </a:r>
            <a:r>
              <a:rPr lang="it-IT" b="1" u="sng" dirty="0">
                <a:latin typeface="+mn-lt"/>
              </a:rPr>
              <a:t>servizio civile</a:t>
            </a:r>
            <a:r>
              <a:rPr lang="it-IT" dirty="0">
                <a:latin typeface="+mn-lt"/>
              </a:rPr>
              <a:t> equiparato.</a:t>
            </a:r>
          </a:p>
          <a:p>
            <a:pPr lvl="0" algn="just"/>
            <a:endParaRPr lang="it-IT" b="1" u="sng" dirty="0"/>
          </a:p>
          <a:p>
            <a:pPr lvl="0" algn="just"/>
            <a:r>
              <a:rPr lang="it-IT" b="1" u="sng" dirty="0">
                <a:latin typeface="+mn-lt"/>
              </a:rPr>
              <a:t>Ricongiunzione</a:t>
            </a:r>
            <a:r>
              <a:rPr lang="it-IT" b="1" dirty="0">
                <a:latin typeface="+mn-lt"/>
              </a:rPr>
              <a:t>:</a:t>
            </a:r>
            <a:r>
              <a:rPr lang="it-IT" dirty="0">
                <a:latin typeface="+mn-lt"/>
              </a:rPr>
              <a:t> </a:t>
            </a:r>
            <a:r>
              <a:rPr lang="it-IT" dirty="0"/>
              <a:t>rivolto</a:t>
            </a:r>
            <a:r>
              <a:rPr lang="it-IT" dirty="0">
                <a:latin typeface="+mn-lt"/>
              </a:rPr>
              <a:t> a chi </a:t>
            </a:r>
            <a:r>
              <a:rPr lang="it-IT" b="1" u="sng" dirty="0">
                <a:latin typeface="+mn-lt"/>
              </a:rPr>
              <a:t>ha posizioni assicurative pregresse in gestioni previdenziali diverse.</a:t>
            </a:r>
            <a:r>
              <a:rPr lang="it-IT" dirty="0">
                <a:latin typeface="+mn-lt"/>
              </a:rPr>
              <a:t> Consente di riunire tutti e per intero i periodi contributivi maturati presso i diversi fondi pensionistici, mediante </a:t>
            </a:r>
            <a:r>
              <a:rPr lang="it-IT" b="1" u="sng" dirty="0">
                <a:latin typeface="+mn-lt"/>
              </a:rPr>
              <a:t>trasferimento</a:t>
            </a:r>
            <a:r>
              <a:rPr lang="it-IT" dirty="0">
                <a:latin typeface="+mn-lt"/>
              </a:rPr>
              <a:t> dei contributi versati precedentemente, ai fini dell’ottenimento di </a:t>
            </a:r>
            <a:r>
              <a:rPr lang="it-IT" b="1" u="sng" dirty="0">
                <a:latin typeface="+mn-lt"/>
              </a:rPr>
              <a:t>un’unica pensione presso l’ultima gestione previdenziale</a:t>
            </a:r>
            <a:r>
              <a:rPr lang="it-IT" dirty="0">
                <a:latin typeface="+mn-lt"/>
              </a:rPr>
              <a:t>. A differenza del riscatto non è ammessa la ricongiunzione parziale, mentre ha invece le medesime finalità. </a:t>
            </a:r>
          </a:p>
        </p:txBody>
      </p:sp>
      <p:pic>
        <p:nvPicPr>
          <p:cNvPr id="16" name="Elemento grafico 15" descr="Freccia linea: leggera curva con riempimento a tinta unita">
            <a:extLst>
              <a:ext uri="{FF2B5EF4-FFF2-40B4-BE49-F238E27FC236}">
                <a16:creationId xmlns:a16="http://schemas.microsoft.com/office/drawing/2014/main" id="{047217D3-139F-E494-3724-8E22AB09E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698" y="1973566"/>
            <a:ext cx="484594" cy="4845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E74B2D-0773-9475-18C6-E21B1F32A5F0}"/>
              </a:ext>
            </a:extLst>
          </p:cNvPr>
          <p:cNvSpPr txBox="1"/>
          <p:nvPr/>
        </p:nvSpPr>
        <p:spPr>
          <a:xfrm>
            <a:off x="606837" y="5072284"/>
            <a:ext cx="9672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latin typeface="+mn-lt"/>
              </a:rPr>
              <a:t>L’onere a carico del richiedente è effettuato sulla base di valutazioni attuariali.</a:t>
            </a:r>
          </a:p>
          <a:p>
            <a:pPr lvl="0" algn="just"/>
            <a:r>
              <a:rPr lang="it-IT" dirty="0">
                <a:latin typeface="+mn-lt"/>
              </a:rPr>
              <a:t>I periodi riscattati e ricongiunti </a:t>
            </a:r>
            <a:r>
              <a:rPr lang="it-IT" b="1" u="sng" dirty="0">
                <a:latin typeface="+mn-lt"/>
              </a:rPr>
              <a:t>non incidono sull’anzianità ai fini dell’erogazione dell’indennità di cessazione</a:t>
            </a:r>
            <a:r>
              <a:rPr lang="it-IT" dirty="0">
                <a:latin typeface="+mn-lt"/>
              </a:rPr>
              <a:t>, la cui entità è calcolata unicamente in base all’esercizio effettivo.</a:t>
            </a:r>
          </a:p>
          <a:p>
            <a:pPr lvl="0" algn="just"/>
            <a:r>
              <a:rPr lang="it-IT" dirty="0">
                <a:latin typeface="+mn-lt"/>
              </a:rPr>
              <a:t>Gli oneri versati a titolo di riscatto e/o ricongiunzione sono </a:t>
            </a:r>
            <a:r>
              <a:rPr lang="it-IT" b="1" u="sng" dirty="0">
                <a:latin typeface="+mn-lt"/>
              </a:rPr>
              <a:t>deducibili fiscalmente</a:t>
            </a:r>
            <a:r>
              <a:rPr lang="it-IT" dirty="0">
                <a:latin typeface="+mn-lt"/>
              </a:rPr>
              <a:t> dal reddito complessivo conseguito dal Notaio. </a:t>
            </a:r>
          </a:p>
        </p:txBody>
      </p:sp>
      <p:pic>
        <p:nvPicPr>
          <p:cNvPr id="19" name="Elemento grafico 18" descr="Freccia linea: leggera curva con riempimento a tinta unita">
            <a:extLst>
              <a:ext uri="{FF2B5EF4-FFF2-40B4-BE49-F238E27FC236}">
                <a16:creationId xmlns:a16="http://schemas.microsoft.com/office/drawing/2014/main" id="{161760AB-23DE-4AB0-7729-7AA958FE4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" y="3379439"/>
            <a:ext cx="484594" cy="4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132" y="6097926"/>
            <a:ext cx="1253464" cy="6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079348" y="356931"/>
            <a:ext cx="6850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COME ACCRESCERE L’ANZIANITA’ CONTRIBUTIVA O UNIRE CONTRIBUTI DI PIU’ GESTIONI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DBF26B-44A0-9769-E7D9-78F363DA4E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25903" r="30121" b="2647"/>
          <a:stretch/>
        </p:blipFill>
        <p:spPr bwMode="auto">
          <a:xfrm>
            <a:off x="8263155" y="76041"/>
            <a:ext cx="3862441" cy="1372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255BD1-2A52-F5C5-3A96-1F835C891047}"/>
              </a:ext>
            </a:extLst>
          </p:cNvPr>
          <p:cNvSpPr txBox="1"/>
          <p:nvPr/>
        </p:nvSpPr>
        <p:spPr>
          <a:xfrm>
            <a:off x="170778" y="1248169"/>
            <a:ext cx="3772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Istituti a titolo </a:t>
            </a:r>
            <a:r>
              <a:rPr lang="it-IT" sz="2000" b="1" u="sng" dirty="0"/>
              <a:t>gratuito</a:t>
            </a:r>
            <a:endParaRPr lang="it-IT" sz="2000" b="1" dirty="0"/>
          </a:p>
        </p:txBody>
      </p:sp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id="{EF013219-A3A1-925D-946B-BA465E78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67765"/>
              </p:ext>
            </p:extLst>
          </p:nvPr>
        </p:nvGraphicFramePr>
        <p:xfrm>
          <a:off x="6096000" y="1750776"/>
          <a:ext cx="5562267" cy="148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889">
                  <a:extLst>
                    <a:ext uri="{9D8B030D-6E8A-4147-A177-3AD203B41FA5}">
                      <a16:colId xmlns:a16="http://schemas.microsoft.com/office/drawing/2014/main" val="3820866787"/>
                    </a:ext>
                  </a:extLst>
                </a:gridCol>
                <a:gridCol w="1326680">
                  <a:extLst>
                    <a:ext uri="{9D8B030D-6E8A-4147-A177-3AD203B41FA5}">
                      <a16:colId xmlns:a16="http://schemas.microsoft.com/office/drawing/2014/main" val="2341315365"/>
                    </a:ext>
                  </a:extLst>
                </a:gridCol>
                <a:gridCol w="1184146">
                  <a:extLst>
                    <a:ext uri="{9D8B030D-6E8A-4147-A177-3AD203B41FA5}">
                      <a16:colId xmlns:a16="http://schemas.microsoft.com/office/drawing/2014/main" val="2485265550"/>
                    </a:ext>
                  </a:extLst>
                </a:gridCol>
                <a:gridCol w="1150552">
                  <a:extLst>
                    <a:ext uri="{9D8B030D-6E8A-4147-A177-3AD203B41FA5}">
                      <a16:colId xmlns:a16="http://schemas.microsoft.com/office/drawing/2014/main" val="3929335279"/>
                    </a:ext>
                  </a:extLst>
                </a:gridCol>
              </a:tblGrid>
              <a:tr h="765921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>
                          <a:solidFill>
                            <a:schemeClr val="tx1"/>
                          </a:solidFill>
                        </a:rPr>
                        <a:t>Totalizzazione</a:t>
                      </a:r>
                      <a:endParaRPr lang="it-IT" sz="1800" u="sng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Età Anagrafica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Anzianità di esercizio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Finestra mobile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98335"/>
                  </a:ext>
                </a:extLst>
              </a:tr>
              <a:tr h="38086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Vecchiaia</a:t>
                      </a:r>
                      <a:endParaRPr lang="it-IT" sz="1600" b="1" i="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20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18 mesi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479930"/>
                  </a:ext>
                </a:extLst>
              </a:tr>
              <a:tr h="31542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Anzianità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it-IT" sz="1200" b="0" i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21 mesi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72681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5B9B366-93F3-9955-B4A2-BF5D18C2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75461"/>
              </p:ext>
            </p:extLst>
          </p:nvPr>
        </p:nvGraphicFramePr>
        <p:xfrm>
          <a:off x="6096000" y="3429000"/>
          <a:ext cx="5562267" cy="158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20866787"/>
                    </a:ext>
                  </a:extLst>
                </a:gridCol>
                <a:gridCol w="1115736">
                  <a:extLst>
                    <a:ext uri="{9D8B030D-6E8A-4147-A177-3AD203B41FA5}">
                      <a16:colId xmlns:a16="http://schemas.microsoft.com/office/drawing/2014/main" val="2341315365"/>
                    </a:ext>
                  </a:extLst>
                </a:gridCol>
                <a:gridCol w="2114025">
                  <a:extLst>
                    <a:ext uri="{9D8B030D-6E8A-4147-A177-3AD203B41FA5}">
                      <a16:colId xmlns:a16="http://schemas.microsoft.com/office/drawing/2014/main" val="2485265550"/>
                    </a:ext>
                  </a:extLst>
                </a:gridCol>
                <a:gridCol w="1113306">
                  <a:extLst>
                    <a:ext uri="{9D8B030D-6E8A-4147-A177-3AD203B41FA5}">
                      <a16:colId xmlns:a16="http://schemas.microsoft.com/office/drawing/2014/main" val="3929335279"/>
                    </a:ext>
                  </a:extLst>
                </a:gridCol>
              </a:tblGrid>
              <a:tr h="673217">
                <a:tc>
                  <a:txBody>
                    <a:bodyPr/>
                    <a:lstStyle/>
                    <a:p>
                      <a:pPr algn="ctr"/>
                      <a:r>
                        <a:rPr lang="it-IT" sz="2000" u="sng" dirty="0">
                          <a:solidFill>
                            <a:schemeClr val="tx1"/>
                          </a:solidFill>
                        </a:rPr>
                        <a:t>Cumulo</a:t>
                      </a:r>
                      <a:endParaRPr lang="it-IT" sz="2000" u="sng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Età Anagrafica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Anzianità di esercizio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Finestra mobile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98335"/>
                  </a:ext>
                </a:extLst>
              </a:tr>
              <a:tr h="39428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Vecchiaia </a:t>
                      </a:r>
                      <a:r>
                        <a:rPr lang="it-IT" sz="1100" b="1" dirty="0"/>
                        <a:t>(*)</a:t>
                      </a:r>
                      <a:endParaRPr lang="it-IT" sz="1600" b="1" i="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20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-</a:t>
                      </a:r>
                      <a:endParaRPr lang="it-IT" sz="14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479930"/>
                  </a:ext>
                </a:extLst>
              </a:tr>
              <a:tr h="49495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Anzianità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Uomini: 42 anni e 10 mesi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Donne: 41 anni e 10 mesi</a:t>
                      </a:r>
                      <a:endParaRPr lang="it-IT" sz="1200" b="0" i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</a:rPr>
                        <a:t>3 mesi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726812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B9FDA-7486-6222-529A-840621C15261}"/>
              </a:ext>
            </a:extLst>
          </p:cNvPr>
          <p:cNvSpPr txBox="1"/>
          <p:nvPr/>
        </p:nvSpPr>
        <p:spPr>
          <a:xfrm>
            <a:off x="6043461" y="5936329"/>
            <a:ext cx="4679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u="sng" kern="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it-IT" sz="1100" b="1" kern="0" dirty="0">
                <a:solidFill>
                  <a:schemeClr val="accent2"/>
                </a:solidFill>
                <a:ea typeface="Times New Roman" panose="02020603050405020304" pitchFamily="18" charset="0"/>
              </a:rPr>
              <a:t> </a:t>
            </a:r>
            <a:r>
              <a:rPr lang="it-IT" sz="1100" kern="0" dirty="0">
                <a:ea typeface="Times New Roman" panose="02020603050405020304" pitchFamily="18" charset="0"/>
              </a:rPr>
              <a:t>La pensione totalizzata o in cumulo costituisce </a:t>
            </a:r>
            <a:r>
              <a:rPr lang="it-IT" sz="1100" b="1" kern="0" dirty="0">
                <a:ea typeface="Times New Roman" panose="02020603050405020304" pitchFamily="18" charset="0"/>
              </a:rPr>
              <a:t>un’unica pensione </a:t>
            </a:r>
            <a:r>
              <a:rPr lang="it-IT" sz="1100" kern="0" dirty="0">
                <a:ea typeface="Times New Roman" panose="02020603050405020304" pitchFamily="18" charset="0"/>
              </a:rPr>
              <a:t>e gli aumenti a titolo di rivalutazione automatica sono </a:t>
            </a:r>
            <a:r>
              <a:rPr lang="it-IT" sz="1100" b="1" kern="0" dirty="0">
                <a:ea typeface="Times New Roman" panose="02020603050405020304" pitchFamily="18" charset="0"/>
              </a:rPr>
              <a:t>determinati dall’INPS </a:t>
            </a:r>
            <a:r>
              <a:rPr lang="it-IT" sz="1100" kern="0" dirty="0">
                <a:ea typeface="Times New Roman" panose="02020603050405020304" pitchFamily="18" charset="0"/>
              </a:rPr>
              <a:t>sulla base delle disposizioni di legge vigenti.</a:t>
            </a:r>
            <a:endParaRPr lang="it-IT" sz="1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974B92-7D73-CF2E-5C6A-733586F6D4E6}"/>
              </a:ext>
            </a:extLst>
          </p:cNvPr>
          <p:cNvSpPr txBox="1"/>
          <p:nvPr/>
        </p:nvSpPr>
        <p:spPr>
          <a:xfrm>
            <a:off x="186591" y="1694598"/>
            <a:ext cx="51568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latin typeface="+mn-lt"/>
              </a:rPr>
              <a:t>Tali istituti consentono di </a:t>
            </a:r>
            <a:r>
              <a:rPr lang="it-IT" b="1" u="sng" dirty="0">
                <a:latin typeface="+mn-lt"/>
              </a:rPr>
              <a:t>recuperare contributi frammentati accreditati in più gestioni previdenziali</a:t>
            </a:r>
            <a:r>
              <a:rPr lang="it-IT" dirty="0">
                <a:latin typeface="+mn-lt"/>
              </a:rPr>
              <a:t> al fine di unificare tutti i periodi lavorativi, non coincidenti, ed ottenere l’erogazione di una pensione che rappresenta la somma dei trattamenti di competenza di ciascun Ente previdenziale.</a:t>
            </a:r>
          </a:p>
          <a:p>
            <a:pPr lvl="0" algn="just"/>
            <a:endParaRPr lang="it-IT" dirty="0">
              <a:latin typeface="+mn-lt"/>
            </a:endParaRPr>
          </a:p>
          <a:p>
            <a:pPr lvl="0" algn="just"/>
            <a:r>
              <a:rPr lang="it-IT" dirty="0">
                <a:latin typeface="+mn-lt"/>
              </a:rPr>
              <a:t>Ogni Ente coinvolto liquida una quota parte di pensione di propria spettanza all’</a:t>
            </a:r>
            <a:r>
              <a:rPr lang="it-IT" b="1" u="sng" dirty="0">
                <a:latin typeface="+mn-lt"/>
              </a:rPr>
              <a:t>Inps</a:t>
            </a:r>
            <a:r>
              <a:rPr lang="it-IT" dirty="0">
                <a:latin typeface="+mn-lt"/>
              </a:rPr>
              <a:t> che </a:t>
            </a:r>
            <a:r>
              <a:rPr lang="it-IT" b="1" u="sng" dirty="0">
                <a:latin typeface="+mn-lt"/>
              </a:rPr>
              <a:t>sarà l’Ente erogatore dell’unico trattamento pensionistico </a:t>
            </a:r>
            <a:r>
              <a:rPr lang="it-IT" sz="1400" b="1" u="sng" dirty="0">
                <a:solidFill>
                  <a:srgbClr val="FF0000"/>
                </a:solidFill>
                <a:latin typeface="+mn-lt"/>
              </a:rPr>
              <a:t>(1)</a:t>
            </a:r>
            <a:r>
              <a:rPr lang="it-IT" dirty="0">
                <a:latin typeface="+mn-lt"/>
              </a:rPr>
              <a:t>.</a:t>
            </a:r>
          </a:p>
          <a:p>
            <a:pPr lvl="0" algn="just"/>
            <a:endParaRPr lang="it-IT" dirty="0">
              <a:latin typeface="+mn-lt"/>
            </a:endParaRPr>
          </a:p>
          <a:p>
            <a:pPr lvl="0" algn="just"/>
            <a:r>
              <a:rPr lang="it-IT" dirty="0">
                <a:latin typeface="+mn-lt"/>
              </a:rPr>
              <a:t>Per fruire delle prestazioni l’interessato non deve essere già titolare di pensione autonoma in una delle gestioni coinvolte.</a:t>
            </a:r>
          </a:p>
          <a:p>
            <a:pPr lvl="0" algn="just"/>
            <a:endParaRPr lang="it-IT" dirty="0">
              <a:latin typeface="+mn-lt"/>
            </a:endParaRPr>
          </a:p>
          <a:p>
            <a:pPr lvl="0" algn="just"/>
            <a:r>
              <a:rPr lang="it-IT" dirty="0">
                <a:latin typeface="+mn-lt"/>
              </a:rPr>
              <a:t>La pensione decorrerà dal primo giorno del mese successivo alla presentazione della domanda.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096863-FC57-7777-12A1-C6362109609D}"/>
              </a:ext>
            </a:extLst>
          </p:cNvPr>
          <p:cNvSpPr txBox="1"/>
          <p:nvPr/>
        </p:nvSpPr>
        <p:spPr>
          <a:xfrm>
            <a:off x="6033019" y="5014659"/>
            <a:ext cx="5625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kern="0" dirty="0">
                <a:ea typeface="Times New Roman" panose="02020603050405020304" pitchFamily="18" charset="0"/>
              </a:rPr>
              <a:t>(*) </a:t>
            </a:r>
            <a:r>
              <a:rPr lang="it-IT" sz="1100" b="1" i="1" kern="0" dirty="0">
                <a:ea typeface="Times New Roman" panose="02020603050405020304" pitchFamily="18" charset="0"/>
              </a:rPr>
              <a:t>L</a:t>
            </a:r>
            <a:r>
              <a:rPr lang="it-IT" sz="1100" b="1" i="1" kern="0" dirty="0">
                <a:effectLst/>
                <a:ea typeface="Times New Roman" panose="02020603050405020304" pitchFamily="18" charset="0"/>
              </a:rPr>
              <a:t>a prestazione si consegue al perfezionamento dei requisiti - anagrafico e contributivo - più elevati</a:t>
            </a:r>
            <a:r>
              <a:rPr lang="it-IT" sz="1100" i="1" kern="0" dirty="0">
                <a:effectLst/>
                <a:ea typeface="Times New Roman" panose="02020603050405020304" pitchFamily="18" charset="0"/>
              </a:rPr>
              <a:t> tra quelli previsti dalla rispettiva normativa specifica delle singole gestioni interessate al cumulo stesso -  </a:t>
            </a:r>
            <a:r>
              <a:rPr lang="it-IT" sz="1100" b="1" i="1" kern="0" dirty="0">
                <a:effectLst/>
                <a:ea typeface="Times New Roman" panose="02020603050405020304" pitchFamily="18" charset="0"/>
              </a:rPr>
              <a:t>per i Notai al compimento del 75° anno di età.</a:t>
            </a:r>
            <a:endParaRPr lang="it-IT" sz="1000" b="1" i="1" dirty="0"/>
          </a:p>
        </p:txBody>
      </p:sp>
    </p:spTree>
    <p:extLst>
      <p:ext uri="{BB962C8B-B14F-4D97-AF65-F5344CB8AC3E}">
        <p14:creationId xmlns:p14="http://schemas.microsoft.com/office/powerpoint/2010/main" val="162393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21" y="835619"/>
            <a:ext cx="2558937" cy="13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F2F9A5E-D53C-A13E-67F8-91FCDA31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70" y="3788455"/>
            <a:ext cx="5556068" cy="582210"/>
          </a:xfrm>
        </p:spPr>
        <p:txBody>
          <a:bodyPr>
            <a:normAutofit fontScale="90000"/>
          </a:bodyPr>
          <a:lstStyle/>
          <a:p>
            <a:pPr algn="l"/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br>
              <a:rPr lang="it-IT" sz="4400" b="1" dirty="0"/>
            </a:br>
            <a:r>
              <a:rPr lang="it-IT" sz="4000" b="1" dirty="0">
                <a:solidFill>
                  <a:srgbClr val="002060"/>
                </a:solidFill>
              </a:rPr>
              <a:t>Altri compiti di previdenza e assistenza</a:t>
            </a:r>
            <a:br>
              <a:rPr lang="it-IT" sz="4000" b="1" dirty="0">
                <a:solidFill>
                  <a:srgbClr val="002060"/>
                </a:solidFill>
              </a:rPr>
            </a:br>
            <a:r>
              <a:rPr lang="it-IT" sz="3600" b="1" u="sng" dirty="0">
                <a:solidFill>
                  <a:srgbClr val="002060"/>
                </a:solidFill>
              </a:rPr>
              <a:t>La Cassa per i notai</a:t>
            </a:r>
          </a:p>
        </p:txBody>
      </p:sp>
      <p:pic>
        <p:nvPicPr>
          <p:cNvPr id="10" name="Immagine 9" descr="Gratis Acceso Laptop Argento Su Tavolo Foto a disposizione">
            <a:extLst>
              <a:ext uri="{FF2B5EF4-FFF2-40B4-BE49-F238E27FC236}">
                <a16:creationId xmlns:a16="http://schemas.microsoft.com/office/drawing/2014/main" id="{96A1B098-9058-F767-9D3F-6450B7283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34086" r="21864"/>
          <a:stretch/>
        </p:blipFill>
        <p:spPr bwMode="auto">
          <a:xfrm>
            <a:off x="7442216" y="4554929"/>
            <a:ext cx="4638674" cy="2225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C01997-A6F8-A8CA-A4F6-A8EA43B4A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t="882" r="4598"/>
          <a:stretch/>
        </p:blipFill>
        <p:spPr bwMode="auto">
          <a:xfrm>
            <a:off x="7432055" y="2321084"/>
            <a:ext cx="4648835" cy="2110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C46AF30-2FAB-AC3C-2F79-69AD55FA6F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7224" b="-3089"/>
          <a:stretch/>
        </p:blipFill>
        <p:spPr bwMode="auto">
          <a:xfrm>
            <a:off x="7442216" y="99843"/>
            <a:ext cx="4638675" cy="222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1C8C0A-FBB5-23C2-C585-3FCD8B33A384}"/>
              </a:ext>
            </a:extLst>
          </p:cNvPr>
          <p:cNvSpPr txBox="1"/>
          <p:nvPr/>
        </p:nvSpPr>
        <p:spPr>
          <a:xfrm>
            <a:off x="385894" y="4499284"/>
            <a:ext cx="62587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>
              <a:tabLst>
                <a:tab pos="627063" algn="l"/>
              </a:tabLst>
            </a:pPr>
            <a:r>
              <a:rPr lang="it-IT" sz="1800" b="1" dirty="0">
                <a:solidFill>
                  <a:srgbClr val="002060"/>
                </a:solidFill>
              </a:rPr>
              <a:t>•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	L’assegno di integrazione</a:t>
            </a:r>
            <a:br>
              <a:rPr lang="it-IT" sz="2000" b="1" dirty="0">
                <a:solidFill>
                  <a:srgbClr val="002060"/>
                </a:solidFill>
                <a:latin typeface="+mj-lt"/>
              </a:rPr>
            </a:br>
            <a:r>
              <a:rPr lang="it-IT" sz="2000" b="1" dirty="0">
                <a:solidFill>
                  <a:srgbClr val="002060"/>
                </a:solidFill>
                <a:latin typeface="+mj-lt"/>
              </a:rPr>
              <a:t>•	L’indennità di maternità</a:t>
            </a:r>
          </a:p>
          <a:p>
            <a:pPr marL="269875">
              <a:tabLst>
                <a:tab pos="627063" algn="l"/>
              </a:tabLst>
            </a:pPr>
            <a:r>
              <a:rPr lang="it-IT" sz="2000" b="1" dirty="0">
                <a:solidFill>
                  <a:srgbClr val="002060"/>
                </a:solidFill>
                <a:latin typeface="+mj-lt"/>
              </a:rPr>
              <a:t>•     Il contributo per l’impianto dello studio al Notaio di prima nomina</a:t>
            </a:r>
            <a:br>
              <a:rPr lang="it-IT" sz="2000" b="1" dirty="0">
                <a:solidFill>
                  <a:srgbClr val="002060"/>
                </a:solidFill>
                <a:latin typeface="+mj-lt"/>
              </a:rPr>
            </a:br>
            <a:r>
              <a:rPr lang="it-IT" sz="2000" b="1" dirty="0">
                <a:solidFill>
                  <a:srgbClr val="002060"/>
                </a:solidFill>
                <a:latin typeface="+mj-lt"/>
              </a:rPr>
              <a:t>•	Le convenzioni collegate alle prestazioni previdenziali ed assistenziali</a:t>
            </a:r>
            <a:endParaRPr lang="it-IT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Gratis Banconote E Monete Accanto Alla Cassetta Di Sicurezza Grigia Foto a disposizione">
            <a:extLst>
              <a:ext uri="{FF2B5EF4-FFF2-40B4-BE49-F238E27FC236}">
                <a16:creationId xmlns:a16="http://schemas.microsoft.com/office/drawing/2014/main" id="{C3AB5813-817E-087C-4F73-0E5493A040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4073"/>
          <a:stretch/>
        </p:blipFill>
        <p:spPr bwMode="auto">
          <a:xfrm>
            <a:off x="2923867" y="105582"/>
            <a:ext cx="4508189" cy="209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0F483D-A9E1-4141-3CE6-4B9197436087}"/>
              </a:ext>
            </a:extLst>
          </p:cNvPr>
          <p:cNvSpPr txBox="1"/>
          <p:nvPr/>
        </p:nvSpPr>
        <p:spPr>
          <a:xfrm>
            <a:off x="111110" y="6463472"/>
            <a:ext cx="611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FF6600"/>
                </a:solidFill>
              </a:rPr>
              <a:t>2° Convegno di Primavera  Bologna 22 aprile 2023</a:t>
            </a:r>
          </a:p>
        </p:txBody>
      </p:sp>
    </p:spTree>
    <p:extLst>
      <p:ext uri="{BB962C8B-B14F-4D97-AF65-F5344CB8AC3E}">
        <p14:creationId xmlns:p14="http://schemas.microsoft.com/office/powerpoint/2010/main" val="4195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160" y="5799909"/>
            <a:ext cx="1810513" cy="9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10008" y="351909"/>
            <a:ext cx="2578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L’ASSEGNO DI INTEGRAZIONE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D01ACF-F147-5AD2-F362-4CB4FFD9ED54}"/>
              </a:ext>
            </a:extLst>
          </p:cNvPr>
          <p:cNvSpPr txBox="1"/>
          <p:nvPr/>
        </p:nvSpPr>
        <p:spPr>
          <a:xfrm>
            <a:off x="300871" y="1164800"/>
            <a:ext cx="5055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100965" algn="just">
              <a:spcAft>
                <a:spcPts val="0"/>
              </a:spcAft>
              <a:tabLst>
                <a:tab pos="4429125" algn="l"/>
                <a:tab pos="5029200" algn="l"/>
                <a:tab pos="5486400" algn="l"/>
              </a:tabLst>
            </a:pPr>
            <a:r>
              <a:rPr lang="it-IT" dirty="0">
                <a:effectLst/>
                <a:ea typeface="Times New Roman" panose="02020603050405020304" pitchFamily="18" charset="0"/>
              </a:rPr>
              <a:t>L’assegno di integrazione è l’intervento diretto ad </a:t>
            </a:r>
            <a:r>
              <a:rPr lang="it-IT" b="1" u="sng" dirty="0">
                <a:effectLst/>
                <a:ea typeface="Times New Roman" panose="02020603050405020304" pitchFamily="18" charset="0"/>
              </a:rPr>
              <a:t>integrare gli onorari di repertorio</a:t>
            </a:r>
            <a:r>
              <a:rPr lang="it-IT" dirty="0">
                <a:effectLst/>
                <a:ea typeface="Times New Roman" panose="02020603050405020304" pitchFamily="18" charset="0"/>
              </a:rPr>
              <a:t> del Notaio fino alla concorrenza di una quota dell'onorario medio nazionale.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E2BC3E-CB9F-55FF-A4F1-02A40DDC374F}"/>
              </a:ext>
            </a:extLst>
          </p:cNvPr>
          <p:cNvSpPr txBox="1"/>
          <p:nvPr/>
        </p:nvSpPr>
        <p:spPr>
          <a:xfrm>
            <a:off x="300870" y="2244093"/>
            <a:ext cx="5055830" cy="4049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spcAft>
                <a:spcPts val="2250"/>
              </a:spcAft>
            </a:pPr>
            <a:r>
              <a:rPr lang="it-IT" dirty="0">
                <a:effectLst/>
                <a:ea typeface="Times New Roman" panose="02020603050405020304" pitchFamily="18" charset="0"/>
              </a:rPr>
              <a:t>Il Notaio che intende chiedere l'assegno di integrazione, dovrà dimostrare: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dirty="0">
                <a:effectLst/>
                <a:ea typeface="Times New Roman" panose="02020603050405020304" pitchFamily="18" charset="0"/>
              </a:rPr>
              <a:t>di avere fissato la propria </a:t>
            </a:r>
            <a:r>
              <a:rPr lang="it-IT" b="1" u="sng" dirty="0">
                <a:effectLst/>
                <a:ea typeface="Times New Roman" panose="02020603050405020304" pitchFamily="18" charset="0"/>
              </a:rPr>
              <a:t>residenza anagrafica</a:t>
            </a:r>
            <a:r>
              <a:rPr lang="it-IT" dirty="0">
                <a:effectLst/>
                <a:ea typeface="Times New Roman" panose="02020603050405020304" pitchFamily="18" charset="0"/>
              </a:rPr>
              <a:t> in un comune del distretto di appartenenza per il periodo di riferimento;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dirty="0">
                <a:effectLst/>
                <a:ea typeface="Times New Roman" panose="02020603050405020304" pitchFamily="18" charset="0"/>
              </a:rPr>
              <a:t>di avere un </a:t>
            </a:r>
            <a:r>
              <a:rPr lang="it-IT" b="1" u="sng" dirty="0">
                <a:effectLst/>
                <a:ea typeface="Times New Roman" panose="02020603050405020304" pitchFamily="18" charset="0"/>
              </a:rPr>
              <a:t>reddito imponibile</a:t>
            </a:r>
            <a:r>
              <a:rPr lang="it-IT" dirty="0">
                <a:effectLst/>
                <a:ea typeface="Times New Roman" panose="02020603050405020304" pitchFamily="18" charset="0"/>
              </a:rPr>
              <a:t> che non superi il doppio dell'onorario di repertorio medio nazionale </a:t>
            </a:r>
            <a:r>
              <a:rPr lang="it-IT" sz="1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(1)</a:t>
            </a:r>
            <a:r>
              <a:rPr lang="it-IT" dirty="0">
                <a:effectLst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dirty="0">
                <a:effectLst/>
                <a:ea typeface="Times New Roman" panose="02020603050405020304" pitchFamily="18" charset="0"/>
              </a:rPr>
              <a:t>di aver prestato </a:t>
            </a:r>
            <a:r>
              <a:rPr lang="it-IT" b="1" u="sng" dirty="0">
                <a:effectLst/>
                <a:ea typeface="Times New Roman" panose="02020603050405020304" pitchFamily="18" charset="0"/>
              </a:rPr>
              <a:t>assidua assistenza</a:t>
            </a:r>
            <a:r>
              <a:rPr lang="it-IT" dirty="0">
                <a:effectLst/>
                <a:ea typeface="Times New Roman" panose="02020603050405020304" pitchFamily="18" charset="0"/>
              </a:rPr>
              <a:t> alla sede;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dirty="0">
                <a:effectLst/>
                <a:ea typeface="Times New Roman" panose="02020603050405020304" pitchFamily="18" charset="0"/>
              </a:rPr>
              <a:t>di disporre di un </a:t>
            </a:r>
            <a:r>
              <a:rPr lang="it-IT" b="1" u="sng" dirty="0">
                <a:effectLst/>
                <a:ea typeface="Times New Roman" panose="02020603050405020304" pitchFamily="18" charset="0"/>
              </a:rPr>
              <a:t>ufficio idoneo</a:t>
            </a:r>
            <a:r>
              <a:rPr lang="it-IT" dirty="0">
                <a:effectLst/>
                <a:ea typeface="Times New Roman" panose="02020603050405020304" pitchFamily="18" charset="0"/>
              </a:rPr>
              <a:t> all'esercizio delle sue funzioni.</a:t>
            </a:r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A0CC6CFA-B794-0F83-E9C3-A1979D841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25138"/>
              </p:ext>
            </p:extLst>
          </p:nvPr>
        </p:nvGraphicFramePr>
        <p:xfrm>
          <a:off x="6412933" y="2082622"/>
          <a:ext cx="5170744" cy="3176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1678">
                  <a:extLst>
                    <a:ext uri="{9D8B030D-6E8A-4147-A177-3AD203B41FA5}">
                      <a16:colId xmlns:a16="http://schemas.microsoft.com/office/drawing/2014/main" val="3820866787"/>
                    </a:ext>
                  </a:extLst>
                </a:gridCol>
                <a:gridCol w="1829066">
                  <a:extLst>
                    <a:ext uri="{9D8B030D-6E8A-4147-A177-3AD203B41FA5}">
                      <a16:colId xmlns:a16="http://schemas.microsoft.com/office/drawing/2014/main" val="2341315365"/>
                    </a:ext>
                  </a:extLst>
                </a:gridCol>
              </a:tblGrid>
              <a:tr h="145753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Parametri di riferimento per l’anno 2022</a:t>
                      </a:r>
                    </a:p>
                    <a:p>
                      <a:pPr algn="ctr"/>
                      <a:r>
                        <a:rPr lang="it-IT" sz="1400" dirty="0">
                          <a:latin typeface="+mn-lt"/>
                          <a:cs typeface="Segoe UI" panose="020B0502040204020203" pitchFamily="34" charset="0"/>
                        </a:rPr>
                        <a:t>(domande di integrazione da inoltrare nel 2023)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Età Anagrafica</a:t>
                      </a:r>
                      <a:endParaRPr lang="it-IT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98335"/>
                  </a:ext>
                </a:extLst>
              </a:tr>
              <a:tr h="93970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Onorario medio nazionale</a:t>
                      </a:r>
                      <a:endParaRPr lang="it-IT" sz="1400" b="1" i="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€ 82.208,17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479930"/>
                  </a:ext>
                </a:extLst>
              </a:tr>
              <a:tr h="77930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Massimale integrabile </a:t>
                      </a:r>
                    </a:p>
                    <a:p>
                      <a:pPr algn="ctr"/>
                      <a:r>
                        <a:rPr lang="it-IT" sz="1200" b="0" dirty="0"/>
                        <a:t>(quota del 40% del predetto importo)</a:t>
                      </a:r>
                      <a:endParaRPr lang="it-IT" sz="1600" b="0" i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tx1"/>
                          </a:solidFill>
                        </a:rPr>
                        <a:t>€ 32.883,27</a:t>
                      </a:r>
                      <a:endParaRPr lang="it-IT" sz="1400" b="1" u="none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726812"/>
                  </a:ext>
                </a:extLst>
              </a:tr>
            </a:tbl>
          </a:graphicData>
        </a:graphic>
      </p:graphicFrame>
      <p:pic>
        <p:nvPicPr>
          <p:cNvPr id="7" name="Elemento grafico 6" descr="Frecce a zig zag con riempimento a tinta unita">
            <a:extLst>
              <a:ext uri="{FF2B5EF4-FFF2-40B4-BE49-F238E27FC236}">
                <a16:creationId xmlns:a16="http://schemas.microsoft.com/office/drawing/2014/main" id="{B1C578CB-9FC2-04FA-6D25-0419472F0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7616" y="3380229"/>
            <a:ext cx="914400" cy="5813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74A145-450B-8F5D-4C6E-557A85E798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18529" r="18104" b="24118"/>
          <a:stretch/>
        </p:blipFill>
        <p:spPr bwMode="auto">
          <a:xfrm>
            <a:off x="8244081" y="148282"/>
            <a:ext cx="3838575" cy="123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59388-4D7E-0F1E-F45D-9F520F7FA94B}"/>
              </a:ext>
            </a:extLst>
          </p:cNvPr>
          <p:cNvSpPr txBox="1"/>
          <p:nvPr/>
        </p:nvSpPr>
        <p:spPr>
          <a:xfrm>
            <a:off x="615951" y="6206009"/>
            <a:ext cx="46338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u="sng" kern="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it-IT" sz="11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it-IT" sz="1100" kern="0" dirty="0">
                <a:ea typeface="Times New Roman" panose="02020603050405020304" pitchFamily="18" charset="0"/>
              </a:rPr>
              <a:t>Una recente modifica regolamentare ha stabilito che, a partire dai repertori prodotti </a:t>
            </a:r>
            <a:r>
              <a:rPr lang="it-IT" sz="1100" b="1" kern="0" dirty="0">
                <a:ea typeface="Times New Roman" panose="02020603050405020304" pitchFamily="18" charset="0"/>
              </a:rPr>
              <a:t>dall’anno 2023</a:t>
            </a:r>
            <a:r>
              <a:rPr lang="it-IT" sz="1100" kern="0" dirty="0">
                <a:ea typeface="Times New Roman" panose="02020603050405020304" pitchFamily="18" charset="0"/>
              </a:rPr>
              <a:t>, il reddito imponibile non debba essere superiore ad </a:t>
            </a:r>
            <a:r>
              <a:rPr lang="it-IT" sz="1100" b="1" kern="0" dirty="0">
                <a:ea typeface="Times New Roman" panose="02020603050405020304" pitchFamily="18" charset="0"/>
              </a:rPr>
              <a:t>una volta e un mezzo </a:t>
            </a:r>
            <a:r>
              <a:rPr lang="it-IT" sz="1100" kern="0" dirty="0">
                <a:ea typeface="Times New Roman" panose="02020603050405020304" pitchFamily="18" charset="0"/>
              </a:rPr>
              <a:t>l’onorario medio nazionale.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35238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AE7BAC4E2E641ABBA8A55B4B2D385" ma:contentTypeVersion="2" ma:contentTypeDescription="Create a new document." ma:contentTypeScope="" ma:versionID="00b93ab611adb6f8de1bbe7a7f837b45">
  <xsd:schema xmlns:xsd="http://www.w3.org/2001/XMLSchema" xmlns:xs="http://www.w3.org/2001/XMLSchema" xmlns:p="http://schemas.microsoft.com/office/2006/metadata/properties" xmlns:ns3="5641c830-78d6-41b6-b14f-088209fc7698" targetNamespace="http://schemas.microsoft.com/office/2006/metadata/properties" ma:root="true" ma:fieldsID="9f893faa8e182dc11fe0f9336f62767a" ns3:_="">
    <xsd:import namespace="5641c830-78d6-41b6-b14f-088209fc76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1c830-78d6-41b6-b14f-088209fc7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B60F2-784B-4CE1-97CA-D0126D36888C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5641c830-78d6-41b6-b14f-088209fc769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2C556A-68F2-4F37-A68C-E9EF325E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1c830-78d6-41b6-b14f-088209fc7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F436D9-630F-4448-8EC0-29982D702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3016</Words>
  <Application>Microsoft Office PowerPoint</Application>
  <PresentationFormat>Widescreen</PresentationFormat>
  <Paragraphs>367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Avenir Next LT Pro</vt:lpstr>
      <vt:lpstr>Calibri</vt:lpstr>
      <vt:lpstr>Calibri Light</vt:lpstr>
      <vt:lpstr>Courier New</vt:lpstr>
      <vt:lpstr>Segoe Script</vt:lpstr>
      <vt:lpstr>Source Sans Pro</vt:lpstr>
      <vt:lpstr>Symbol</vt:lpstr>
      <vt:lpstr>Wingdings</vt:lpstr>
      <vt:lpstr>Tema di Office</vt:lpstr>
      <vt:lpstr>      I compiti di previdenza e solidarietà  La quiescenza del notaio  • Il trattamento di pensione  • L’indennità di cessazione • Riscatto, ricongiunzione, totalizzazione e cumulo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Altri compiti di previdenza e assistenza La Cassa per i notai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La nuova area riservata della Cassa del Notariato</vt:lpstr>
      <vt:lpstr>Presentazione standard di PowerPoint</vt:lpstr>
      <vt:lpstr>Presentazione standard di PowerPoint</vt:lpstr>
      <vt:lpstr>Presentazione standard di PowerPoint</vt:lpstr>
      <vt:lpstr>       Focus sulla polizza sanitaria con Reale Mutua  Contenuti e modalità di utilizzo della copertura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WELFARE PER I NOTAI: LA POLIZZA SANITARIA</dc:title>
  <dc:creator>Claudia Fiori</dc:creator>
  <cp:lastModifiedBy>Pierluigi Bontempi</cp:lastModifiedBy>
  <cp:revision>202</cp:revision>
  <cp:lastPrinted>2023-04-20T11:01:10Z</cp:lastPrinted>
  <dcterms:created xsi:type="dcterms:W3CDTF">2023-02-23T16:16:50Z</dcterms:created>
  <dcterms:modified xsi:type="dcterms:W3CDTF">2023-04-21T08:09:31Z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0x010100D08AE7BAC4E2E641ABBA8A55B4B2D385</vt:lpwstr>
  </property>
</Properties>
</file>