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7"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1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317334F-7A9F-477A-BB8C-E70D5375B9B1}" type="datetimeFigureOut">
              <a:rPr lang="it-IT" smtClean="0"/>
              <a:t>20/10/2023</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C1CCFE4-0E81-40E4-8E0D-557188E00FCA}" type="slidenum">
              <a:rPr lang="it-IT" smtClean="0"/>
              <a:t>‹N›</a:t>
            </a:fld>
            <a:endParaRPr lang="it-IT"/>
          </a:p>
        </p:txBody>
      </p:sp>
    </p:spTree>
    <p:extLst>
      <p:ext uri="{BB962C8B-B14F-4D97-AF65-F5344CB8AC3E}">
        <p14:creationId xmlns:p14="http://schemas.microsoft.com/office/powerpoint/2010/main" val="4016324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2</a:t>
            </a:fld>
            <a:endParaRPr lang="it-IT"/>
          </a:p>
        </p:txBody>
      </p:sp>
    </p:spTree>
    <p:extLst>
      <p:ext uri="{BB962C8B-B14F-4D97-AF65-F5344CB8AC3E}">
        <p14:creationId xmlns:p14="http://schemas.microsoft.com/office/powerpoint/2010/main" val="1848344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11</a:t>
            </a:fld>
            <a:endParaRPr lang="it-IT"/>
          </a:p>
        </p:txBody>
      </p:sp>
    </p:spTree>
    <p:extLst>
      <p:ext uri="{BB962C8B-B14F-4D97-AF65-F5344CB8AC3E}">
        <p14:creationId xmlns:p14="http://schemas.microsoft.com/office/powerpoint/2010/main" val="881386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12</a:t>
            </a:fld>
            <a:endParaRPr lang="it-IT"/>
          </a:p>
        </p:txBody>
      </p:sp>
    </p:spTree>
    <p:extLst>
      <p:ext uri="{BB962C8B-B14F-4D97-AF65-F5344CB8AC3E}">
        <p14:creationId xmlns:p14="http://schemas.microsoft.com/office/powerpoint/2010/main" val="3754777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13</a:t>
            </a:fld>
            <a:endParaRPr lang="it-IT"/>
          </a:p>
        </p:txBody>
      </p:sp>
    </p:spTree>
    <p:extLst>
      <p:ext uri="{BB962C8B-B14F-4D97-AF65-F5344CB8AC3E}">
        <p14:creationId xmlns:p14="http://schemas.microsoft.com/office/powerpoint/2010/main" val="4282084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3</a:t>
            </a:fld>
            <a:endParaRPr lang="it-IT"/>
          </a:p>
        </p:txBody>
      </p:sp>
    </p:spTree>
    <p:extLst>
      <p:ext uri="{BB962C8B-B14F-4D97-AF65-F5344CB8AC3E}">
        <p14:creationId xmlns:p14="http://schemas.microsoft.com/office/powerpoint/2010/main" val="4241162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4</a:t>
            </a:fld>
            <a:endParaRPr lang="it-IT"/>
          </a:p>
        </p:txBody>
      </p:sp>
    </p:spTree>
    <p:extLst>
      <p:ext uri="{BB962C8B-B14F-4D97-AF65-F5344CB8AC3E}">
        <p14:creationId xmlns:p14="http://schemas.microsoft.com/office/powerpoint/2010/main" val="3781952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5</a:t>
            </a:fld>
            <a:endParaRPr lang="it-IT"/>
          </a:p>
        </p:txBody>
      </p:sp>
    </p:spTree>
    <p:extLst>
      <p:ext uri="{BB962C8B-B14F-4D97-AF65-F5344CB8AC3E}">
        <p14:creationId xmlns:p14="http://schemas.microsoft.com/office/powerpoint/2010/main" val="1375083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6</a:t>
            </a:fld>
            <a:endParaRPr lang="it-IT"/>
          </a:p>
        </p:txBody>
      </p:sp>
    </p:spTree>
    <p:extLst>
      <p:ext uri="{BB962C8B-B14F-4D97-AF65-F5344CB8AC3E}">
        <p14:creationId xmlns:p14="http://schemas.microsoft.com/office/powerpoint/2010/main" val="83089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7</a:t>
            </a:fld>
            <a:endParaRPr lang="it-IT"/>
          </a:p>
        </p:txBody>
      </p:sp>
    </p:spTree>
    <p:extLst>
      <p:ext uri="{BB962C8B-B14F-4D97-AF65-F5344CB8AC3E}">
        <p14:creationId xmlns:p14="http://schemas.microsoft.com/office/powerpoint/2010/main" val="908280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8</a:t>
            </a:fld>
            <a:endParaRPr lang="it-IT"/>
          </a:p>
        </p:txBody>
      </p:sp>
    </p:spTree>
    <p:extLst>
      <p:ext uri="{BB962C8B-B14F-4D97-AF65-F5344CB8AC3E}">
        <p14:creationId xmlns:p14="http://schemas.microsoft.com/office/powerpoint/2010/main" val="1467878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9</a:t>
            </a:fld>
            <a:endParaRPr lang="it-IT"/>
          </a:p>
        </p:txBody>
      </p:sp>
    </p:spTree>
    <p:extLst>
      <p:ext uri="{BB962C8B-B14F-4D97-AF65-F5344CB8AC3E}">
        <p14:creationId xmlns:p14="http://schemas.microsoft.com/office/powerpoint/2010/main" val="1219483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C1CCFE4-0E81-40E4-8E0D-557188E00FCA}" type="slidenum">
              <a:rPr lang="it-IT" smtClean="0"/>
              <a:t>10</a:t>
            </a:fld>
            <a:endParaRPr lang="it-IT"/>
          </a:p>
        </p:txBody>
      </p:sp>
    </p:spTree>
    <p:extLst>
      <p:ext uri="{BB962C8B-B14F-4D97-AF65-F5344CB8AC3E}">
        <p14:creationId xmlns:p14="http://schemas.microsoft.com/office/powerpoint/2010/main" val="504917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55C7218-83E0-476D-8D88-E6B930C7D965}" type="datetimeFigureOut">
              <a:rPr lang="it-IT" smtClean="0"/>
              <a:t>20/10/2023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2017C1-10A0-4783-81E2-3EB95BD5226C}" type="slidenum">
              <a:rPr lang="it-IT" smtClean="0"/>
              <a:t>‹N›</a:t>
            </a:fld>
            <a:endParaRPr lang="it-IT"/>
          </a:p>
        </p:txBody>
      </p:sp>
    </p:spTree>
    <p:extLst>
      <p:ext uri="{BB962C8B-B14F-4D97-AF65-F5344CB8AC3E}">
        <p14:creationId xmlns:p14="http://schemas.microsoft.com/office/powerpoint/2010/main" val="2952523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55C7218-83E0-476D-8D88-E6B930C7D965}" type="datetimeFigureOut">
              <a:rPr lang="it-IT" smtClean="0"/>
              <a:t>20/10/2023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2017C1-10A0-4783-81E2-3EB95BD5226C}" type="slidenum">
              <a:rPr lang="it-IT" smtClean="0"/>
              <a:t>‹N›</a:t>
            </a:fld>
            <a:endParaRPr lang="it-IT"/>
          </a:p>
        </p:txBody>
      </p:sp>
    </p:spTree>
    <p:extLst>
      <p:ext uri="{BB962C8B-B14F-4D97-AF65-F5344CB8AC3E}">
        <p14:creationId xmlns:p14="http://schemas.microsoft.com/office/powerpoint/2010/main" val="629416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55C7218-83E0-476D-8D88-E6B930C7D965}" type="datetimeFigureOut">
              <a:rPr lang="it-IT" smtClean="0"/>
              <a:t>20/10/2023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2017C1-10A0-4783-81E2-3EB95BD5226C}" type="slidenum">
              <a:rPr lang="it-IT" smtClean="0"/>
              <a:t>‹N›</a:t>
            </a:fld>
            <a:endParaRPr lang="it-IT"/>
          </a:p>
        </p:txBody>
      </p:sp>
    </p:spTree>
    <p:extLst>
      <p:ext uri="{BB962C8B-B14F-4D97-AF65-F5344CB8AC3E}">
        <p14:creationId xmlns:p14="http://schemas.microsoft.com/office/powerpoint/2010/main" val="23277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55C7218-83E0-476D-8D88-E6B930C7D965}" type="datetimeFigureOut">
              <a:rPr lang="it-IT" smtClean="0"/>
              <a:t>20/10/2023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2017C1-10A0-4783-81E2-3EB95BD5226C}" type="slidenum">
              <a:rPr lang="it-IT" smtClean="0"/>
              <a:t>‹N›</a:t>
            </a:fld>
            <a:endParaRPr lang="it-IT"/>
          </a:p>
        </p:txBody>
      </p:sp>
    </p:spTree>
    <p:extLst>
      <p:ext uri="{BB962C8B-B14F-4D97-AF65-F5344CB8AC3E}">
        <p14:creationId xmlns:p14="http://schemas.microsoft.com/office/powerpoint/2010/main" val="1517435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55C7218-83E0-476D-8D88-E6B930C7D965}" type="datetimeFigureOut">
              <a:rPr lang="it-IT" smtClean="0"/>
              <a:t>20/10/2023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2017C1-10A0-4783-81E2-3EB95BD5226C}" type="slidenum">
              <a:rPr lang="it-IT" smtClean="0"/>
              <a:t>‹N›</a:t>
            </a:fld>
            <a:endParaRPr lang="it-IT"/>
          </a:p>
        </p:txBody>
      </p:sp>
    </p:spTree>
    <p:extLst>
      <p:ext uri="{BB962C8B-B14F-4D97-AF65-F5344CB8AC3E}">
        <p14:creationId xmlns:p14="http://schemas.microsoft.com/office/powerpoint/2010/main" val="1416497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55C7218-83E0-476D-8D88-E6B930C7D965}" type="datetimeFigureOut">
              <a:rPr lang="it-IT" smtClean="0"/>
              <a:t>20/10/2023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2017C1-10A0-4783-81E2-3EB95BD5226C}" type="slidenum">
              <a:rPr lang="it-IT" smtClean="0"/>
              <a:t>‹N›</a:t>
            </a:fld>
            <a:endParaRPr lang="it-IT"/>
          </a:p>
        </p:txBody>
      </p:sp>
    </p:spTree>
    <p:extLst>
      <p:ext uri="{BB962C8B-B14F-4D97-AF65-F5344CB8AC3E}">
        <p14:creationId xmlns:p14="http://schemas.microsoft.com/office/powerpoint/2010/main" val="346933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55C7218-83E0-476D-8D88-E6B930C7D965}" type="datetimeFigureOut">
              <a:rPr lang="it-IT" smtClean="0"/>
              <a:t>20/10/2023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02017C1-10A0-4783-81E2-3EB95BD5226C}" type="slidenum">
              <a:rPr lang="it-IT" smtClean="0"/>
              <a:t>‹N›</a:t>
            </a:fld>
            <a:endParaRPr lang="it-IT"/>
          </a:p>
        </p:txBody>
      </p:sp>
    </p:spTree>
    <p:extLst>
      <p:ext uri="{BB962C8B-B14F-4D97-AF65-F5344CB8AC3E}">
        <p14:creationId xmlns:p14="http://schemas.microsoft.com/office/powerpoint/2010/main" val="4092317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55C7218-83E0-476D-8D88-E6B930C7D965}" type="datetimeFigureOut">
              <a:rPr lang="it-IT" smtClean="0"/>
              <a:t>20/10/2023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02017C1-10A0-4783-81E2-3EB95BD5226C}" type="slidenum">
              <a:rPr lang="it-IT" smtClean="0"/>
              <a:t>‹N›</a:t>
            </a:fld>
            <a:endParaRPr lang="it-IT"/>
          </a:p>
        </p:txBody>
      </p:sp>
    </p:spTree>
    <p:extLst>
      <p:ext uri="{BB962C8B-B14F-4D97-AF65-F5344CB8AC3E}">
        <p14:creationId xmlns:p14="http://schemas.microsoft.com/office/powerpoint/2010/main" val="109985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55C7218-83E0-476D-8D88-E6B930C7D965}" type="datetimeFigureOut">
              <a:rPr lang="it-IT" smtClean="0"/>
              <a:t>20/10/2023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02017C1-10A0-4783-81E2-3EB95BD5226C}" type="slidenum">
              <a:rPr lang="it-IT" smtClean="0"/>
              <a:t>‹N›</a:t>
            </a:fld>
            <a:endParaRPr lang="it-IT"/>
          </a:p>
        </p:txBody>
      </p:sp>
    </p:spTree>
    <p:extLst>
      <p:ext uri="{BB962C8B-B14F-4D97-AF65-F5344CB8AC3E}">
        <p14:creationId xmlns:p14="http://schemas.microsoft.com/office/powerpoint/2010/main" val="3067522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55C7218-83E0-476D-8D88-E6B930C7D965}" type="datetimeFigureOut">
              <a:rPr lang="it-IT" smtClean="0"/>
              <a:t>20/10/2023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2017C1-10A0-4783-81E2-3EB95BD5226C}" type="slidenum">
              <a:rPr lang="it-IT" smtClean="0"/>
              <a:t>‹N›</a:t>
            </a:fld>
            <a:endParaRPr lang="it-IT"/>
          </a:p>
        </p:txBody>
      </p:sp>
    </p:spTree>
    <p:extLst>
      <p:ext uri="{BB962C8B-B14F-4D97-AF65-F5344CB8AC3E}">
        <p14:creationId xmlns:p14="http://schemas.microsoft.com/office/powerpoint/2010/main" val="457297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55C7218-83E0-476D-8D88-E6B930C7D965}" type="datetimeFigureOut">
              <a:rPr lang="it-IT" smtClean="0"/>
              <a:t>20/10/2023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2017C1-10A0-4783-81E2-3EB95BD5226C}" type="slidenum">
              <a:rPr lang="it-IT" smtClean="0"/>
              <a:t>‹N›</a:t>
            </a:fld>
            <a:endParaRPr lang="it-IT"/>
          </a:p>
        </p:txBody>
      </p:sp>
    </p:spTree>
    <p:extLst>
      <p:ext uri="{BB962C8B-B14F-4D97-AF65-F5344CB8AC3E}">
        <p14:creationId xmlns:p14="http://schemas.microsoft.com/office/powerpoint/2010/main" val="2995515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C7218-83E0-476D-8D88-E6B930C7D965}" type="datetimeFigureOut">
              <a:rPr lang="it-IT" smtClean="0"/>
              <a:t>20/10/2023</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017C1-10A0-4783-81E2-3EB95BD5226C}" type="slidenum">
              <a:rPr lang="it-IT" smtClean="0"/>
              <a:t>‹N›</a:t>
            </a:fld>
            <a:endParaRPr lang="it-IT"/>
          </a:p>
        </p:txBody>
      </p:sp>
    </p:spTree>
    <p:extLst>
      <p:ext uri="{BB962C8B-B14F-4D97-AF65-F5344CB8AC3E}">
        <p14:creationId xmlns:p14="http://schemas.microsoft.com/office/powerpoint/2010/main" val="2890086997"/>
      </p:ext>
    </p:extLst>
  </p:cSld>
  <p:clrMap bg1="lt1" tx1="dk1" bg2="lt2" tx2="dk2" accent1="accent1" accent2="accent2" accent3="accent3" accent4="accent4" accent5="accent5" accent6="accent6" hlink="hlink" folHlink="folHlink"/>
  <p:sldLayoutIdLst>
    <p:sldLayoutId id="2147484048" r:id="rId1"/>
    <p:sldLayoutId id="2147484049" r:id="rId2"/>
    <p:sldLayoutId id="2147484050" r:id="rId3"/>
    <p:sldLayoutId id="2147484051" r:id="rId4"/>
    <p:sldLayoutId id="2147484052" r:id="rId5"/>
    <p:sldLayoutId id="2147484053" r:id="rId6"/>
    <p:sldLayoutId id="2147484054" r:id="rId7"/>
    <p:sldLayoutId id="2147484055" r:id="rId8"/>
    <p:sldLayoutId id="2147484056" r:id="rId9"/>
    <p:sldLayoutId id="2147484057" r:id="rId10"/>
    <p:sldLayoutId id="21474840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rotWithShape="1">
          <a:blip r:embed="rId2"/>
          <a:srcRect l="1061" t="1528" r="1182" b="36180"/>
          <a:stretch/>
        </p:blipFill>
        <p:spPr>
          <a:xfrm>
            <a:off x="2725783" y="531223"/>
            <a:ext cx="7114903" cy="2011680"/>
          </a:xfrm>
          <a:prstGeom prst="rect">
            <a:avLst/>
          </a:prstGeom>
        </p:spPr>
      </p:pic>
      <p:sp>
        <p:nvSpPr>
          <p:cNvPr id="6" name="CasellaDiTesto 5"/>
          <p:cNvSpPr txBox="1"/>
          <p:nvPr/>
        </p:nvSpPr>
        <p:spPr>
          <a:xfrm>
            <a:off x="2725782" y="2184532"/>
            <a:ext cx="7114903" cy="1815882"/>
          </a:xfrm>
          <a:prstGeom prst="rect">
            <a:avLst/>
          </a:prstGeom>
          <a:solidFill>
            <a:schemeClr val="bg1"/>
          </a:solidFill>
        </p:spPr>
        <p:txBody>
          <a:bodyPr wrap="square" rtlCol="0">
            <a:spAutoFit/>
          </a:bodyPr>
          <a:lstStyle/>
          <a:p>
            <a:pPr algn="ctr"/>
            <a:endParaRPr lang="it-IT" sz="2800" dirty="0" smtClean="0"/>
          </a:p>
          <a:p>
            <a:pPr algn="ctr"/>
            <a:r>
              <a:rPr lang="it-IT" sz="2800" b="1" dirty="0" smtClean="0">
                <a:solidFill>
                  <a:srgbClr val="C00000"/>
                </a:solidFill>
              </a:rPr>
              <a:t>LA SOCIETA’ SEMPLICE DI MERO GODIMENTO</a:t>
            </a:r>
          </a:p>
          <a:p>
            <a:pPr algn="ctr"/>
            <a:endParaRPr lang="it-IT" sz="2800" dirty="0"/>
          </a:p>
          <a:p>
            <a:pPr algn="ctr"/>
            <a:endParaRPr lang="it-IT" sz="2800" dirty="0"/>
          </a:p>
        </p:txBody>
      </p:sp>
    </p:spTree>
    <p:extLst>
      <p:ext uri="{BB962C8B-B14F-4D97-AF65-F5344CB8AC3E}">
        <p14:creationId xmlns:p14="http://schemas.microsoft.com/office/powerpoint/2010/main" val="1679238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83176" y="200297"/>
            <a:ext cx="11477897" cy="6348549"/>
          </a:xfrm>
        </p:spPr>
        <p:txBody>
          <a:bodyPr>
            <a:normAutofit lnSpcReduction="10000"/>
          </a:bodyPr>
          <a:lstStyle/>
          <a:p>
            <a:r>
              <a:rPr lang="it-IT" sz="3100" dirty="0">
                <a:effectLst/>
              </a:rPr>
              <a:t>LA POSIZIONE FAVOREVOLE DELLA DOTTRINA NOTARILE</a:t>
            </a:r>
          </a:p>
          <a:p>
            <a:pPr lvl="0" algn="l"/>
            <a:r>
              <a:rPr lang="it-IT" dirty="0" smtClean="0">
                <a:effectLst/>
              </a:rPr>
              <a:t>A) I quattro </a:t>
            </a:r>
            <a:r>
              <a:rPr lang="it-IT" dirty="0">
                <a:effectLst/>
              </a:rPr>
              <a:t>studi nel Consiglio Nazionale del Notariato: </a:t>
            </a:r>
          </a:p>
          <a:p>
            <a:pPr marL="800100" lvl="1" indent="-342900" algn="l">
              <a:buFont typeface="Arial" panose="020B0604020202020204" pitchFamily="34" charset="0"/>
              <a:buChar char="•"/>
            </a:pPr>
            <a:r>
              <a:rPr lang="it-IT" sz="2300" dirty="0" smtClean="0">
                <a:effectLst/>
              </a:rPr>
              <a:t> </a:t>
            </a:r>
            <a:r>
              <a:rPr lang="it-IT" sz="2300" dirty="0">
                <a:effectLst/>
              </a:rPr>
              <a:t>Studio 69/2016 a firma di Paolo Spada, approvato dal CNN</a:t>
            </a:r>
            <a:r>
              <a:rPr lang="it-IT" sz="2300" dirty="0" smtClean="0">
                <a:effectLst/>
              </a:rPr>
              <a:t>;</a:t>
            </a:r>
          </a:p>
          <a:p>
            <a:pPr marL="800100" lvl="1" indent="-342900" algn="l">
              <a:buFont typeface="Arial" panose="020B0604020202020204" pitchFamily="34" charset="0"/>
              <a:buChar char="•"/>
            </a:pPr>
            <a:r>
              <a:rPr lang="it-IT" sz="2300" dirty="0" smtClean="0">
                <a:effectLst/>
              </a:rPr>
              <a:t> </a:t>
            </a:r>
            <a:r>
              <a:rPr lang="it-IT" sz="2300" dirty="0">
                <a:effectLst/>
              </a:rPr>
              <a:t>Studio 73/2016 a firma di Giorgio </a:t>
            </a:r>
            <a:r>
              <a:rPr lang="it-IT" sz="2300" dirty="0" err="1">
                <a:effectLst/>
              </a:rPr>
              <a:t>Barilis</a:t>
            </a:r>
            <a:r>
              <a:rPr lang="it-IT" sz="2300" dirty="0">
                <a:effectLst/>
              </a:rPr>
              <a:t>, approvato dal CNN;</a:t>
            </a:r>
          </a:p>
          <a:p>
            <a:pPr marL="800100" lvl="1" indent="-342900" algn="l">
              <a:buFont typeface="Arial" panose="020B0604020202020204" pitchFamily="34" charset="0"/>
              <a:buChar char="•"/>
            </a:pPr>
            <a:r>
              <a:rPr lang="it-IT" sz="2300" dirty="0" smtClean="0">
                <a:effectLst/>
              </a:rPr>
              <a:t> </a:t>
            </a:r>
            <a:r>
              <a:rPr lang="it-IT" sz="2300" dirty="0">
                <a:effectLst/>
              </a:rPr>
              <a:t>Studio 92/2016 a firma di Francesco Raponi, approvato dal CNN;</a:t>
            </a:r>
          </a:p>
          <a:p>
            <a:pPr marL="800100" lvl="1" indent="-342900" algn="l">
              <a:buFont typeface="Arial" panose="020B0604020202020204" pitchFamily="34" charset="0"/>
              <a:buChar char="•"/>
            </a:pPr>
            <a:r>
              <a:rPr lang="it-IT" sz="2300" dirty="0" smtClean="0">
                <a:effectLst/>
              </a:rPr>
              <a:t> </a:t>
            </a:r>
            <a:r>
              <a:rPr lang="it-IT" sz="2300" dirty="0">
                <a:effectLst/>
              </a:rPr>
              <a:t>Studio 4256/2003 a firma di Giorgio </a:t>
            </a:r>
            <a:r>
              <a:rPr lang="it-IT" sz="2300" dirty="0" err="1">
                <a:effectLst/>
              </a:rPr>
              <a:t>Barilis</a:t>
            </a:r>
            <a:r>
              <a:rPr lang="it-IT" sz="2300" dirty="0">
                <a:effectLst/>
              </a:rPr>
              <a:t>, inserito, però, nella sezione “Materiali”</a:t>
            </a:r>
          </a:p>
          <a:p>
            <a:pPr lvl="0" algn="l"/>
            <a:r>
              <a:rPr lang="it-IT" dirty="0" smtClean="0">
                <a:effectLst/>
              </a:rPr>
              <a:t>B) </a:t>
            </a:r>
            <a:r>
              <a:rPr lang="it-IT" b="1" dirty="0" smtClean="0">
                <a:effectLst/>
              </a:rPr>
              <a:t>Notaio </a:t>
            </a:r>
            <a:r>
              <a:rPr lang="it-IT" b="1" dirty="0" err="1" smtClean="0">
                <a:effectLst/>
              </a:rPr>
              <a:t>Busani</a:t>
            </a:r>
            <a:r>
              <a:rPr lang="it-IT" dirty="0" smtClean="0">
                <a:effectLst/>
              </a:rPr>
              <a:t>: </a:t>
            </a:r>
          </a:p>
          <a:p>
            <a:pPr marL="800100" lvl="1" indent="-342900" algn="l">
              <a:buFont typeface="Arial" panose="020B0604020202020204" pitchFamily="34" charset="0"/>
              <a:buChar char="•"/>
            </a:pPr>
            <a:r>
              <a:rPr lang="it-IT" sz="2300" i="1" dirty="0" smtClean="0">
                <a:effectLst/>
              </a:rPr>
              <a:t>Sì </a:t>
            </a:r>
            <a:r>
              <a:rPr lang="it-IT" sz="2300" i="1" dirty="0">
                <a:effectLst/>
              </a:rPr>
              <a:t>alle società semplici “cassaforte”, </a:t>
            </a:r>
            <a:r>
              <a:rPr lang="it-IT" sz="2300" i="1" dirty="0" smtClean="0">
                <a:effectLst/>
              </a:rPr>
              <a:t> </a:t>
            </a:r>
            <a:r>
              <a:rPr lang="it-IT" sz="2300" i="1" dirty="0">
                <a:effectLst/>
              </a:rPr>
              <a:t>Sole24ore del 6 luglio 2016, </a:t>
            </a:r>
            <a:endParaRPr lang="it-IT" sz="2300" i="1" dirty="0" smtClean="0">
              <a:effectLst/>
            </a:endParaRPr>
          </a:p>
          <a:p>
            <a:pPr marL="800100" lvl="1" indent="-342900" algn="l">
              <a:buFont typeface="Arial" panose="020B0604020202020204" pitchFamily="34" charset="0"/>
              <a:buChar char="•"/>
            </a:pPr>
            <a:r>
              <a:rPr lang="it-IT" sz="2300" i="1" dirty="0" smtClean="0">
                <a:effectLst/>
              </a:rPr>
              <a:t>“</a:t>
            </a:r>
            <a:r>
              <a:rPr lang="it-IT" sz="2300" i="1" dirty="0">
                <a:effectLst/>
              </a:rPr>
              <a:t>Gli oggetti sociali – </a:t>
            </a:r>
            <a:r>
              <a:rPr lang="it-IT" sz="2300" i="1" dirty="0" err="1">
                <a:effectLst/>
              </a:rPr>
              <a:t>Busani</a:t>
            </a:r>
            <a:r>
              <a:rPr lang="it-IT" sz="2300" i="1" dirty="0">
                <a:effectLst/>
              </a:rPr>
              <a:t>/Corso” edito da </a:t>
            </a:r>
            <a:r>
              <a:rPr lang="it-IT" sz="2300" i="1" dirty="0" smtClean="0">
                <a:effectLst/>
              </a:rPr>
              <a:t>IPSOA</a:t>
            </a:r>
            <a:r>
              <a:rPr lang="it-IT" sz="2300" dirty="0" smtClean="0">
                <a:effectLst/>
              </a:rPr>
              <a:t>.</a:t>
            </a:r>
            <a:endParaRPr lang="it-IT" sz="2300" dirty="0">
              <a:effectLst/>
            </a:endParaRPr>
          </a:p>
          <a:p>
            <a:pPr lvl="0" algn="l"/>
            <a:r>
              <a:rPr lang="it-IT" b="1" dirty="0" smtClean="0">
                <a:effectLst/>
              </a:rPr>
              <a:t>C) Comitato </a:t>
            </a:r>
            <a:r>
              <a:rPr lang="it-IT" b="1" dirty="0">
                <a:effectLst/>
              </a:rPr>
              <a:t>Triveneto dei </a:t>
            </a:r>
            <a:r>
              <a:rPr lang="it-IT" b="1" dirty="0" smtClean="0">
                <a:effectLst/>
              </a:rPr>
              <a:t>Notai</a:t>
            </a:r>
          </a:p>
          <a:p>
            <a:pPr lvl="1" algn="l"/>
            <a:r>
              <a:rPr lang="it-IT" dirty="0" smtClean="0">
                <a:effectLst/>
              </a:rPr>
              <a:t>dalla </a:t>
            </a:r>
            <a:r>
              <a:rPr lang="it-IT" dirty="0">
                <a:effectLst/>
              </a:rPr>
              <a:t>lettura combinata della massima</a:t>
            </a:r>
            <a:r>
              <a:rPr lang="it-IT" b="1" dirty="0">
                <a:effectLst/>
              </a:rPr>
              <a:t> O.A.11 </a:t>
            </a:r>
            <a:r>
              <a:rPr lang="it-IT" dirty="0">
                <a:effectLst/>
              </a:rPr>
              <a:t>e</a:t>
            </a:r>
            <a:r>
              <a:rPr lang="it-IT" b="1" dirty="0">
                <a:effectLst/>
              </a:rPr>
              <a:t> </a:t>
            </a:r>
            <a:r>
              <a:rPr lang="it-IT" dirty="0">
                <a:effectLst/>
              </a:rPr>
              <a:t>della massima</a:t>
            </a:r>
            <a:r>
              <a:rPr lang="it-IT" b="1" dirty="0">
                <a:effectLst/>
              </a:rPr>
              <a:t> G.A.10</a:t>
            </a:r>
            <a:r>
              <a:rPr lang="it-IT" dirty="0">
                <a:effectLst/>
              </a:rPr>
              <a:t>, </a:t>
            </a:r>
            <a:r>
              <a:rPr lang="it-IT" dirty="0" smtClean="0">
                <a:effectLst/>
              </a:rPr>
              <a:t>si evince che è pienamente </a:t>
            </a:r>
            <a:r>
              <a:rPr lang="it-IT" b="1" dirty="0">
                <a:effectLst/>
              </a:rPr>
              <a:t>legittima la costituzione</a:t>
            </a:r>
            <a:r>
              <a:rPr lang="it-IT" dirty="0">
                <a:effectLst/>
              </a:rPr>
              <a:t> di società semplici che abbiano quale oggetto “l’attività di gestione di immobili, mobili registrati e partecipazioni sociali” vale adire di quelle  società che </a:t>
            </a:r>
            <a:r>
              <a:rPr lang="it-IT" b="1" dirty="0">
                <a:effectLst/>
              </a:rPr>
              <a:t>svolgono un’attività economica non commerciale</a:t>
            </a:r>
            <a:r>
              <a:rPr lang="it-IT" dirty="0">
                <a:effectLst/>
              </a:rPr>
              <a:t>,  senza necessità di coordinamento dei mezzi della produzione</a:t>
            </a:r>
            <a:r>
              <a:rPr lang="it-IT" b="1" dirty="0">
                <a:effectLst/>
              </a:rPr>
              <a:t>, in assenza di qualsiasi organizzazione di tipo industriale</a:t>
            </a:r>
            <a:r>
              <a:rPr lang="it-IT" dirty="0">
                <a:effectLst/>
              </a:rPr>
              <a:t>, al fine di ricavarne un utile e </a:t>
            </a:r>
            <a:r>
              <a:rPr lang="it-IT" b="1" dirty="0">
                <a:effectLst/>
              </a:rPr>
              <a:t>con esclusione della possibilità per i soci di utilizzare direttamente i beni sociali. </a:t>
            </a:r>
            <a:r>
              <a:rPr lang="it-IT" b="1" dirty="0" smtClean="0">
                <a:effectLst/>
              </a:rPr>
              <a:t> </a:t>
            </a:r>
            <a:r>
              <a:rPr lang="it-IT" dirty="0" smtClean="0">
                <a:effectLst/>
              </a:rPr>
              <a:t>Società </a:t>
            </a:r>
            <a:r>
              <a:rPr lang="it-IT" dirty="0">
                <a:effectLst/>
              </a:rPr>
              <a:t>la cui attività </a:t>
            </a:r>
            <a:r>
              <a:rPr lang="it-IT" b="1" dirty="0">
                <a:effectLst/>
              </a:rPr>
              <a:t>si differenzia</a:t>
            </a:r>
            <a:r>
              <a:rPr lang="it-IT" dirty="0">
                <a:effectLst/>
              </a:rPr>
              <a:t> dalla comunione di godimento in quanto, </a:t>
            </a:r>
            <a:r>
              <a:rPr lang="it-IT" b="1" dirty="0">
                <a:effectLst/>
              </a:rPr>
              <a:t>imprimendo un vincolo  “produttivo/economico” ai beni gestiti</a:t>
            </a:r>
            <a:r>
              <a:rPr lang="it-IT" dirty="0">
                <a:effectLst/>
              </a:rPr>
              <a:t>, li sottrae all’uso diretto e personale da parte dei soci e li rende da essi inalienabili e indisponibili, in maniera incompatibile con le regole della comunione dettate dagli artt. 1102 e 1103 c.c..</a:t>
            </a:r>
          </a:p>
        </p:txBody>
      </p:sp>
    </p:spTree>
    <p:extLst>
      <p:ext uri="{BB962C8B-B14F-4D97-AF65-F5344CB8AC3E}">
        <p14:creationId xmlns:p14="http://schemas.microsoft.com/office/powerpoint/2010/main" val="3917632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83176" y="200297"/>
            <a:ext cx="11477897" cy="6657703"/>
          </a:xfrm>
        </p:spPr>
        <p:txBody>
          <a:bodyPr>
            <a:normAutofit fontScale="70000" lnSpcReduction="20000"/>
          </a:bodyPr>
          <a:lstStyle/>
          <a:p>
            <a:r>
              <a:rPr lang="it-IT" sz="3600" dirty="0">
                <a:effectLst/>
              </a:rPr>
              <a:t>I DUE DIVERSI AMBITI </a:t>
            </a:r>
            <a:r>
              <a:rPr lang="it-IT" sz="3600" dirty="0" smtClean="0">
                <a:effectLst/>
              </a:rPr>
              <a:t>OGGETTIVI DELLA </a:t>
            </a:r>
            <a:r>
              <a:rPr lang="it-IT" sz="3600" dirty="0">
                <a:effectLst/>
              </a:rPr>
              <a:t>SOCIETA’ DI MERO GODIMENTO INDIVIDUATI NELLA </a:t>
            </a:r>
            <a:r>
              <a:rPr lang="it-IT" sz="3600" dirty="0" smtClean="0">
                <a:effectLst/>
              </a:rPr>
              <a:t>PRASSI</a:t>
            </a:r>
            <a:endParaRPr lang="it-IT" sz="3600" dirty="0">
              <a:effectLst/>
            </a:endParaRPr>
          </a:p>
          <a:p>
            <a:pPr lvl="0" algn="l"/>
            <a:r>
              <a:rPr lang="it-IT" sz="3600" b="1" dirty="0" smtClean="0">
                <a:effectLst/>
              </a:rPr>
              <a:t>1) L’attività </a:t>
            </a:r>
            <a:r>
              <a:rPr lang="it-IT" sz="3600" b="1" dirty="0">
                <a:effectLst/>
              </a:rPr>
              <a:t>di gestione (statica) di un patrimonio immobiliare.</a:t>
            </a:r>
            <a:endParaRPr lang="it-IT" sz="3600" dirty="0">
              <a:effectLst/>
            </a:endParaRPr>
          </a:p>
          <a:p>
            <a:pPr marL="914400" lvl="1" indent="-457200" algn="l">
              <a:buFont typeface="Arial" panose="020B0604020202020204" pitchFamily="34" charset="0"/>
              <a:buChar char="•"/>
            </a:pPr>
            <a:r>
              <a:rPr lang="it-IT" sz="3600" dirty="0"/>
              <a:t>Si tratta dell’attività tipica del rentier che si avvale di </a:t>
            </a:r>
            <a:r>
              <a:rPr lang="it-IT" sz="3600" b="1" dirty="0" smtClean="0"/>
              <a:t>un’organizzazione </a:t>
            </a:r>
            <a:r>
              <a:rPr lang="it-IT" sz="3600" b="1" dirty="0"/>
              <a:t>leggera</a:t>
            </a:r>
            <a:r>
              <a:rPr lang="it-IT" sz="3600" dirty="0"/>
              <a:t>; </a:t>
            </a:r>
          </a:p>
          <a:p>
            <a:pPr marL="914400" lvl="1" indent="-457200" algn="l">
              <a:buFont typeface="Arial" panose="020B0604020202020204" pitchFamily="34" charset="0"/>
              <a:buChar char="•"/>
            </a:pPr>
            <a:r>
              <a:rPr lang="it-IT" sz="3600" b="1" dirty="0"/>
              <a:t>I </a:t>
            </a:r>
            <a:r>
              <a:rPr lang="it-IT" sz="3600" b="1" dirty="0"/>
              <a:t>beni sociali costituiscono l’elemento preminente </a:t>
            </a:r>
            <a:r>
              <a:rPr lang="it-IT" sz="3600" dirty="0"/>
              <a:t>ed essenziale rispetto al quale l’attività svolta riveste una funzione servente.</a:t>
            </a:r>
          </a:p>
          <a:p>
            <a:pPr lvl="0" algn="l"/>
            <a:r>
              <a:rPr lang="it-IT" sz="3600" b="1" dirty="0" smtClean="0">
                <a:effectLst/>
              </a:rPr>
              <a:t>2) L</a:t>
            </a:r>
            <a:r>
              <a:rPr lang="it-IT" sz="3600" b="1" dirty="0">
                <a:effectLst/>
              </a:rPr>
              <a:t>’ Attività di gestione (statica) di partecipazioni sociali </a:t>
            </a:r>
            <a:endParaRPr lang="it-IT" sz="3600" dirty="0">
              <a:effectLst/>
            </a:endParaRPr>
          </a:p>
          <a:p>
            <a:pPr marL="914400" lvl="1" indent="-457200" algn="l">
              <a:buFont typeface="Arial" panose="020B0604020202020204" pitchFamily="34" charset="0"/>
              <a:buChar char="•"/>
            </a:pPr>
            <a:r>
              <a:rPr lang="it-IT" sz="3600" dirty="0"/>
              <a:t>Assumono </a:t>
            </a:r>
            <a:r>
              <a:rPr lang="it-IT" sz="3600" dirty="0"/>
              <a:t>tipicamente questa forma sociale le cd. </a:t>
            </a:r>
            <a:r>
              <a:rPr lang="it-IT" sz="3600" b="1" dirty="0"/>
              <a:t>holding di famiglia</a:t>
            </a:r>
            <a:r>
              <a:rPr lang="it-IT" sz="3600" dirty="0"/>
              <a:t>, società i cui soci sono componenti di una stessa famiglia, caratterizzate da una gestione statica delle partecipazioni, </a:t>
            </a:r>
            <a:r>
              <a:rPr lang="it-IT" sz="3600" b="1" dirty="0"/>
              <a:t>senza svolgimento di alcuna attività finanziaria di supporto </a:t>
            </a:r>
            <a:r>
              <a:rPr lang="it-IT" sz="3600" dirty="0"/>
              <a:t>a favore delle società </a:t>
            </a:r>
            <a:r>
              <a:rPr lang="it-IT" sz="3600" dirty="0"/>
              <a:t>partecipate.</a:t>
            </a:r>
          </a:p>
          <a:p>
            <a:pPr marL="914400" lvl="1" indent="-457200" algn="l">
              <a:buFont typeface="Arial" panose="020B0604020202020204" pitchFamily="34" charset="0"/>
              <a:buChar char="•"/>
            </a:pPr>
            <a:r>
              <a:rPr lang="it-IT" sz="3600" dirty="0"/>
              <a:t>Non </a:t>
            </a:r>
            <a:r>
              <a:rPr lang="it-IT" sz="3600" dirty="0"/>
              <a:t>si pongono particolari problemi qualora la holding detenga partecipazioni di minoranza; </a:t>
            </a:r>
            <a:endParaRPr lang="it-IT" sz="3600" dirty="0"/>
          </a:p>
          <a:p>
            <a:pPr marL="914400" lvl="1" indent="-457200" algn="l">
              <a:buFont typeface="Arial" panose="020B0604020202020204" pitchFamily="34" charset="0"/>
              <a:buChar char="•"/>
            </a:pPr>
            <a:r>
              <a:rPr lang="it-IT" sz="3600" dirty="0" smtClean="0">
                <a:effectLst/>
              </a:rPr>
              <a:t>Se invece detien</a:t>
            </a:r>
            <a:r>
              <a:rPr lang="it-IT" sz="3600" dirty="0" smtClean="0"/>
              <a:t>e partecipazioni che consento il controllo occorre affrontare la problematica della d</a:t>
            </a:r>
            <a:r>
              <a:rPr lang="it-IT" sz="3600" dirty="0" smtClean="0">
                <a:effectLst/>
              </a:rPr>
              <a:t>istinzione tra la fattispecie del </a:t>
            </a:r>
            <a:r>
              <a:rPr lang="it-IT" sz="3600" b="1" dirty="0" smtClean="0">
                <a:effectLst/>
              </a:rPr>
              <a:t>semplice controllo</a:t>
            </a:r>
            <a:r>
              <a:rPr lang="it-IT" sz="3600" dirty="0" smtClean="0">
                <a:effectLst/>
              </a:rPr>
              <a:t> di cui all’art. 2359 c.c., e quella </a:t>
            </a:r>
            <a:r>
              <a:rPr lang="it-IT" sz="3600" b="1" dirty="0" smtClean="0">
                <a:effectLst/>
              </a:rPr>
              <a:t>dell’effettivo svolgimento di attività di direzione e coordinamento</a:t>
            </a:r>
            <a:r>
              <a:rPr lang="it-IT" sz="3600" dirty="0" smtClean="0">
                <a:effectLst/>
              </a:rPr>
              <a:t> di cui agli artt. 2497 ss. c.c. ricordando che ai sensi dell’art. 2497 </a:t>
            </a:r>
            <a:r>
              <a:rPr lang="it-IT" sz="3600" dirty="0" err="1" smtClean="0">
                <a:effectLst/>
              </a:rPr>
              <a:t>sexies</a:t>
            </a:r>
            <a:r>
              <a:rPr lang="it-IT" sz="3600" dirty="0" smtClean="0">
                <a:effectLst/>
              </a:rPr>
              <a:t> la società controllante si presume che eserciti detta attività</a:t>
            </a:r>
          </a:p>
          <a:p>
            <a:pPr lvl="0" algn="l"/>
            <a:r>
              <a:rPr lang="it-IT" sz="3600" b="1" dirty="0" smtClean="0">
                <a:effectLst/>
              </a:rPr>
              <a:t>3) </a:t>
            </a:r>
            <a:r>
              <a:rPr lang="it-IT" sz="3600" dirty="0" smtClean="0">
                <a:effectLst/>
              </a:rPr>
              <a:t>È ovviamente possibile che i patti sociali consentano di esercitare </a:t>
            </a:r>
            <a:r>
              <a:rPr lang="it-IT" sz="3600" b="1" dirty="0" smtClean="0">
                <a:effectLst/>
              </a:rPr>
              <a:t>congiuntamente entrambe le attività </a:t>
            </a:r>
            <a:r>
              <a:rPr lang="it-IT" sz="3600" b="1" i="1" dirty="0" smtClean="0">
                <a:effectLst/>
              </a:rPr>
              <a:t>sub</a:t>
            </a:r>
            <a:r>
              <a:rPr lang="it-IT" sz="3600" b="1" dirty="0" smtClean="0">
                <a:effectLst/>
              </a:rPr>
              <a:t> 1) e sub 2)</a:t>
            </a:r>
          </a:p>
          <a:p>
            <a:pPr lvl="0"/>
            <a:endParaRPr lang="it-IT" sz="2800" dirty="0">
              <a:effectLst/>
            </a:endParaRPr>
          </a:p>
        </p:txBody>
      </p:sp>
    </p:spTree>
    <p:extLst>
      <p:ext uri="{BB962C8B-B14F-4D97-AF65-F5344CB8AC3E}">
        <p14:creationId xmlns:p14="http://schemas.microsoft.com/office/powerpoint/2010/main" val="2984446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78377" y="101600"/>
            <a:ext cx="12035245" cy="6756399"/>
          </a:xfrm>
        </p:spPr>
        <p:txBody>
          <a:bodyPr>
            <a:normAutofit fontScale="92500" lnSpcReduction="20000"/>
          </a:bodyPr>
          <a:lstStyle/>
          <a:p>
            <a:r>
              <a:rPr lang="it-IT" sz="3200" dirty="0">
                <a:effectLst/>
              </a:rPr>
              <a:t>ACCORGIMENTI PER EVITARE IL RISCHIO CHE LA SOCIETA’ SEMPLICE VENGA RIQUALIFICATA COME </a:t>
            </a:r>
            <a:r>
              <a:rPr lang="it-IT" sz="3200" dirty="0" smtClean="0">
                <a:effectLst/>
              </a:rPr>
              <a:t>COMMERCIALE</a:t>
            </a:r>
            <a:endParaRPr lang="it-IT" sz="2000" dirty="0">
              <a:effectLst/>
            </a:endParaRPr>
          </a:p>
          <a:p>
            <a:r>
              <a:rPr lang="it-IT" sz="2800" b="1" dirty="0">
                <a:effectLst/>
              </a:rPr>
              <a:t>Nella fase genetica:</a:t>
            </a:r>
            <a:endParaRPr lang="it-IT" sz="2800" dirty="0">
              <a:effectLst/>
            </a:endParaRPr>
          </a:p>
          <a:p>
            <a:pPr marL="342900" lvl="0" indent="-342900" algn="just">
              <a:buFont typeface="Arial" panose="020B0604020202020204" pitchFamily="34" charset="0"/>
              <a:buChar char="•"/>
            </a:pPr>
            <a:r>
              <a:rPr lang="it-IT" sz="2600" dirty="0">
                <a:effectLst/>
              </a:rPr>
              <a:t>Prestare attenzione alla </a:t>
            </a:r>
            <a:r>
              <a:rPr lang="it-IT" sz="2600" b="1" dirty="0">
                <a:effectLst/>
              </a:rPr>
              <a:t>definizione dell’oggetto sociale</a:t>
            </a:r>
            <a:r>
              <a:rPr lang="it-IT" sz="2600" dirty="0">
                <a:effectLst/>
              </a:rPr>
              <a:t>. È bene che questo </a:t>
            </a:r>
            <a:r>
              <a:rPr lang="it-IT" sz="2600" b="1" dirty="0">
                <a:effectLst/>
              </a:rPr>
              <a:t>escluda espressamente l’esercizio di attività di carattere commerciale e </a:t>
            </a:r>
            <a:r>
              <a:rPr lang="it-IT" sz="2600" b="1" dirty="0" smtClean="0">
                <a:effectLst/>
              </a:rPr>
              <a:t>imprenditoriale</a:t>
            </a:r>
            <a:r>
              <a:rPr lang="it-IT" sz="2600" dirty="0" smtClean="0">
                <a:effectLst/>
              </a:rPr>
              <a:t>. I</a:t>
            </a:r>
            <a:r>
              <a:rPr lang="it-IT" sz="2600" b="1" dirty="0" smtClean="0">
                <a:effectLst/>
              </a:rPr>
              <a:t>l </a:t>
            </a:r>
            <a:r>
              <a:rPr lang="it-IT" sz="2600" b="1" dirty="0">
                <a:effectLst/>
              </a:rPr>
              <a:t>riferimento a operazioni di dismissione </a:t>
            </a:r>
            <a:r>
              <a:rPr lang="it-IT" sz="2600" dirty="0">
                <a:effectLst/>
              </a:rPr>
              <a:t>dovrà essere effettuato con particolare cautela</a:t>
            </a:r>
            <a:r>
              <a:rPr lang="it-IT" sz="2600" dirty="0" smtClean="0">
                <a:effectLst/>
              </a:rPr>
              <a:t>.</a:t>
            </a:r>
          </a:p>
          <a:p>
            <a:pPr marL="342900" lvl="0" indent="-342900" algn="just">
              <a:buFont typeface="Arial" panose="020B0604020202020204" pitchFamily="34" charset="0"/>
              <a:buChar char="•"/>
            </a:pPr>
            <a:r>
              <a:rPr lang="it-IT" sz="2600" dirty="0" smtClean="0">
                <a:effectLst/>
              </a:rPr>
              <a:t>Prestare </a:t>
            </a:r>
            <a:r>
              <a:rPr lang="it-IT" sz="2600" dirty="0">
                <a:effectLst/>
              </a:rPr>
              <a:t>attenzione </a:t>
            </a:r>
            <a:r>
              <a:rPr lang="it-IT" sz="2600" b="1" dirty="0">
                <a:effectLst/>
              </a:rPr>
              <a:t>alla struttura organizzativa</a:t>
            </a:r>
            <a:r>
              <a:rPr lang="it-IT" sz="2600" dirty="0">
                <a:effectLst/>
              </a:rPr>
              <a:t>: E’ preferibile evitare una struttura complessa che replichi gli organi tipici delle società di capitali</a:t>
            </a:r>
            <a:r>
              <a:rPr lang="it-IT" sz="2600" dirty="0" smtClean="0">
                <a:effectLst/>
              </a:rPr>
              <a:t>.</a:t>
            </a:r>
            <a:r>
              <a:rPr lang="it-IT" sz="2600" b="1" dirty="0">
                <a:effectLst/>
              </a:rPr>
              <a:t> </a:t>
            </a:r>
            <a:endParaRPr lang="it-IT" sz="2600" dirty="0">
              <a:effectLst/>
            </a:endParaRPr>
          </a:p>
          <a:p>
            <a:r>
              <a:rPr lang="it-IT" sz="2800" b="1" dirty="0">
                <a:effectLst/>
              </a:rPr>
              <a:t>Nella fase successiva:</a:t>
            </a:r>
            <a:endParaRPr lang="it-IT" sz="2800" dirty="0">
              <a:effectLst/>
            </a:endParaRPr>
          </a:p>
          <a:p>
            <a:pPr marL="342900" lvl="0" indent="-342900" algn="l">
              <a:buFont typeface="Arial" panose="020B0604020202020204" pitchFamily="34" charset="0"/>
              <a:buChar char="•"/>
            </a:pPr>
            <a:r>
              <a:rPr lang="it-IT" sz="2600" dirty="0" smtClean="0">
                <a:effectLst/>
              </a:rPr>
              <a:t>Si </a:t>
            </a:r>
            <a:r>
              <a:rPr lang="it-IT" sz="2600" dirty="0">
                <a:effectLst/>
              </a:rPr>
              <a:t>dovranno evitare </a:t>
            </a:r>
            <a:r>
              <a:rPr lang="it-IT" sz="2600" dirty="0" smtClean="0">
                <a:effectLst/>
              </a:rPr>
              <a:t>ripetute operazioni di acquisto e vendita</a:t>
            </a:r>
            <a:r>
              <a:rPr lang="it-IT" sz="2600" dirty="0">
                <a:effectLst/>
              </a:rPr>
              <a:t>. Questo non significa che la società non potrà mai vendere i propri beni, ma che </a:t>
            </a:r>
            <a:r>
              <a:rPr lang="it-IT" sz="2600" b="1" dirty="0">
                <a:effectLst/>
              </a:rPr>
              <a:t>gli acquisti dovranno essere finalizzati al godimento e alla gestione, e non essere chiaramente preordinati alla </a:t>
            </a:r>
            <a:r>
              <a:rPr lang="it-IT" sz="2600" b="1" dirty="0" smtClean="0">
                <a:effectLst/>
              </a:rPr>
              <a:t>rivendita</a:t>
            </a:r>
            <a:r>
              <a:rPr lang="it-IT" sz="2600" dirty="0" smtClean="0">
                <a:effectLst/>
              </a:rPr>
              <a:t>.</a:t>
            </a:r>
          </a:p>
          <a:p>
            <a:pPr marL="342900" lvl="0" indent="-342900" algn="l">
              <a:buFont typeface="Arial" panose="020B0604020202020204" pitchFamily="34" charset="0"/>
              <a:buChar char="•"/>
            </a:pPr>
            <a:r>
              <a:rPr lang="it-IT" sz="2600" b="1" dirty="0" smtClean="0">
                <a:effectLst/>
              </a:rPr>
              <a:t>In particolare nelle </a:t>
            </a:r>
            <a:r>
              <a:rPr lang="it-IT" sz="2600" b="1" dirty="0" smtClean="0"/>
              <a:t>Holding:</a:t>
            </a:r>
          </a:p>
          <a:p>
            <a:pPr marL="914400" lvl="1" indent="-457200" algn="l">
              <a:buFont typeface="Arial" panose="020B0604020202020204" pitchFamily="34" charset="0"/>
              <a:buChar char="•"/>
            </a:pPr>
            <a:r>
              <a:rPr lang="it-IT" sz="2600" b="1" dirty="0"/>
              <a:t>L’attività </a:t>
            </a:r>
            <a:r>
              <a:rPr lang="it-IT" sz="2600" b="1" dirty="0"/>
              <a:t>sociale </a:t>
            </a:r>
            <a:r>
              <a:rPr lang="it-IT" sz="2600" dirty="0"/>
              <a:t>di godimento e gestione dovrà essere </a:t>
            </a:r>
            <a:r>
              <a:rPr lang="it-IT" sz="2600" b="1" dirty="0"/>
              <a:t>attentamente documentata </a:t>
            </a:r>
            <a:r>
              <a:rPr lang="it-IT" sz="2600" dirty="0"/>
              <a:t>nei verbali degli organi della </a:t>
            </a:r>
            <a:r>
              <a:rPr lang="it-IT" sz="2600" dirty="0"/>
              <a:t>società, per dimostrare </a:t>
            </a:r>
            <a:r>
              <a:rPr lang="it-IT" sz="2600" dirty="0"/>
              <a:t>che le scelte adottate </a:t>
            </a:r>
            <a:r>
              <a:rPr lang="it-IT" sz="2600" dirty="0"/>
              <a:t>sono </a:t>
            </a:r>
            <a:r>
              <a:rPr lang="it-IT" sz="2600" dirty="0"/>
              <a:t>quelle proprie di un socio e </a:t>
            </a:r>
            <a:r>
              <a:rPr lang="it-IT" sz="2600" dirty="0"/>
              <a:t>non del decisore strategico</a:t>
            </a:r>
          </a:p>
          <a:p>
            <a:pPr marL="914400" lvl="1" indent="-457200" algn="l">
              <a:buFont typeface="Arial" panose="020B0604020202020204" pitchFamily="34" charset="0"/>
              <a:buChar char="•"/>
            </a:pPr>
            <a:r>
              <a:rPr lang="it-IT" sz="2600" b="1" dirty="0"/>
              <a:t>Evitare</a:t>
            </a:r>
            <a:r>
              <a:rPr lang="it-IT" sz="2600" dirty="0"/>
              <a:t> la </a:t>
            </a:r>
            <a:r>
              <a:rPr lang="it-IT" sz="2600" dirty="0"/>
              <a:t>perfetta coincidenza tra i soggetti che assumo le decisioni nella holding e coloro che </a:t>
            </a:r>
            <a:r>
              <a:rPr lang="it-IT" sz="2600" dirty="0"/>
              <a:t>formano i </a:t>
            </a:r>
            <a:r>
              <a:rPr lang="it-IT" sz="2600" dirty="0"/>
              <a:t>consigli d’amministrazione delle partecipate.</a:t>
            </a:r>
          </a:p>
          <a:p>
            <a:r>
              <a:rPr lang="it-IT" sz="2200" dirty="0">
                <a:effectLst/>
              </a:rPr>
              <a:t> </a:t>
            </a:r>
          </a:p>
          <a:p>
            <a:pPr lvl="0"/>
            <a:endParaRPr lang="it-IT" sz="2800" dirty="0">
              <a:effectLst/>
            </a:endParaRPr>
          </a:p>
        </p:txBody>
      </p:sp>
    </p:spTree>
    <p:extLst>
      <p:ext uri="{BB962C8B-B14F-4D97-AF65-F5344CB8AC3E}">
        <p14:creationId xmlns:p14="http://schemas.microsoft.com/office/powerpoint/2010/main" val="3837762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78377" y="200296"/>
            <a:ext cx="12035245" cy="6657703"/>
          </a:xfrm>
        </p:spPr>
        <p:txBody>
          <a:bodyPr>
            <a:normAutofit fontScale="85000" lnSpcReduction="20000"/>
          </a:bodyPr>
          <a:lstStyle/>
          <a:p>
            <a:r>
              <a:rPr lang="it-IT" sz="3600" dirty="0">
                <a:effectLst/>
              </a:rPr>
              <a:t>VANTAGGI DELLA SOCIETA’ SEMPLICE</a:t>
            </a:r>
          </a:p>
          <a:p>
            <a:pPr algn="l"/>
            <a:r>
              <a:rPr lang="it-IT" sz="2600" b="1" dirty="0" smtClean="0">
                <a:effectLst/>
              </a:rPr>
              <a:t>1) Profili fiscali</a:t>
            </a:r>
            <a:endParaRPr lang="it-IT" sz="2600" dirty="0" smtClean="0">
              <a:effectLst/>
            </a:endParaRPr>
          </a:p>
          <a:p>
            <a:pPr lvl="1" algn="l"/>
            <a:r>
              <a:rPr lang="it-IT" sz="2600" dirty="0" smtClean="0">
                <a:effectLst/>
              </a:rPr>
              <a:t>La società semplice </a:t>
            </a:r>
            <a:r>
              <a:rPr lang="it-IT" sz="2600" b="1" dirty="0" smtClean="0">
                <a:effectLst/>
              </a:rPr>
              <a:t>è sostanzialmente equiparata ai fini fiscali alle persone fisiche per cui:</a:t>
            </a:r>
          </a:p>
          <a:p>
            <a:pPr marL="1257300" lvl="2" indent="-342900" algn="l">
              <a:buFont typeface="Arial" panose="020B0604020202020204" pitchFamily="34" charset="0"/>
              <a:buChar char="•"/>
            </a:pPr>
            <a:r>
              <a:rPr lang="it-IT" sz="2300" dirty="0" smtClean="0">
                <a:effectLst/>
              </a:rPr>
              <a:t>Vige il </a:t>
            </a:r>
            <a:r>
              <a:rPr lang="it-IT" sz="2300" dirty="0">
                <a:effectLst/>
              </a:rPr>
              <a:t>principio della </a:t>
            </a:r>
            <a:r>
              <a:rPr lang="it-IT" sz="2300" b="1" dirty="0">
                <a:effectLst/>
              </a:rPr>
              <a:t>tassazione per trasparenza</a:t>
            </a:r>
            <a:r>
              <a:rPr lang="it-IT" sz="2300" dirty="0">
                <a:effectLst/>
              </a:rPr>
              <a:t> del reddito prodotto dalla società (art. 5 del </a:t>
            </a:r>
            <a:r>
              <a:rPr lang="it-IT" sz="2300" dirty="0" err="1">
                <a:effectLst/>
              </a:rPr>
              <a:t>d.P.R.</a:t>
            </a:r>
            <a:r>
              <a:rPr lang="it-IT" sz="2300" dirty="0">
                <a:effectLst/>
              </a:rPr>
              <a:t> n. 917/1986 c.d. </a:t>
            </a:r>
            <a:r>
              <a:rPr lang="it-IT" sz="2300" dirty="0" smtClean="0">
                <a:effectLst/>
              </a:rPr>
              <a:t>TUIR);</a:t>
            </a:r>
            <a:endParaRPr lang="it-IT" sz="2300" dirty="0">
              <a:effectLst/>
            </a:endParaRPr>
          </a:p>
          <a:p>
            <a:pPr marL="1257300" lvl="2" indent="-342900" algn="l">
              <a:buFont typeface="Arial" panose="020B0604020202020204" pitchFamily="34" charset="0"/>
              <a:buChar char="•"/>
            </a:pPr>
            <a:r>
              <a:rPr lang="it-IT" sz="2300" dirty="0" smtClean="0">
                <a:effectLst/>
              </a:rPr>
              <a:t>La </a:t>
            </a:r>
            <a:r>
              <a:rPr lang="it-IT" sz="2300" dirty="0">
                <a:effectLst/>
              </a:rPr>
              <a:t>non applicabilità della disciplina tributaria delle società di comodo o non </a:t>
            </a:r>
            <a:r>
              <a:rPr lang="it-IT" sz="2300" dirty="0" smtClean="0">
                <a:effectLst/>
              </a:rPr>
              <a:t>operative</a:t>
            </a:r>
            <a:r>
              <a:rPr lang="it-IT" sz="2600" dirty="0" smtClean="0">
                <a:effectLst/>
              </a:rPr>
              <a:t>; </a:t>
            </a:r>
          </a:p>
          <a:p>
            <a:pPr marL="1257300" lvl="2" indent="-342900" algn="l">
              <a:buFont typeface="Arial" panose="020B0604020202020204" pitchFamily="34" charset="0"/>
              <a:buChar char="•"/>
            </a:pPr>
            <a:r>
              <a:rPr lang="it-IT" sz="2600" dirty="0" smtClean="0">
                <a:effectLst/>
              </a:rPr>
              <a:t>L’estraneità </a:t>
            </a:r>
            <a:r>
              <a:rPr lang="it-IT" sz="2600" dirty="0">
                <a:effectLst/>
              </a:rPr>
              <a:t>alle disposizioni in materia di </a:t>
            </a:r>
            <a:r>
              <a:rPr lang="it-IT" sz="2600" b="1" dirty="0">
                <a:effectLst/>
              </a:rPr>
              <a:t>studi di </a:t>
            </a:r>
            <a:r>
              <a:rPr lang="it-IT" sz="2600" b="1" dirty="0" smtClean="0">
                <a:effectLst/>
              </a:rPr>
              <a:t>settore</a:t>
            </a:r>
            <a:r>
              <a:rPr lang="it-IT" sz="2600" dirty="0" smtClean="0">
                <a:effectLst/>
              </a:rPr>
              <a:t>;</a:t>
            </a:r>
          </a:p>
          <a:p>
            <a:pPr marL="1257300" lvl="2" indent="-342900" algn="l">
              <a:buFont typeface="Arial" panose="020B0604020202020204" pitchFamily="34" charset="0"/>
              <a:buChar char="•"/>
            </a:pPr>
            <a:r>
              <a:rPr lang="it-IT" sz="2600" dirty="0" smtClean="0">
                <a:effectLst/>
              </a:rPr>
              <a:t>L’applicabilità </a:t>
            </a:r>
            <a:r>
              <a:rPr lang="it-IT" sz="2600" b="1" dirty="0">
                <a:effectLst/>
              </a:rPr>
              <a:t>delle disposizioni in materia di tassazione delle imposte sui redditi proprie delle persone fisiche</a:t>
            </a:r>
            <a:r>
              <a:rPr lang="it-IT" sz="2600" dirty="0">
                <a:effectLst/>
              </a:rPr>
              <a:t> e non delle imprese e </a:t>
            </a:r>
            <a:r>
              <a:rPr lang="it-IT" sz="2600" dirty="0" smtClean="0">
                <a:effectLst/>
              </a:rPr>
              <a:t>quindi </a:t>
            </a:r>
            <a:r>
              <a:rPr lang="it-IT" sz="2600" dirty="0">
                <a:effectLst/>
              </a:rPr>
              <a:t>l’applicazione delle norme in materia di</a:t>
            </a:r>
            <a:r>
              <a:rPr lang="it-IT" sz="2600" dirty="0" smtClean="0">
                <a:effectLst/>
              </a:rPr>
              <a:t>:</a:t>
            </a:r>
            <a:endParaRPr lang="it-IT" sz="2600" dirty="0">
              <a:effectLst/>
            </a:endParaRPr>
          </a:p>
          <a:p>
            <a:pPr lvl="3" algn="l"/>
            <a:r>
              <a:rPr lang="it-IT" sz="2400" dirty="0">
                <a:effectLst/>
              </a:rPr>
              <a:t>- esenzione dalla tassazione delle plusvalenze sugli immobili detenuti per almeno 5 anni o ricevuti per successione;</a:t>
            </a:r>
          </a:p>
          <a:p>
            <a:pPr lvl="3" algn="l"/>
            <a:r>
              <a:rPr lang="it-IT" sz="2800" dirty="0">
                <a:effectLst/>
              </a:rPr>
              <a:t>- </a:t>
            </a:r>
            <a:r>
              <a:rPr lang="it-IT" sz="2400" dirty="0"/>
              <a:t>rivalutazione dei terreni e delle partecipazioni.  </a:t>
            </a:r>
          </a:p>
          <a:p>
            <a:pPr algn="l"/>
            <a:r>
              <a:rPr lang="it-IT" sz="2600" b="1" dirty="0" smtClean="0">
                <a:effectLst/>
              </a:rPr>
              <a:t>2) Flessibilità </a:t>
            </a:r>
            <a:r>
              <a:rPr lang="it-IT" sz="2600" b="1" dirty="0">
                <a:effectLst/>
              </a:rPr>
              <a:t>civilistica</a:t>
            </a:r>
            <a:endParaRPr lang="it-IT" sz="2600" dirty="0">
              <a:effectLst/>
            </a:endParaRPr>
          </a:p>
          <a:p>
            <a:pPr marL="800100" lvl="1" indent="-342900" algn="l">
              <a:buFont typeface="Arial" panose="020B0604020202020204" pitchFamily="34" charset="0"/>
              <a:buChar char="•"/>
            </a:pPr>
            <a:r>
              <a:rPr lang="it-IT" sz="2600" b="1" dirty="0">
                <a:effectLst/>
              </a:rPr>
              <a:t>L’assenza dell’obbligo di tenuta delle scritture contabili</a:t>
            </a:r>
            <a:r>
              <a:rPr lang="it-IT" sz="2600" dirty="0">
                <a:effectLst/>
              </a:rPr>
              <a:t>; (no libri – no </a:t>
            </a:r>
            <a:r>
              <a:rPr lang="it-IT" sz="2600" dirty="0" smtClean="0">
                <a:effectLst/>
              </a:rPr>
              <a:t>bilanci).</a:t>
            </a:r>
          </a:p>
          <a:p>
            <a:pPr lvl="2" algn="l"/>
            <a:r>
              <a:rPr lang="it-IT" sz="2300" dirty="0" smtClean="0">
                <a:effectLst/>
              </a:rPr>
              <a:t>Si </a:t>
            </a:r>
            <a:r>
              <a:rPr lang="it-IT" sz="2300" dirty="0">
                <a:effectLst/>
              </a:rPr>
              <a:t>pensi ad esempio alla società semplice che detiene l’intero capitale sociale di una società di capitali: a differenza di ogni altra società commerciale, non sarà tenuta alla redazione né del bilancio d’esercizio né del bilancio consolidato, anche se ne ricorressero i </a:t>
            </a:r>
            <a:r>
              <a:rPr lang="it-IT" sz="2300" dirty="0" smtClean="0">
                <a:effectLst/>
              </a:rPr>
              <a:t>presupposti.</a:t>
            </a:r>
          </a:p>
          <a:p>
            <a:pPr marL="800100" lvl="1" indent="-342900" algn="l">
              <a:buFont typeface="Arial" panose="020B0604020202020204" pitchFamily="34" charset="0"/>
              <a:buChar char="•"/>
            </a:pPr>
            <a:r>
              <a:rPr lang="it-IT" sz="2600" b="1" dirty="0" smtClean="0">
                <a:effectLst/>
              </a:rPr>
              <a:t>La </a:t>
            </a:r>
            <a:r>
              <a:rPr lang="it-IT" sz="2600" b="1" dirty="0">
                <a:effectLst/>
              </a:rPr>
              <a:t>libertà organizzativa. </a:t>
            </a:r>
            <a:endParaRPr lang="it-IT" sz="2600" b="1" dirty="0" smtClean="0">
              <a:effectLst/>
            </a:endParaRPr>
          </a:p>
          <a:p>
            <a:pPr lvl="2" algn="l"/>
            <a:r>
              <a:rPr lang="it-IT" sz="2300" dirty="0" smtClean="0">
                <a:effectLst/>
              </a:rPr>
              <a:t>La </a:t>
            </a:r>
            <a:r>
              <a:rPr lang="it-IT" sz="2300" dirty="0">
                <a:effectLst/>
              </a:rPr>
              <a:t>disciplina legale sull’amministrazione e la rappresentanza della società semplice è estremamente essenziale e consente di adeguare il contratto di società alle più varie esigenze della compagine </a:t>
            </a:r>
            <a:r>
              <a:rPr lang="it-IT" sz="2300" dirty="0" smtClean="0">
                <a:effectLst/>
              </a:rPr>
              <a:t>sociale. </a:t>
            </a:r>
            <a:r>
              <a:rPr lang="it-IT" sz="2600" dirty="0" smtClean="0">
                <a:effectLst/>
              </a:rPr>
              <a:t>Ciò </a:t>
            </a:r>
            <a:r>
              <a:rPr lang="it-IT" sz="2600" dirty="0">
                <a:effectLst/>
              </a:rPr>
              <a:t>comporta non soltanto l’abbattimento dei costi gestionali, ma anche la possibilità di adottare soluzioni altrimenti escluse. </a:t>
            </a:r>
          </a:p>
          <a:p>
            <a:r>
              <a:rPr lang="it-IT" sz="2200" dirty="0">
                <a:effectLst/>
              </a:rPr>
              <a:t> </a:t>
            </a:r>
          </a:p>
          <a:p>
            <a:pPr lvl="0"/>
            <a:endParaRPr lang="it-IT" sz="2800" dirty="0">
              <a:effectLst/>
            </a:endParaRPr>
          </a:p>
        </p:txBody>
      </p:sp>
    </p:spTree>
    <p:extLst>
      <p:ext uri="{BB962C8B-B14F-4D97-AF65-F5344CB8AC3E}">
        <p14:creationId xmlns:p14="http://schemas.microsoft.com/office/powerpoint/2010/main" val="1349979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83176" y="200297"/>
            <a:ext cx="11477897" cy="6348549"/>
          </a:xfrm>
        </p:spPr>
        <p:txBody>
          <a:bodyPr>
            <a:normAutofit/>
          </a:bodyPr>
          <a:lstStyle/>
          <a:p>
            <a:r>
              <a:rPr lang="it-IT" b="1" dirty="0"/>
              <a:t>DATI OGGETTIVI</a:t>
            </a:r>
          </a:p>
          <a:p>
            <a:pPr marL="457200" lvl="0" indent="-457200" algn="l">
              <a:buFont typeface="+mj-lt"/>
              <a:buAutoNum type="arabicPeriod"/>
            </a:pPr>
            <a:r>
              <a:rPr lang="it-IT" dirty="0" smtClean="0"/>
              <a:t>La legislazione fiscale a partire dagli anni 90 in poi ha </a:t>
            </a:r>
            <a:r>
              <a:rPr lang="it-IT" dirty="0"/>
              <a:t>consentito </a:t>
            </a:r>
            <a:r>
              <a:rPr lang="it-IT" dirty="0" smtClean="0"/>
              <a:t>e agevolato </a:t>
            </a:r>
            <a:r>
              <a:rPr lang="it-IT" dirty="0"/>
              <a:t>la </a:t>
            </a:r>
            <a:r>
              <a:rPr lang="it-IT" dirty="0" smtClean="0"/>
              <a:t>trasformazione </a:t>
            </a:r>
            <a:r>
              <a:rPr lang="it-IT" dirty="0"/>
              <a:t>in società semplice di </a:t>
            </a:r>
            <a:r>
              <a:rPr lang="it-IT" b="1" dirty="0"/>
              <a:t>società commerciali aventi per oggetto esclusivo o principale la gestione di beni</a:t>
            </a:r>
            <a:r>
              <a:rPr lang="it-IT" dirty="0"/>
              <a:t>, immobili o mobili iscritti in pubblici registri, diversi da quelli strumentali per destinazione ovvero quote di partecipazione in società.</a:t>
            </a:r>
          </a:p>
          <a:p>
            <a:pPr marL="457200" lvl="0" indent="-457200" algn="l">
              <a:buFont typeface="+mj-lt"/>
              <a:buAutoNum type="arabicPeriod"/>
            </a:pPr>
            <a:r>
              <a:rPr lang="it-IT" dirty="0" smtClean="0"/>
              <a:t>Il report pubblicato </a:t>
            </a:r>
            <a:r>
              <a:rPr lang="it-IT" dirty="0"/>
              <a:t>dall’Osservatorio CCIAA </a:t>
            </a:r>
            <a:r>
              <a:rPr lang="it-IT" dirty="0" smtClean="0"/>
              <a:t>evidenzia che al 31/12/2021 in Italia erano</a:t>
            </a:r>
            <a:br>
              <a:rPr lang="it-IT" dirty="0" smtClean="0"/>
            </a:br>
            <a:r>
              <a:rPr lang="it-IT" dirty="0" smtClean="0"/>
              <a:t>iscritte </a:t>
            </a:r>
            <a:r>
              <a:rPr lang="it-IT" dirty="0"/>
              <a:t>al Registro Imprese,  94.590 società </a:t>
            </a:r>
            <a:r>
              <a:rPr lang="it-IT" dirty="0" smtClean="0"/>
              <a:t>semplici </a:t>
            </a:r>
            <a:r>
              <a:rPr lang="it-IT" dirty="0"/>
              <a:t>delle quali </a:t>
            </a:r>
            <a:r>
              <a:rPr lang="it-IT" dirty="0" smtClean="0"/>
              <a:t>58.605 </a:t>
            </a:r>
            <a:r>
              <a:rPr lang="it-IT" dirty="0"/>
              <a:t>società semplici </a:t>
            </a:r>
            <a:r>
              <a:rPr lang="it-IT" dirty="0" smtClean="0"/>
              <a:t>agricole e 35.985 </a:t>
            </a:r>
            <a:r>
              <a:rPr lang="it-IT" dirty="0"/>
              <a:t>società semplici non agricole.</a:t>
            </a:r>
          </a:p>
          <a:p>
            <a:r>
              <a:rPr lang="it-IT" b="1" dirty="0" smtClean="0"/>
              <a:t>OGGETTO </a:t>
            </a:r>
            <a:r>
              <a:rPr lang="it-IT" b="1" dirty="0"/>
              <a:t>DELL’INDAGINE</a:t>
            </a:r>
          </a:p>
          <a:p>
            <a:pPr algn="just"/>
            <a:r>
              <a:rPr lang="it-IT" dirty="0"/>
              <a:t>La società semplice il cui oggetto sociale si sostanzia nella </a:t>
            </a:r>
            <a:r>
              <a:rPr lang="it-IT" b="1" dirty="0"/>
              <a:t>formazione e gestione di un patrimonio mobiliare e/o mobiliare</a:t>
            </a:r>
            <a:r>
              <a:rPr lang="it-IT" dirty="0"/>
              <a:t>, nonché nel compimento delle attività e operazioni accessorie e strumentali </a:t>
            </a:r>
            <a:r>
              <a:rPr lang="it-IT" b="1" dirty="0"/>
              <a:t>con espressa esclusione di qualsiasi attività di carattere commerciale e imprenditoriale</a:t>
            </a:r>
            <a:r>
              <a:rPr lang="it-IT" dirty="0"/>
              <a:t>.</a:t>
            </a:r>
          </a:p>
          <a:p>
            <a:pPr algn="just"/>
            <a:r>
              <a:rPr lang="it-IT" dirty="0"/>
              <a:t/>
            </a:r>
            <a:br>
              <a:rPr lang="it-IT" dirty="0"/>
            </a:br>
            <a:r>
              <a:rPr lang="it-IT" dirty="0" smtClean="0"/>
              <a:t>Il caso della </a:t>
            </a:r>
            <a:r>
              <a:rPr lang="it-IT" b="1" dirty="0"/>
              <a:t>“DICEMBRE società semplice” </a:t>
            </a:r>
            <a:r>
              <a:rPr lang="it-IT" dirty="0"/>
              <a:t>costituita nel 1984 per detenere la partecipazione di controllo di FIAT SpA.</a:t>
            </a:r>
          </a:p>
          <a:p>
            <a:endParaRPr lang="it-IT" dirty="0"/>
          </a:p>
        </p:txBody>
      </p:sp>
    </p:spTree>
    <p:extLst>
      <p:ext uri="{BB962C8B-B14F-4D97-AF65-F5344CB8AC3E}">
        <p14:creationId xmlns:p14="http://schemas.microsoft.com/office/powerpoint/2010/main" val="3942552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83176" y="200297"/>
            <a:ext cx="11477897" cy="6348549"/>
          </a:xfrm>
        </p:spPr>
        <p:txBody>
          <a:bodyPr>
            <a:normAutofit lnSpcReduction="10000"/>
          </a:bodyPr>
          <a:lstStyle/>
          <a:p>
            <a:r>
              <a:rPr lang="it-IT" dirty="0" smtClean="0">
                <a:effectLst/>
              </a:rPr>
              <a:t/>
            </a:r>
            <a:br>
              <a:rPr lang="it-IT" dirty="0" smtClean="0">
                <a:effectLst/>
              </a:rPr>
            </a:br>
            <a:r>
              <a:rPr lang="it-IT" dirty="0" smtClean="0">
                <a:effectLst/>
              </a:rPr>
              <a:t>GLI </a:t>
            </a:r>
            <a:r>
              <a:rPr lang="it-IT" dirty="0">
                <a:effectLst/>
              </a:rPr>
              <a:t>ARGOMENTI UTILIZZATI DALLA DOTTRINA COMMERCIALISTICA PIU’ RIGOROSA, CONTRARIA ALL’AMMISSIBILITA’ </a:t>
            </a:r>
            <a:r>
              <a:rPr lang="it-IT" dirty="0" smtClean="0">
                <a:effectLst/>
              </a:rPr>
              <a:t/>
            </a:r>
            <a:br>
              <a:rPr lang="it-IT" dirty="0" smtClean="0">
                <a:effectLst/>
              </a:rPr>
            </a:br>
            <a:r>
              <a:rPr lang="it-IT" dirty="0">
                <a:effectLst/>
              </a:rPr>
              <a:t> </a:t>
            </a:r>
            <a:endParaRPr lang="it-IT" sz="1600" dirty="0">
              <a:effectLst/>
            </a:endParaRPr>
          </a:p>
          <a:p>
            <a:pPr marL="457200" lvl="0" indent="-457200" algn="l">
              <a:buAutoNum type="arabicParenR"/>
            </a:pPr>
            <a:r>
              <a:rPr lang="it-IT" b="1" dirty="0" smtClean="0">
                <a:effectLst/>
              </a:rPr>
              <a:t>ASSOLUTO </a:t>
            </a:r>
            <a:r>
              <a:rPr lang="it-IT" b="1" dirty="0">
                <a:effectLst/>
              </a:rPr>
              <a:t>CONTRASTO DELLA FATTISPECIE CON I PRINCIPI FISSATI NEL CODICE </a:t>
            </a:r>
            <a:r>
              <a:rPr lang="it-IT" b="1" dirty="0" smtClean="0">
                <a:effectLst/>
              </a:rPr>
              <a:t>CIVILE</a:t>
            </a:r>
          </a:p>
          <a:p>
            <a:pPr marL="914400" lvl="1" indent="-457200" algn="l">
              <a:buFont typeface="Arial" panose="020B0604020202020204" pitchFamily="34" charset="0"/>
              <a:buChar char="•"/>
            </a:pPr>
            <a:r>
              <a:rPr lang="it-IT" dirty="0" smtClean="0"/>
              <a:t>L’attività sociale è necessariamente imprenditoriale;</a:t>
            </a:r>
          </a:p>
          <a:p>
            <a:pPr marL="914400" lvl="1" indent="-457200" algn="l">
              <a:buFont typeface="Arial" panose="020B0604020202020204" pitchFamily="34" charset="0"/>
              <a:buChar char="•"/>
            </a:pPr>
            <a:r>
              <a:rPr lang="it-IT" dirty="0" smtClean="0">
                <a:effectLst/>
              </a:rPr>
              <a:t>La formula testuale negli art.2247 e 2248 induce a ritenere che ci sia assoluta inconciliabilità tra comunione di godimento e società. All’attività di mero godimento si possono applicare solo le norme della comunione; </a:t>
            </a:r>
          </a:p>
          <a:p>
            <a:pPr marL="914400" lvl="1" indent="-457200" algn="l">
              <a:buFont typeface="Arial" panose="020B0604020202020204" pitchFamily="34" charset="0"/>
              <a:buChar char="•"/>
            </a:pPr>
            <a:r>
              <a:rPr lang="it-IT" dirty="0" smtClean="0"/>
              <a:t>L’attività di impresa presuppone l’interazione produttiva dei beni aziendali in funzione di un utile;</a:t>
            </a:r>
          </a:p>
          <a:p>
            <a:pPr marL="914400" lvl="1" indent="-457200" algn="l">
              <a:buFont typeface="Arial" panose="020B0604020202020204" pitchFamily="34" charset="0"/>
              <a:buChar char="•"/>
            </a:pPr>
            <a:r>
              <a:rPr lang="it-IT" dirty="0" smtClean="0">
                <a:effectLst/>
              </a:rPr>
              <a:t>Nella società, comune è l’esercizio dell'attività di impresa e il godimento dei beni è solo il mezzo per l’esercizio dell’attività.</a:t>
            </a:r>
            <a:endParaRPr lang="it-IT" sz="1200" dirty="0">
              <a:effectLst/>
            </a:endParaRPr>
          </a:p>
          <a:p>
            <a:pPr lvl="0" algn="l"/>
            <a:r>
              <a:rPr lang="it-IT" dirty="0" smtClean="0">
                <a:effectLst/>
              </a:rPr>
              <a:t>2) </a:t>
            </a:r>
            <a:r>
              <a:rPr lang="it-IT" b="1" dirty="0" smtClean="0">
                <a:effectLst/>
              </a:rPr>
              <a:t>LA </a:t>
            </a:r>
            <a:r>
              <a:rPr lang="it-IT" b="1" dirty="0">
                <a:effectLst/>
              </a:rPr>
              <a:t>DISCIPLINA FISCALE NON HA NESSUNA PORTATA INNOVATIVA </a:t>
            </a:r>
            <a:r>
              <a:rPr lang="it-IT" b="1" dirty="0" smtClean="0">
                <a:effectLst/>
              </a:rPr>
              <a:t>DEGLI ISTITUTI DI </a:t>
            </a:r>
            <a:r>
              <a:rPr lang="it-IT" b="1" dirty="0">
                <a:effectLst/>
              </a:rPr>
              <a:t>DIRITTO </a:t>
            </a:r>
            <a:r>
              <a:rPr lang="it-IT" b="1" dirty="0" smtClean="0">
                <a:effectLst/>
              </a:rPr>
              <a:t>CIVILE PERCHE’:</a:t>
            </a:r>
          </a:p>
          <a:p>
            <a:pPr marL="800100" lvl="1" indent="-342900" algn="l">
              <a:buFont typeface="Arial" panose="020B0604020202020204" pitchFamily="34" charset="0"/>
              <a:buChar char="•"/>
            </a:pPr>
            <a:r>
              <a:rPr lang="it-IT" dirty="0" smtClean="0"/>
              <a:t>Ha natura </a:t>
            </a:r>
            <a:r>
              <a:rPr lang="it-IT" b="1" dirty="0" smtClean="0"/>
              <a:t>speciale</a:t>
            </a:r>
            <a:r>
              <a:rPr lang="it-IT" dirty="0" smtClean="0"/>
              <a:t> restando confinata settorialmente al diritto tributario;</a:t>
            </a:r>
          </a:p>
          <a:p>
            <a:pPr marL="800100" lvl="1" indent="-342900" algn="l">
              <a:buFont typeface="Arial" panose="020B0604020202020204" pitchFamily="34" charset="0"/>
              <a:buChar char="•"/>
            </a:pPr>
            <a:r>
              <a:rPr lang="it-IT" dirty="0" smtClean="0">
                <a:effectLst/>
              </a:rPr>
              <a:t>Ha natura </a:t>
            </a:r>
            <a:r>
              <a:rPr lang="it-IT" b="1" dirty="0" smtClean="0">
                <a:effectLst/>
              </a:rPr>
              <a:t>eccezionale e transitoria </a:t>
            </a:r>
            <a:r>
              <a:rPr lang="it-IT" dirty="0" smtClean="0">
                <a:effectLst/>
              </a:rPr>
              <a:t>con finalità di emersione di imponibile fiscale e di contrasto all’uso elusivo dello schermo societario;</a:t>
            </a:r>
            <a:br>
              <a:rPr lang="it-IT" dirty="0" smtClean="0">
                <a:effectLst/>
              </a:rPr>
            </a:br>
            <a:endParaRPr lang="it-IT" sz="1200" dirty="0">
              <a:effectLst/>
            </a:endParaRPr>
          </a:p>
          <a:p>
            <a:pPr lvl="0" algn="l"/>
            <a:r>
              <a:rPr lang="it-IT" dirty="0" smtClean="0">
                <a:effectLst/>
              </a:rPr>
              <a:t>3) </a:t>
            </a:r>
            <a:r>
              <a:rPr lang="it-IT" b="1" dirty="0" smtClean="0">
                <a:effectLst/>
              </a:rPr>
              <a:t>FAVOREGGIAMENTO DELL’ ELUSIONE FISCALE E DEL POSSIBILE ABUSO A DANNO DEI CREDITORI</a:t>
            </a:r>
            <a:endParaRPr lang="it-IT" sz="1600" b="1" dirty="0">
              <a:effectLst/>
            </a:endParaRPr>
          </a:p>
          <a:p>
            <a:endParaRPr lang="it-IT" dirty="0"/>
          </a:p>
        </p:txBody>
      </p:sp>
    </p:spTree>
    <p:extLst>
      <p:ext uri="{BB962C8B-B14F-4D97-AF65-F5344CB8AC3E}">
        <p14:creationId xmlns:p14="http://schemas.microsoft.com/office/powerpoint/2010/main" val="1055148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83176" y="200297"/>
            <a:ext cx="11477897" cy="6348549"/>
          </a:xfrm>
        </p:spPr>
        <p:txBody>
          <a:bodyPr>
            <a:normAutofit/>
          </a:bodyPr>
          <a:lstStyle/>
          <a:p>
            <a:r>
              <a:rPr lang="it-IT" b="1" dirty="0">
                <a:effectLst/>
              </a:rPr>
              <a:t>LA GIURISPRUDENZA CONFORME</a:t>
            </a:r>
            <a:endParaRPr lang="it-IT" dirty="0">
              <a:effectLst/>
            </a:endParaRPr>
          </a:p>
          <a:p>
            <a:pPr lvl="0"/>
            <a:endParaRPr lang="it-IT" b="1" dirty="0" smtClean="0">
              <a:effectLst/>
            </a:endParaRPr>
          </a:p>
          <a:p>
            <a:pPr lvl="0" algn="l"/>
            <a:r>
              <a:rPr lang="it-IT" b="1" dirty="0" smtClean="0">
                <a:effectLst/>
              </a:rPr>
              <a:t>1</a:t>
            </a:r>
            <a:r>
              <a:rPr lang="it-IT" dirty="0" smtClean="0">
                <a:effectLst/>
              </a:rPr>
              <a:t>) Decreto del Giudice del Registro c/o</a:t>
            </a:r>
            <a:r>
              <a:rPr lang="it-IT" b="1" dirty="0" smtClean="0">
                <a:effectLst/>
              </a:rPr>
              <a:t> il Tribunale </a:t>
            </a:r>
            <a:r>
              <a:rPr lang="it-IT" b="1" dirty="0">
                <a:effectLst/>
              </a:rPr>
              <a:t>di Mantova</a:t>
            </a:r>
            <a:r>
              <a:rPr lang="it-IT" dirty="0">
                <a:effectLst/>
              </a:rPr>
              <a:t> </a:t>
            </a:r>
            <a:r>
              <a:rPr lang="it-IT" dirty="0" smtClean="0">
                <a:effectLst/>
              </a:rPr>
              <a:t>del 3 </a:t>
            </a:r>
            <a:r>
              <a:rPr lang="it-IT" dirty="0">
                <a:effectLst/>
              </a:rPr>
              <a:t>marzo </a:t>
            </a:r>
            <a:r>
              <a:rPr lang="it-IT" dirty="0" smtClean="0">
                <a:effectLst/>
              </a:rPr>
              <a:t>2008</a:t>
            </a:r>
            <a:endParaRPr lang="it-IT" dirty="0">
              <a:effectLst/>
            </a:endParaRPr>
          </a:p>
          <a:p>
            <a:endParaRPr lang="it-IT" i="1" dirty="0" smtClean="0">
              <a:effectLst/>
            </a:endParaRPr>
          </a:p>
          <a:p>
            <a:pPr algn="just"/>
            <a:r>
              <a:rPr lang="it-IT" i="1" dirty="0" smtClean="0">
                <a:effectLst/>
              </a:rPr>
              <a:t>“</a:t>
            </a:r>
            <a:r>
              <a:rPr lang="it-IT" i="1" dirty="0">
                <a:effectLst/>
              </a:rPr>
              <a:t>Considerato che le norme tributarie hanno finalità fiscali e quindi di natura eccezionale e transitoria e comunque regolano la fattispecie diversa della trasformazione di società a forma commerciale ma di mero godimento di patrimoni immobiliari in società semplici, non è ammissibile la costituzione di una società semplice avente ad oggetto la semplice gestione di immobili, ostandovi il disposto dell’art. 2248 </a:t>
            </a:r>
            <a:r>
              <a:rPr lang="it-IT" i="1" dirty="0" err="1">
                <a:effectLst/>
              </a:rPr>
              <a:t>c.c</a:t>
            </a:r>
            <a:r>
              <a:rPr lang="it-IT" i="1" dirty="0">
                <a:effectLst/>
              </a:rPr>
              <a:t>…..”</a:t>
            </a:r>
            <a:endParaRPr lang="it-IT" dirty="0">
              <a:effectLst/>
            </a:endParaRPr>
          </a:p>
          <a:p>
            <a:pPr algn="just"/>
            <a:endParaRPr lang="it-IT" dirty="0"/>
          </a:p>
        </p:txBody>
      </p:sp>
    </p:spTree>
    <p:extLst>
      <p:ext uri="{BB962C8B-B14F-4D97-AF65-F5344CB8AC3E}">
        <p14:creationId xmlns:p14="http://schemas.microsoft.com/office/powerpoint/2010/main" val="1854771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83176" y="200297"/>
            <a:ext cx="11477897" cy="6348549"/>
          </a:xfrm>
        </p:spPr>
        <p:txBody>
          <a:bodyPr>
            <a:normAutofit fontScale="92500"/>
          </a:bodyPr>
          <a:lstStyle/>
          <a:p>
            <a:r>
              <a:rPr lang="it-IT" b="1" dirty="0">
                <a:effectLst/>
              </a:rPr>
              <a:t>LA GIURISPRUDENZA CONFORME</a:t>
            </a:r>
            <a:endParaRPr lang="it-IT" dirty="0">
              <a:effectLst/>
            </a:endParaRPr>
          </a:p>
          <a:p>
            <a:pPr lvl="0"/>
            <a:endParaRPr lang="it-IT" b="1" dirty="0" smtClean="0">
              <a:effectLst/>
            </a:endParaRPr>
          </a:p>
          <a:p>
            <a:pPr lvl="0" algn="l"/>
            <a:r>
              <a:rPr lang="it-IT" b="1" dirty="0" smtClean="0">
                <a:effectLst/>
              </a:rPr>
              <a:t>2) </a:t>
            </a:r>
            <a:r>
              <a:rPr lang="it-IT" dirty="0" smtClean="0">
                <a:effectLst/>
              </a:rPr>
              <a:t>Decreto del </a:t>
            </a:r>
            <a:r>
              <a:rPr lang="it-IT" dirty="0">
                <a:effectLst/>
              </a:rPr>
              <a:t>Giudice del registro </a:t>
            </a:r>
            <a:r>
              <a:rPr lang="it-IT" dirty="0" smtClean="0">
                <a:effectLst/>
              </a:rPr>
              <a:t>c/o </a:t>
            </a:r>
            <a:r>
              <a:rPr lang="it-IT" dirty="0">
                <a:effectLst/>
              </a:rPr>
              <a:t>il </a:t>
            </a:r>
            <a:r>
              <a:rPr lang="it-IT" b="1" dirty="0">
                <a:effectLst/>
              </a:rPr>
              <a:t>Tribunale di Varese</a:t>
            </a:r>
            <a:r>
              <a:rPr lang="it-IT" dirty="0">
                <a:effectLst/>
              </a:rPr>
              <a:t> emesso 31 marzo </a:t>
            </a:r>
            <a:r>
              <a:rPr lang="it-IT" dirty="0" smtClean="0">
                <a:effectLst/>
              </a:rPr>
              <a:t>2010</a:t>
            </a:r>
            <a:br>
              <a:rPr lang="it-IT" dirty="0" smtClean="0">
                <a:effectLst/>
              </a:rPr>
            </a:br>
            <a:endParaRPr lang="it-IT" dirty="0">
              <a:effectLst/>
            </a:endParaRPr>
          </a:p>
          <a:p>
            <a:pPr algn="just">
              <a:lnSpc>
                <a:spcPct val="110000"/>
              </a:lnSpc>
            </a:pPr>
            <a:r>
              <a:rPr lang="it-IT" i="1" dirty="0">
                <a:effectLst/>
              </a:rPr>
              <a:t>“Il mero godimento di beni di proprietà sociale non può nel vigente sistema di diritto societario trovare spazio all’interno dello schema di alcun tipo sociale, non riconoscendosi in tale </a:t>
            </a:r>
            <a:r>
              <a:rPr lang="it-IT" i="1" dirty="0" smtClean="0">
                <a:effectLst/>
              </a:rPr>
              <a:t>fenomeno quegli </a:t>
            </a:r>
            <a:r>
              <a:rPr lang="it-IT" i="1" dirty="0">
                <a:effectLst/>
              </a:rPr>
              <a:t>elementi essenziali richiesti dall’art. </a:t>
            </a:r>
            <a:r>
              <a:rPr lang="it-IT" i="1" dirty="0">
                <a:effectLst/>
              </a:rPr>
              <a:t>2247 c.c. quali elementi costitutivi della società. Non sembra che tale conclusione possa essere sovvertita dalla considerazione che il legislatore, in ripetuti interventi (a partire dalla legge 449/1997) abbia previsto agevolazioni in favore delle società di mero godimento di beni che si fossero trasformate in società semplici, con finalità di emersione di imponibile fiscale e di contrasto all’uso elusivo dello schermo societario. Ciò per il carattere eccezionale delle norme in questione e per la loro conseguente inidoneità a scardinare il sistema delineato dagli artt. 2247 e 2248. Si ravvisa pertanto, nell’ipotesi di società avente quale oggetto sociale il mero godimento di beni, la nullità della società per illiceità dell’oggetto sociale, ai sensi dell’art. 1418 c.c., ravvisandosi un contrasto con una norma, seppure ricavata in via sistematica, di carattere imperativo concernente la stessa struttura della società.”</a:t>
            </a:r>
          </a:p>
          <a:p>
            <a:endParaRPr lang="it-IT" dirty="0"/>
          </a:p>
        </p:txBody>
      </p:sp>
    </p:spTree>
    <p:extLst>
      <p:ext uri="{BB962C8B-B14F-4D97-AF65-F5344CB8AC3E}">
        <p14:creationId xmlns:p14="http://schemas.microsoft.com/office/powerpoint/2010/main" val="463629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83176" y="200297"/>
            <a:ext cx="11477897" cy="6348549"/>
          </a:xfrm>
        </p:spPr>
        <p:txBody>
          <a:bodyPr>
            <a:normAutofit/>
          </a:bodyPr>
          <a:lstStyle/>
          <a:p>
            <a:r>
              <a:rPr lang="it-IT" dirty="0">
                <a:effectLst/>
              </a:rPr>
              <a:t>GLI ARGOMENTI UTILIZZATI DALL’ORIENTAMENTO FAVOREVOLE </a:t>
            </a:r>
          </a:p>
          <a:p>
            <a:r>
              <a:rPr lang="it-IT" dirty="0">
                <a:effectLst/>
              </a:rPr>
              <a:t>ALL’AMMISSIBILITA’ DELLE SOCIETA’ DI MERO GODIMENTO </a:t>
            </a:r>
          </a:p>
          <a:p>
            <a:pPr marL="457200" lvl="0" indent="-457200" algn="l">
              <a:buFont typeface="+mj-lt"/>
              <a:buAutoNum type="alphaUcPeriod"/>
            </a:pPr>
            <a:r>
              <a:rPr lang="it-IT" b="1" dirty="0" smtClean="0">
                <a:effectLst/>
              </a:rPr>
              <a:t>I sostenitori della piena legittimità della società semplice già ad opera del codice del 1942, </a:t>
            </a:r>
            <a:r>
              <a:rPr lang="it-IT" dirty="0" smtClean="0">
                <a:effectLst/>
              </a:rPr>
              <a:t>adducono le seguenti motivazioni:</a:t>
            </a:r>
          </a:p>
          <a:p>
            <a:pPr marL="1371600" lvl="2" indent="-457200" algn="l">
              <a:buAutoNum type="arabicParenR"/>
            </a:pPr>
            <a:r>
              <a:rPr lang="it-IT" sz="2200" dirty="0" smtClean="0">
                <a:effectLst/>
              </a:rPr>
              <a:t>La società non è necessariamente un’</a:t>
            </a:r>
            <a:r>
              <a:rPr lang="it-IT" sz="2200" dirty="0" smtClean="0"/>
              <a:t>impresa collettiva. </a:t>
            </a:r>
            <a:r>
              <a:rPr lang="it-IT" sz="2200" dirty="0" smtClean="0">
                <a:effectLst/>
              </a:rPr>
              <a:t>L’art. 2247 stabilisce che attraverso la società  i soci esercitano «in comune» un’ </a:t>
            </a:r>
            <a:r>
              <a:rPr lang="it-IT" sz="2200" b="1" dirty="0" smtClean="0">
                <a:effectLst/>
              </a:rPr>
              <a:t>«attività economica»</a:t>
            </a:r>
            <a:br>
              <a:rPr lang="it-IT" sz="2200" b="1" dirty="0" smtClean="0">
                <a:effectLst/>
              </a:rPr>
            </a:br>
            <a:endParaRPr lang="it-IT" sz="2200" dirty="0"/>
          </a:p>
          <a:p>
            <a:pPr marL="1371600" lvl="2" indent="-457200" algn="l">
              <a:buAutoNum type="arabicParenR"/>
            </a:pPr>
            <a:r>
              <a:rPr lang="it-IT" sz="2200" dirty="0" smtClean="0"/>
              <a:t>Alcuni </a:t>
            </a:r>
            <a:r>
              <a:rPr lang="it-IT" sz="2200" dirty="0"/>
              <a:t>passi della relazione del ministro Guardasigilli (Grandi) presentata al RE all’udienza del 16 marzo 1942 per l’approvazione del testo del Codice civile:</a:t>
            </a:r>
            <a:r>
              <a:rPr lang="it-IT" dirty="0" smtClean="0">
                <a:effectLst/>
              </a:rPr>
              <a:t/>
            </a:r>
            <a:br>
              <a:rPr lang="it-IT" dirty="0" smtClean="0">
                <a:effectLst/>
              </a:rPr>
            </a:br>
            <a:endParaRPr lang="it-IT" dirty="0" smtClean="0">
              <a:effectLst/>
            </a:endParaRPr>
          </a:p>
          <a:p>
            <a:pPr marL="1257300" lvl="2" indent="-342900" algn="l">
              <a:buFont typeface="Arial" panose="020B0604020202020204" pitchFamily="34" charset="0"/>
              <a:buChar char="•"/>
            </a:pPr>
            <a:r>
              <a:rPr lang="it-IT" sz="2000" dirty="0" smtClean="0">
                <a:effectLst/>
              </a:rPr>
              <a:t>la </a:t>
            </a:r>
            <a:r>
              <a:rPr lang="it-IT" sz="2000" dirty="0">
                <a:effectLst/>
              </a:rPr>
              <a:t>società è una forma di esercizio collettivo di attività economica produttiva </a:t>
            </a:r>
            <a:r>
              <a:rPr lang="it-IT" sz="2000" b="1" dirty="0">
                <a:effectLst/>
              </a:rPr>
              <a:t>e </a:t>
            </a:r>
            <a:r>
              <a:rPr lang="it-IT" sz="2000" b="1" u="sng" dirty="0">
                <a:effectLst/>
              </a:rPr>
              <a:t>normalmente</a:t>
            </a:r>
            <a:r>
              <a:rPr lang="it-IT" sz="2000" b="1" dirty="0">
                <a:effectLst/>
              </a:rPr>
              <a:t> [</a:t>
            </a:r>
            <a:r>
              <a:rPr lang="it-IT" sz="2000" b="1" dirty="0" err="1">
                <a:effectLst/>
              </a:rPr>
              <a:t>n.d.r.</a:t>
            </a:r>
            <a:r>
              <a:rPr lang="it-IT" sz="2000" b="1" dirty="0">
                <a:effectLst/>
              </a:rPr>
              <a:t>: dunque non esclusivamente]</a:t>
            </a:r>
            <a:r>
              <a:rPr lang="it-IT" sz="2000" dirty="0">
                <a:effectLst/>
              </a:rPr>
              <a:t> di un’attività economica organizzata durevolmente ad </a:t>
            </a:r>
            <a:r>
              <a:rPr lang="it-IT" sz="2000" dirty="0" smtClean="0">
                <a:effectLst/>
              </a:rPr>
              <a:t>impresa;</a:t>
            </a:r>
            <a:endParaRPr lang="it-IT" sz="2000" dirty="0">
              <a:effectLst/>
            </a:endParaRPr>
          </a:p>
          <a:p>
            <a:pPr marL="1257300" lvl="2" indent="-342900" algn="l">
              <a:buFont typeface="Arial" panose="020B0604020202020204" pitchFamily="34" charset="0"/>
              <a:buChar char="•"/>
            </a:pPr>
            <a:r>
              <a:rPr lang="it-IT" sz="2000" dirty="0" smtClean="0">
                <a:effectLst/>
              </a:rPr>
              <a:t>lo </a:t>
            </a:r>
            <a:r>
              <a:rPr lang="it-IT" sz="2000" dirty="0">
                <a:effectLst/>
              </a:rPr>
              <a:t>specifico </a:t>
            </a:r>
            <a:r>
              <a:rPr lang="it-IT" sz="2000" b="1" dirty="0">
                <a:effectLst/>
              </a:rPr>
              <a:t>ambito di operatività della società semplice</a:t>
            </a:r>
            <a:r>
              <a:rPr lang="it-IT" sz="2000" dirty="0">
                <a:effectLst/>
              </a:rPr>
              <a:t> «è quello delle attività non commerciali </a:t>
            </a:r>
            <a:r>
              <a:rPr lang="it-IT" sz="2000" b="1" dirty="0">
                <a:effectLst/>
              </a:rPr>
              <a:t>cioè </a:t>
            </a:r>
            <a:r>
              <a:rPr lang="it-IT" sz="2000" b="1" u="sng" dirty="0">
                <a:effectLst/>
              </a:rPr>
              <a:t>soprattutto</a:t>
            </a:r>
            <a:r>
              <a:rPr lang="it-IT" sz="2000" b="1" dirty="0">
                <a:effectLst/>
              </a:rPr>
              <a:t> [</a:t>
            </a:r>
            <a:r>
              <a:rPr lang="it-IT" sz="2000" b="1" dirty="0" err="1">
                <a:effectLst/>
              </a:rPr>
              <a:t>n.d.r.</a:t>
            </a:r>
            <a:r>
              <a:rPr lang="it-IT" sz="2000" b="1" dirty="0">
                <a:effectLst/>
              </a:rPr>
              <a:t>: dunque non esclusivamente] delle attività agrarie</a:t>
            </a:r>
            <a:r>
              <a:rPr lang="it-IT" sz="2000" dirty="0">
                <a:effectLst/>
              </a:rPr>
              <a:t>».</a:t>
            </a:r>
          </a:p>
          <a:p>
            <a:pPr lvl="0"/>
            <a:endParaRPr lang="it-IT" dirty="0"/>
          </a:p>
        </p:txBody>
      </p:sp>
    </p:spTree>
    <p:extLst>
      <p:ext uri="{BB962C8B-B14F-4D97-AF65-F5344CB8AC3E}">
        <p14:creationId xmlns:p14="http://schemas.microsoft.com/office/powerpoint/2010/main" val="3195280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83127" y="0"/>
            <a:ext cx="12034982" cy="6858000"/>
          </a:xfrm>
        </p:spPr>
        <p:txBody>
          <a:bodyPr>
            <a:normAutofit fontScale="62500" lnSpcReduction="20000"/>
          </a:bodyPr>
          <a:lstStyle/>
          <a:p>
            <a:pPr>
              <a:lnSpc>
                <a:spcPct val="140000"/>
              </a:lnSpc>
            </a:pPr>
            <a:r>
              <a:rPr lang="it-IT" sz="3500" dirty="0">
                <a:effectLst/>
              </a:rPr>
              <a:t>GLI ARGOMENTI UTILIZZATI DALL’ORIENTAMENTO </a:t>
            </a:r>
            <a:r>
              <a:rPr lang="it-IT" sz="3500" dirty="0" smtClean="0">
                <a:effectLst/>
              </a:rPr>
              <a:t>FAVOREVOLE </a:t>
            </a:r>
            <a:r>
              <a:rPr lang="it-IT" sz="3500" dirty="0">
                <a:effectLst/>
              </a:rPr>
              <a:t>ALL’AMMISSIBILITA</a:t>
            </a:r>
            <a:r>
              <a:rPr lang="it-IT" sz="3500" dirty="0">
                <a:effectLst/>
              </a:rPr>
              <a:t>’ DELLE SOCIETA’ DI MERO GODIMENTO </a:t>
            </a:r>
          </a:p>
          <a:p>
            <a:pPr marL="514350" lvl="0" indent="-514350" algn="l">
              <a:buFont typeface="+mj-lt"/>
              <a:buAutoNum type="alphaUcPeriod" startAt="2"/>
            </a:pPr>
            <a:r>
              <a:rPr lang="it-IT" sz="3800" dirty="0" smtClean="0">
                <a:effectLst/>
              </a:rPr>
              <a:t>I </a:t>
            </a:r>
            <a:r>
              <a:rPr lang="it-IT" sz="3800" dirty="0">
                <a:effectLst/>
              </a:rPr>
              <a:t>sostenitori dell’ammissibilità come </a:t>
            </a:r>
            <a:r>
              <a:rPr lang="it-IT" sz="3800" b="1" dirty="0">
                <a:effectLst/>
              </a:rPr>
              <a:t>conseguenza della neutralizzazione dei paradigmi funzionali del modello societario </a:t>
            </a:r>
            <a:r>
              <a:rPr lang="it-IT" sz="3800" dirty="0">
                <a:effectLst/>
              </a:rPr>
              <a:t>delineato nel codice del 1942 ad opera del legislatore </a:t>
            </a:r>
            <a:r>
              <a:rPr lang="it-IT" sz="3800" dirty="0" smtClean="0">
                <a:effectLst/>
              </a:rPr>
              <a:t>moderno</a:t>
            </a:r>
            <a:endParaRPr lang="it-IT" sz="3800" dirty="0">
              <a:effectLst/>
            </a:endParaRPr>
          </a:p>
          <a:p>
            <a:pPr lvl="1" algn="l"/>
            <a:r>
              <a:rPr lang="it-IT" sz="3800" dirty="0" smtClean="0">
                <a:effectLst/>
              </a:rPr>
              <a:t>1) La </a:t>
            </a:r>
            <a:r>
              <a:rPr lang="it-IT" sz="3800" b="1" dirty="0">
                <a:effectLst/>
              </a:rPr>
              <a:t>legislazione “ordinaria” </a:t>
            </a:r>
            <a:r>
              <a:rPr lang="it-IT" sz="3800" dirty="0">
                <a:effectLst/>
              </a:rPr>
              <a:t>successiva al codice del 1942 ha più volte intaccato gli </a:t>
            </a:r>
            <a:r>
              <a:rPr lang="it-IT" sz="3800" b="1" dirty="0">
                <a:effectLst/>
              </a:rPr>
              <a:t>elementi costitutivi</a:t>
            </a:r>
            <a:r>
              <a:rPr lang="it-IT" sz="3800" dirty="0">
                <a:effectLst/>
              </a:rPr>
              <a:t> contenuti nella nozione </a:t>
            </a:r>
            <a:r>
              <a:rPr lang="it-IT" sz="3800" dirty="0" err="1">
                <a:effectLst/>
              </a:rPr>
              <a:t>codicistica</a:t>
            </a:r>
            <a:r>
              <a:rPr lang="it-IT" sz="3800" dirty="0">
                <a:effectLst/>
              </a:rPr>
              <a:t> di </a:t>
            </a:r>
            <a:r>
              <a:rPr lang="it-IT" sz="3800" dirty="0" smtClean="0">
                <a:effectLst/>
              </a:rPr>
              <a:t>società, in </a:t>
            </a:r>
            <a:r>
              <a:rPr lang="it-IT" sz="3800" dirty="0">
                <a:effectLst/>
              </a:rPr>
              <a:t>particolare, si </a:t>
            </a:r>
            <a:r>
              <a:rPr lang="it-IT" sz="3800" dirty="0" smtClean="0">
                <a:effectLst/>
              </a:rPr>
              <a:t>è assistito:</a:t>
            </a:r>
          </a:p>
          <a:p>
            <a:pPr marL="1257300" lvl="2" indent="-342900" algn="l">
              <a:buFont typeface="Arial" panose="020B0604020202020204" pitchFamily="34" charset="0"/>
              <a:buChar char="•"/>
            </a:pPr>
            <a:r>
              <a:rPr lang="it-IT" sz="3600" dirty="0"/>
              <a:t>A</a:t>
            </a:r>
            <a:r>
              <a:rPr lang="it-IT" sz="3600" dirty="0" smtClean="0">
                <a:effectLst/>
              </a:rPr>
              <a:t>l </a:t>
            </a:r>
            <a:r>
              <a:rPr lang="it-IT" sz="3600" b="1" dirty="0">
                <a:effectLst/>
              </a:rPr>
              <a:t>“tramonto dello scopo lucrativo</a:t>
            </a:r>
            <a:r>
              <a:rPr lang="it-IT" sz="3600" b="1" dirty="0" smtClean="0">
                <a:effectLst/>
              </a:rPr>
              <a:t>”;</a:t>
            </a:r>
          </a:p>
          <a:p>
            <a:pPr marL="1257300" lvl="2" indent="-342900" algn="l">
              <a:buFont typeface="Arial" panose="020B0604020202020204" pitchFamily="34" charset="0"/>
              <a:buChar char="•"/>
            </a:pPr>
            <a:r>
              <a:rPr lang="it-IT" sz="3600" dirty="0" smtClean="0">
                <a:effectLst/>
              </a:rPr>
              <a:t>Si è reciso il </a:t>
            </a:r>
            <a:r>
              <a:rPr lang="it-IT" sz="3600" b="1" dirty="0" smtClean="0">
                <a:effectLst/>
              </a:rPr>
              <a:t>legame tra società e impresa;</a:t>
            </a:r>
          </a:p>
          <a:p>
            <a:pPr marL="1257300" lvl="2" indent="-342900" algn="l">
              <a:buFont typeface="Arial" panose="020B0604020202020204" pitchFamily="34" charset="0"/>
              <a:buChar char="•"/>
            </a:pPr>
            <a:r>
              <a:rPr lang="it-IT" sz="3600" dirty="0" smtClean="0">
                <a:effectLst/>
              </a:rPr>
              <a:t>È stato ammesso che alcuni tipi di società possono essere utilizzati per </a:t>
            </a:r>
            <a:r>
              <a:rPr lang="it-IT" sz="3600" b="1" dirty="0" smtClean="0">
                <a:effectLst/>
              </a:rPr>
              <a:t>iniziative individuali.</a:t>
            </a:r>
            <a:endParaRPr lang="it-IT" sz="3800" dirty="0">
              <a:effectLst/>
            </a:endParaRPr>
          </a:p>
          <a:p>
            <a:pPr lvl="1" algn="l"/>
            <a:r>
              <a:rPr lang="it-IT" sz="3800" dirty="0"/>
              <a:t>2) La </a:t>
            </a:r>
            <a:r>
              <a:rPr lang="it-IT" sz="3800" b="1" dirty="0"/>
              <a:t>legislazione </a:t>
            </a:r>
            <a:r>
              <a:rPr lang="it-IT" sz="3800" b="1" dirty="0"/>
              <a:t>tributaria </a:t>
            </a:r>
            <a:r>
              <a:rPr lang="it-IT" sz="3800" dirty="0"/>
              <a:t>nel </a:t>
            </a:r>
            <a:r>
              <a:rPr lang="it-IT" sz="3800" dirty="0" smtClean="0"/>
              <a:t>considerare </a:t>
            </a:r>
            <a:r>
              <a:rPr lang="it-IT" sz="3800" u="sng" dirty="0" smtClean="0"/>
              <a:t>ripetutamente</a:t>
            </a:r>
            <a:r>
              <a:rPr lang="it-IT" sz="3800" dirty="0" smtClean="0"/>
              <a:t> compatibile </a:t>
            </a:r>
            <a:r>
              <a:rPr lang="it-IT" sz="3800" dirty="0"/>
              <a:t>il rapporto tra godimento collettivo e società </a:t>
            </a:r>
            <a:r>
              <a:rPr lang="it-IT" sz="3800" dirty="0" smtClean="0"/>
              <a:t>semplice addirittura riconoscendo benefici fiscali:</a:t>
            </a:r>
            <a:endParaRPr lang="it-IT" sz="3800" dirty="0"/>
          </a:p>
          <a:p>
            <a:pPr marL="1257300" lvl="2" indent="-342900" algn="l">
              <a:buFont typeface="Arial" panose="020B0604020202020204" pitchFamily="34" charset="0"/>
              <a:buChar char="•"/>
            </a:pPr>
            <a:r>
              <a:rPr lang="it-IT" sz="3600" b="1" dirty="0">
                <a:effectLst/>
              </a:rPr>
              <a:t>Ha segnato </a:t>
            </a:r>
            <a:r>
              <a:rPr lang="it-IT" sz="3600" b="1" dirty="0">
                <a:effectLst/>
              </a:rPr>
              <a:t>una “linea direttiva” di favore nei confronti della società semplice di mero </a:t>
            </a:r>
            <a:r>
              <a:rPr lang="it-IT" sz="3600" b="1" dirty="0" smtClean="0">
                <a:effectLst/>
              </a:rPr>
              <a:t>godimento. </a:t>
            </a:r>
            <a:r>
              <a:rPr lang="it-IT" sz="3600" dirty="0" smtClean="0">
                <a:effectLst/>
              </a:rPr>
              <a:t>Non sarebbe infatti coerente concedere agevolazioni fiscali per un atto considerato illegittimo e se avesse voluto evitare riflessi sul diritto civile avrebbe dovuto sia elencare anche le </a:t>
            </a:r>
            <a:r>
              <a:rPr lang="it-IT" sz="3600" dirty="0" err="1" smtClean="0">
                <a:effectLst/>
              </a:rPr>
              <a:t>ss</a:t>
            </a:r>
            <a:r>
              <a:rPr lang="it-IT" sz="3600" dirty="0" smtClean="0">
                <a:effectLst/>
              </a:rPr>
              <a:t> tra le destinatarie sia prevedere la trasformazione in comunione d’azienda; </a:t>
            </a:r>
            <a:endParaRPr lang="it-IT" sz="3600" b="1" dirty="0">
              <a:effectLst/>
            </a:endParaRPr>
          </a:p>
          <a:p>
            <a:pPr marL="1257300" lvl="2" indent="-342900" algn="l">
              <a:buFont typeface="Arial" panose="020B0604020202020204" pitchFamily="34" charset="0"/>
              <a:buChar char="•"/>
            </a:pPr>
            <a:r>
              <a:rPr lang="it-IT" sz="3600" b="1" dirty="0">
                <a:effectLst/>
              </a:rPr>
              <a:t>Ha scelto di innovare il diritto </a:t>
            </a:r>
            <a:r>
              <a:rPr lang="it-IT" sz="3600" b="1" dirty="0">
                <a:effectLst/>
              </a:rPr>
              <a:t>delle società risultante dal codice </a:t>
            </a:r>
            <a:r>
              <a:rPr lang="it-IT" sz="3600" b="1" dirty="0">
                <a:effectLst/>
              </a:rPr>
              <a:t>civile </a:t>
            </a:r>
            <a:r>
              <a:rPr lang="it-IT" sz="3600" dirty="0">
                <a:effectLst/>
              </a:rPr>
              <a:t>senza </a:t>
            </a:r>
            <a:r>
              <a:rPr lang="it-IT" sz="3600" dirty="0">
                <a:effectLst/>
              </a:rPr>
              <a:t>incidere sulla lettera degli artt. 2247-2248 c.c</a:t>
            </a:r>
            <a:r>
              <a:rPr lang="it-IT" sz="3600" dirty="0">
                <a:effectLst/>
              </a:rPr>
              <a:t>. </a:t>
            </a:r>
            <a:r>
              <a:rPr lang="it-IT" sz="3600" b="1" dirty="0">
                <a:effectLst/>
              </a:rPr>
              <a:t>affidando all’interpretazione sistematica l’effetto </a:t>
            </a:r>
            <a:r>
              <a:rPr lang="it-IT" sz="3600" b="1" dirty="0" smtClean="0">
                <a:effectLst/>
              </a:rPr>
              <a:t>innovativo. </a:t>
            </a:r>
            <a:r>
              <a:rPr lang="it-IT" sz="3600" dirty="0" smtClean="0">
                <a:effectLst/>
              </a:rPr>
              <a:t>Se una fattispecie è ammessa in sede di trasformazione deve esserlo anche in sede di costituzione.</a:t>
            </a:r>
            <a:endParaRPr lang="it-IT" dirty="0">
              <a:effectLst/>
            </a:endParaRPr>
          </a:p>
          <a:p>
            <a:endParaRPr lang="it-IT" dirty="0">
              <a:effectLst/>
            </a:endParaRPr>
          </a:p>
        </p:txBody>
      </p:sp>
    </p:spTree>
    <p:extLst>
      <p:ext uri="{BB962C8B-B14F-4D97-AF65-F5344CB8AC3E}">
        <p14:creationId xmlns:p14="http://schemas.microsoft.com/office/powerpoint/2010/main" val="3070684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83176" y="200297"/>
            <a:ext cx="11477897" cy="6348549"/>
          </a:xfrm>
        </p:spPr>
        <p:txBody>
          <a:bodyPr>
            <a:normAutofit/>
          </a:bodyPr>
          <a:lstStyle/>
          <a:p>
            <a:r>
              <a:rPr lang="it-IT" dirty="0" smtClean="0">
                <a:effectLst/>
              </a:rPr>
              <a:t>ENTRAMBI GLI ORIENTAMENTI CONCORDANO nel ritenere </a:t>
            </a:r>
            <a:r>
              <a:rPr lang="it-IT" dirty="0">
                <a:effectLst/>
              </a:rPr>
              <a:t>che</a:t>
            </a:r>
            <a:r>
              <a:rPr lang="it-IT" dirty="0" smtClean="0">
                <a:effectLst/>
              </a:rPr>
              <a:t>:</a:t>
            </a:r>
            <a:br>
              <a:rPr lang="it-IT" dirty="0" smtClean="0">
                <a:effectLst/>
              </a:rPr>
            </a:br>
            <a:endParaRPr lang="it-IT" dirty="0">
              <a:effectLst/>
            </a:endParaRPr>
          </a:p>
          <a:p>
            <a:pPr algn="just"/>
            <a:r>
              <a:rPr lang="it-IT" dirty="0" smtClean="0">
                <a:effectLst/>
              </a:rPr>
              <a:t>1) Non </a:t>
            </a:r>
            <a:r>
              <a:rPr lang="it-IT" dirty="0">
                <a:effectLst/>
              </a:rPr>
              <a:t>è affatto vero che la disciplina fiscale ha natura </a:t>
            </a:r>
            <a:r>
              <a:rPr lang="it-IT" b="1" dirty="0">
                <a:effectLst/>
              </a:rPr>
              <a:t>eccezionale e transitoria, </a:t>
            </a:r>
            <a:r>
              <a:rPr lang="it-IT" dirty="0">
                <a:effectLst/>
              </a:rPr>
              <a:t>nonché </a:t>
            </a:r>
            <a:r>
              <a:rPr lang="it-IT" b="1" dirty="0">
                <a:effectLst/>
              </a:rPr>
              <a:t>speciale</a:t>
            </a:r>
            <a:r>
              <a:rPr lang="it-IT" dirty="0">
                <a:effectLst/>
              </a:rPr>
              <a:t>, </a:t>
            </a:r>
            <a:r>
              <a:rPr lang="it-IT" b="1" dirty="0">
                <a:effectLst/>
              </a:rPr>
              <a:t>restando confinata settorialmente</a:t>
            </a:r>
            <a:r>
              <a:rPr lang="it-IT" dirty="0">
                <a:effectLst/>
              </a:rPr>
              <a:t> al diritto tributario senza alcuna </a:t>
            </a:r>
            <a:r>
              <a:rPr lang="it-IT" b="1" dirty="0">
                <a:effectLst/>
              </a:rPr>
              <a:t>ripercussione</a:t>
            </a:r>
            <a:r>
              <a:rPr lang="it-IT" dirty="0">
                <a:effectLst/>
              </a:rPr>
              <a:t> sugli istituti di diritto civile</a:t>
            </a:r>
            <a:r>
              <a:rPr lang="it-IT" dirty="0" smtClean="0">
                <a:effectLst/>
              </a:rPr>
              <a:t>. </a:t>
            </a:r>
          </a:p>
          <a:p>
            <a:pPr marL="800100" lvl="1" indent="-342900" algn="l">
              <a:buFont typeface="Arial" panose="020B0604020202020204" pitchFamily="34" charset="0"/>
              <a:buChar char="•"/>
            </a:pPr>
            <a:r>
              <a:rPr lang="it-IT" dirty="0"/>
              <a:t>L</a:t>
            </a:r>
            <a:r>
              <a:rPr lang="it-IT" dirty="0" smtClean="0">
                <a:effectLst/>
              </a:rPr>
              <a:t>a </a:t>
            </a:r>
            <a:r>
              <a:rPr lang="it-IT" dirty="0">
                <a:effectLst/>
              </a:rPr>
              <a:t>costante reiterazione dei provvedimenti normativi </a:t>
            </a:r>
            <a:r>
              <a:rPr lang="it-IT" b="1" dirty="0">
                <a:effectLst/>
              </a:rPr>
              <a:t>implica di necessità la considerazione che l’ordinamento è pervenuto ad uno </a:t>
            </a:r>
            <a:r>
              <a:rPr lang="it-IT" b="1" u="sng" dirty="0">
                <a:effectLst/>
              </a:rPr>
              <a:t>stabile radicamento della fattispecie</a:t>
            </a:r>
            <a:r>
              <a:rPr lang="it-IT" dirty="0">
                <a:effectLst/>
              </a:rPr>
              <a:t>. </a:t>
            </a:r>
            <a:endParaRPr lang="it-IT" dirty="0" smtClean="0">
              <a:effectLst/>
            </a:endParaRPr>
          </a:p>
          <a:p>
            <a:pPr marL="800100" lvl="1" indent="-342900" algn="l">
              <a:buFont typeface="Arial" panose="020B0604020202020204" pitchFamily="34" charset="0"/>
              <a:buChar char="•"/>
            </a:pPr>
            <a:r>
              <a:rPr lang="it-IT" dirty="0" smtClean="0">
                <a:effectLst/>
              </a:rPr>
              <a:t>Quanto</a:t>
            </a:r>
            <a:r>
              <a:rPr lang="it-IT" dirty="0">
                <a:effectLst/>
              </a:rPr>
              <a:t>, poi, </a:t>
            </a:r>
            <a:r>
              <a:rPr lang="it-IT" b="1" dirty="0">
                <a:effectLst/>
              </a:rPr>
              <a:t>alla presunta specialità</a:t>
            </a:r>
            <a:r>
              <a:rPr lang="it-IT" dirty="0">
                <a:effectLst/>
              </a:rPr>
              <a:t> della disciplina fiscale, non sembra potersi ammettere, a livello sistematico, un conflitto tra norma tributaria che consente e norma civilistica che </a:t>
            </a:r>
            <a:r>
              <a:rPr lang="it-IT" dirty="0" smtClean="0">
                <a:effectLst/>
              </a:rPr>
              <a:t>esclude. </a:t>
            </a:r>
            <a:r>
              <a:rPr lang="it-IT" b="1" dirty="0" smtClean="0">
                <a:effectLst/>
              </a:rPr>
              <a:t>Una interpretazione autenticamente sistematica </a:t>
            </a:r>
            <a:r>
              <a:rPr lang="it-IT" dirty="0" smtClean="0">
                <a:effectLst/>
              </a:rPr>
              <a:t>dell’ordinamento deve condurre  all’unificazione razionale della disciplina civilistica e di quella fiscale. Nella </a:t>
            </a:r>
            <a:r>
              <a:rPr lang="it-IT" dirty="0">
                <a:effectLst/>
              </a:rPr>
              <a:t>gerarchia delle fonti, </a:t>
            </a:r>
            <a:r>
              <a:rPr lang="it-IT" b="1" dirty="0">
                <a:effectLst/>
              </a:rPr>
              <a:t>la legge tributaria è </a:t>
            </a:r>
            <a:r>
              <a:rPr lang="it-IT" b="1" dirty="0" err="1">
                <a:effectLst/>
              </a:rPr>
              <a:t>equiordinata</a:t>
            </a:r>
            <a:r>
              <a:rPr lang="it-IT" b="1" dirty="0">
                <a:effectLst/>
              </a:rPr>
              <a:t> ad ogni altra legge</a:t>
            </a:r>
            <a:r>
              <a:rPr lang="it-IT" dirty="0">
                <a:effectLst/>
              </a:rPr>
              <a:t>, essendo il regime della successione delle leggi nel tempo </a:t>
            </a:r>
            <a:r>
              <a:rPr lang="it-IT" b="1" dirty="0">
                <a:effectLst/>
              </a:rPr>
              <a:t>insensibile alla materia regolata</a:t>
            </a:r>
            <a:r>
              <a:rPr lang="it-IT" dirty="0" smtClean="0">
                <a:effectLst/>
              </a:rPr>
              <a:t>.</a:t>
            </a:r>
            <a:r>
              <a:rPr lang="it-IT" dirty="0">
                <a:effectLst/>
              </a:rPr>
              <a:t> </a:t>
            </a:r>
            <a:endParaRPr lang="it-IT" sz="1600" dirty="0">
              <a:effectLst/>
            </a:endParaRPr>
          </a:p>
          <a:p>
            <a:pPr lvl="0" algn="l"/>
            <a:r>
              <a:rPr lang="it-IT" dirty="0" smtClean="0">
                <a:effectLst/>
              </a:rPr>
              <a:t>2) Non </a:t>
            </a:r>
            <a:r>
              <a:rPr lang="it-IT" dirty="0">
                <a:effectLst/>
              </a:rPr>
              <a:t>è affatto vero che la società semplice di mero godimento favorirebbe l’elusione fiscale e il possibile abuso a danno dei creditori</a:t>
            </a:r>
            <a:r>
              <a:rPr lang="it-IT" dirty="0" smtClean="0">
                <a:effectLst/>
              </a:rPr>
              <a:t>.</a:t>
            </a:r>
          </a:p>
          <a:p>
            <a:pPr marL="800100" lvl="1" indent="-342900" algn="l">
              <a:buFont typeface="Arial" panose="020B0604020202020204" pitchFamily="34" charset="0"/>
              <a:buChar char="•"/>
            </a:pPr>
            <a:r>
              <a:rPr lang="it-IT" dirty="0" smtClean="0"/>
              <a:t>Il regime fiscale </a:t>
            </a:r>
            <a:r>
              <a:rPr lang="it-IT" b="1" dirty="0" smtClean="0"/>
              <a:t>«trasparente» </a:t>
            </a:r>
            <a:r>
              <a:rPr lang="it-IT" dirty="0" smtClean="0"/>
              <a:t>esclude alla radice tale rischio.</a:t>
            </a:r>
          </a:p>
          <a:p>
            <a:pPr marL="800100" lvl="1" indent="-342900" algn="l">
              <a:buFont typeface="Arial" panose="020B0604020202020204" pitchFamily="34" charset="0"/>
              <a:buChar char="•"/>
            </a:pPr>
            <a:r>
              <a:rPr lang="it-IT" dirty="0" smtClean="0"/>
              <a:t>Il creditore particolare può fare valere i propri diritti sugli utili </a:t>
            </a:r>
            <a:r>
              <a:rPr lang="it-IT" b="1" dirty="0" smtClean="0"/>
              <a:t>fino a chiedere la liquidazione della quota </a:t>
            </a:r>
            <a:r>
              <a:rPr lang="it-IT" dirty="0" smtClean="0"/>
              <a:t>(art. 2270)</a:t>
            </a:r>
            <a:endParaRPr lang="it-IT" dirty="0" smtClean="0">
              <a:effectLst/>
            </a:endParaRPr>
          </a:p>
        </p:txBody>
      </p:sp>
    </p:spTree>
    <p:extLst>
      <p:ext uri="{BB962C8B-B14F-4D97-AF65-F5344CB8AC3E}">
        <p14:creationId xmlns:p14="http://schemas.microsoft.com/office/powerpoint/2010/main" val="2707730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83176" y="200297"/>
            <a:ext cx="11477897" cy="6348549"/>
          </a:xfrm>
        </p:spPr>
        <p:txBody>
          <a:bodyPr>
            <a:normAutofit/>
          </a:bodyPr>
          <a:lstStyle/>
          <a:p>
            <a:r>
              <a:rPr lang="it-IT" b="1" dirty="0">
                <a:effectLst/>
              </a:rPr>
              <a:t>LA GIURISPUDENZA CONFORME</a:t>
            </a:r>
            <a:endParaRPr lang="it-IT" dirty="0">
              <a:effectLst/>
            </a:endParaRPr>
          </a:p>
          <a:p>
            <a:r>
              <a:rPr lang="it-IT" dirty="0">
                <a:effectLst/>
              </a:rPr>
              <a:t>Decreto del </a:t>
            </a:r>
            <a:r>
              <a:rPr lang="it-IT" b="1" dirty="0">
                <a:effectLst/>
              </a:rPr>
              <a:t>Giudice del registro</a:t>
            </a:r>
            <a:r>
              <a:rPr lang="it-IT" dirty="0">
                <a:effectLst/>
              </a:rPr>
              <a:t> </a:t>
            </a:r>
            <a:r>
              <a:rPr lang="it-IT" dirty="0" smtClean="0">
                <a:effectLst/>
              </a:rPr>
              <a:t>c/o </a:t>
            </a:r>
            <a:r>
              <a:rPr lang="it-IT" dirty="0">
                <a:effectLst/>
              </a:rPr>
              <a:t>il </a:t>
            </a:r>
            <a:r>
              <a:rPr lang="it-IT" b="1" dirty="0" smtClean="0">
                <a:effectLst/>
              </a:rPr>
              <a:t>Tribunale di Roma del dì </a:t>
            </a:r>
            <a:r>
              <a:rPr lang="it-IT" b="1" dirty="0">
                <a:effectLst/>
              </a:rPr>
              <a:t>8 </a:t>
            </a:r>
            <a:r>
              <a:rPr lang="it-IT" b="1" dirty="0" smtClean="0">
                <a:effectLst/>
              </a:rPr>
              <a:t>novembre </a:t>
            </a:r>
            <a:r>
              <a:rPr lang="it-IT" b="1" dirty="0">
                <a:effectLst/>
              </a:rPr>
              <a:t>2016</a:t>
            </a:r>
            <a:r>
              <a:rPr lang="it-IT" dirty="0">
                <a:effectLst/>
              </a:rPr>
              <a:t> </a:t>
            </a:r>
          </a:p>
          <a:p>
            <a:endParaRPr lang="it-IT" i="1" dirty="0" smtClean="0">
              <a:effectLst/>
            </a:endParaRPr>
          </a:p>
          <a:p>
            <a:pPr algn="just"/>
            <a:r>
              <a:rPr lang="it-IT" i="1" dirty="0" smtClean="0">
                <a:effectLst/>
              </a:rPr>
              <a:t>“</a:t>
            </a:r>
            <a:r>
              <a:rPr lang="it-IT" i="1" dirty="0">
                <a:effectLst/>
              </a:rPr>
              <a:t>È legittima la costituzione di società semplici di mero godimento. La sistematica successione nel corso del tempo di norme fiscali che hanno legittimato la società semplice di mero godimento ne ha comportato l’ammissibilità sotto il profilo civilistico, rendendo la società semplice non solo il regime residuale di esercizio di attività economiche collettive non commerciali, ma anche un regime societario facoltativo del godimento collettivo, alternativo alla comunione”.</a:t>
            </a:r>
            <a:endParaRPr lang="it-IT" dirty="0">
              <a:effectLst/>
            </a:endParaRPr>
          </a:p>
        </p:txBody>
      </p:sp>
    </p:spTree>
    <p:extLst>
      <p:ext uri="{BB962C8B-B14F-4D97-AF65-F5344CB8AC3E}">
        <p14:creationId xmlns:p14="http://schemas.microsoft.com/office/powerpoint/2010/main" val="39522240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212</TotalTime>
  <Words>1118</Words>
  <Application>Microsoft Office PowerPoint</Application>
  <PresentationFormat>Widescreen</PresentationFormat>
  <Paragraphs>111</Paragraphs>
  <Slides>13</Slides>
  <Notes>12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Francesco Capezzuto</dc:creator>
  <cp:lastModifiedBy>Francesco Capezzuto</cp:lastModifiedBy>
  <cp:revision>28</cp:revision>
  <cp:lastPrinted>2023-10-20T23:02:48Z</cp:lastPrinted>
  <dcterms:created xsi:type="dcterms:W3CDTF">2023-10-20T19:35:02Z</dcterms:created>
  <dcterms:modified xsi:type="dcterms:W3CDTF">2023-10-20T23:07:24Z</dcterms:modified>
</cp:coreProperties>
</file>