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384AC1-0F51-EC17-7720-041226295CE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6FA0CD8-115F-3B10-EE14-ED799248C9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46B4DE9-F073-DAA5-164E-F9EB5710C381}"/>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5" name="Segnaposto piè di pagina 4">
            <a:extLst>
              <a:ext uri="{FF2B5EF4-FFF2-40B4-BE49-F238E27FC236}">
                <a16:creationId xmlns:a16="http://schemas.microsoft.com/office/drawing/2014/main" id="{BDECF0E7-4F1E-4AE4-9F48-AC98BB0236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C468320-2C33-3FF7-5C21-C9D148BC3955}"/>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71669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9A1710-87FA-4B71-070B-A1DF2933F99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08E8420-EB8B-0A5D-14CB-F9BA15984157}"/>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D396616-3958-8D2C-BE0A-99A315F9BFD5}"/>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5" name="Segnaposto piè di pagina 4">
            <a:extLst>
              <a:ext uri="{FF2B5EF4-FFF2-40B4-BE49-F238E27FC236}">
                <a16:creationId xmlns:a16="http://schemas.microsoft.com/office/drawing/2014/main" id="{827D3030-952E-ED49-44E5-2F12653C8F5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B36E4-AE53-B6D6-9124-B4F602BB3EEB}"/>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92128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0EDCAE8-E571-E867-8572-7E3B32BFB4B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30C44DC-46D0-06D8-6732-02AE62503E8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5D4DCBD-97F8-3353-5656-8F4E928B6465}"/>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5" name="Segnaposto piè di pagina 4">
            <a:extLst>
              <a:ext uri="{FF2B5EF4-FFF2-40B4-BE49-F238E27FC236}">
                <a16:creationId xmlns:a16="http://schemas.microsoft.com/office/drawing/2014/main" id="{83F29C15-81CB-3E02-7CF2-AA10C5F2522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6E5166-2B9F-7D78-1B25-1045F99792CB}"/>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200793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1E24D-0C49-A560-532F-7C02F705F60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D4B67C-2064-287B-4DA1-DAE405F6059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98C6698-0C1D-8F7B-D6A3-E82CDF306955}"/>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5" name="Segnaposto piè di pagina 4">
            <a:extLst>
              <a:ext uri="{FF2B5EF4-FFF2-40B4-BE49-F238E27FC236}">
                <a16:creationId xmlns:a16="http://schemas.microsoft.com/office/drawing/2014/main" id="{24B8AD33-A25A-850A-DE6B-93A48AF4670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F28A01-8DCB-2FFD-2442-94876B4EC298}"/>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2572400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30D33F-A501-452A-1F3C-B2804030EB3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1871C08-93DC-A562-609D-C42080CF3A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C1A2E09-8177-F50A-8BCE-82B5C34E96FF}"/>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5" name="Segnaposto piè di pagina 4">
            <a:extLst>
              <a:ext uri="{FF2B5EF4-FFF2-40B4-BE49-F238E27FC236}">
                <a16:creationId xmlns:a16="http://schemas.microsoft.com/office/drawing/2014/main" id="{DC1180A7-7DBB-73B9-ECCC-5FBD2032DDB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FD86DD-CEEF-D23E-7768-61BC71E89884}"/>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2915638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B2BADD-E559-F0D8-5F58-A8CEAACBF5F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77BB9CD-E261-FE23-C5AD-73B803B0D80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7929C5B-B300-580F-8A43-3A810235084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5882B34-29A5-CFEE-FD77-D1B37BB01756}"/>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6" name="Segnaposto piè di pagina 5">
            <a:extLst>
              <a:ext uri="{FF2B5EF4-FFF2-40B4-BE49-F238E27FC236}">
                <a16:creationId xmlns:a16="http://schemas.microsoft.com/office/drawing/2014/main" id="{63BF03CD-3AFE-C14A-FF1F-BD1D24BA40D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6597511-A3A2-525D-B252-3D44AE71C01A}"/>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153548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4921BA-DC60-25F4-5FB7-3669C60166F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E02B5CF-5285-C100-836D-75F72F0076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21DCF05-51FB-05F1-B5D2-69282683DBF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6F415CB-E8CE-8629-AE04-4148E86046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5BB944B-E666-2D9A-F1F9-6F434891F9D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A3BCF5C-974F-C96B-D75D-B0E7032D407E}"/>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8" name="Segnaposto piè di pagina 7">
            <a:extLst>
              <a:ext uri="{FF2B5EF4-FFF2-40B4-BE49-F238E27FC236}">
                <a16:creationId xmlns:a16="http://schemas.microsoft.com/office/drawing/2014/main" id="{EB88B09B-23C0-6DF4-2B9C-C068FE57289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0001627-2B80-BD3C-FB4D-3D75DA35BE47}"/>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4019989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29A988-A628-D7B8-D9A2-5C97154C968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693B630-31B7-4750-AEF4-01FDD04C247A}"/>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4" name="Segnaposto piè di pagina 3">
            <a:extLst>
              <a:ext uri="{FF2B5EF4-FFF2-40B4-BE49-F238E27FC236}">
                <a16:creationId xmlns:a16="http://schemas.microsoft.com/office/drawing/2014/main" id="{83F99810-3FE3-8AA2-7AFF-1B26B331724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2DE1C14-AF6A-7812-1614-CA67605FCB7A}"/>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31650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0A7394A-117C-196B-30EF-A62C55202E8A}"/>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3" name="Segnaposto piè di pagina 2">
            <a:extLst>
              <a:ext uri="{FF2B5EF4-FFF2-40B4-BE49-F238E27FC236}">
                <a16:creationId xmlns:a16="http://schemas.microsoft.com/office/drawing/2014/main" id="{1B6AC6A1-54F4-DE1F-B641-8C2CF590DD1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5E9F651-A8B6-A3D2-44E5-B394123D71F4}"/>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313294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0F4BE-7DAF-93E9-BBBC-F43D68942E5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9B4F24C-D40A-7966-31ED-292F661010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48E3F1C-5B94-47D0-DD22-489E2D4B8C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1852EC1-BA85-2075-9816-393A69086695}"/>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6" name="Segnaposto piè di pagina 5">
            <a:extLst>
              <a:ext uri="{FF2B5EF4-FFF2-40B4-BE49-F238E27FC236}">
                <a16:creationId xmlns:a16="http://schemas.microsoft.com/office/drawing/2014/main" id="{93097EDC-4BE3-00EA-D98F-02A9687D3B9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CDD93C1-E998-B598-299F-97606E5DE957}"/>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3754228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866445-7394-4D60-248D-35F0C1BC01A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DBC0B3C-587C-1EEE-1142-EC0639876D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936D958-140E-E22E-6C82-7FE01BA74B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041B9A4-0808-A6BF-A505-E8507FCFE7C1}"/>
              </a:ext>
            </a:extLst>
          </p:cNvPr>
          <p:cNvSpPr>
            <a:spLocks noGrp="1"/>
          </p:cNvSpPr>
          <p:nvPr>
            <p:ph type="dt" sz="half" idx="10"/>
          </p:nvPr>
        </p:nvSpPr>
        <p:spPr/>
        <p:txBody>
          <a:bodyPr/>
          <a:lstStyle/>
          <a:p>
            <a:fld id="{D38CD907-EB29-432B-AB67-90243A58D9BA}" type="datetimeFigureOut">
              <a:rPr lang="it-IT" smtClean="0"/>
              <a:t>20/10/2023</a:t>
            </a:fld>
            <a:endParaRPr lang="it-IT"/>
          </a:p>
        </p:txBody>
      </p:sp>
      <p:sp>
        <p:nvSpPr>
          <p:cNvPr id="6" name="Segnaposto piè di pagina 5">
            <a:extLst>
              <a:ext uri="{FF2B5EF4-FFF2-40B4-BE49-F238E27FC236}">
                <a16:creationId xmlns:a16="http://schemas.microsoft.com/office/drawing/2014/main" id="{93A4D77D-7007-8F55-FC5D-178AA82F44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37E3422-3FB2-BA60-2FF3-17FFB0AD17AF}"/>
              </a:ext>
            </a:extLst>
          </p:cNvPr>
          <p:cNvSpPr>
            <a:spLocks noGrp="1"/>
          </p:cNvSpPr>
          <p:nvPr>
            <p:ph type="sldNum" sz="quarter" idx="12"/>
          </p:nvPr>
        </p:nvSpPr>
        <p:spPr/>
        <p:txBody>
          <a:bodyPr/>
          <a:lstStyle/>
          <a:p>
            <a:fld id="{D27429BF-A051-427C-AE39-A45753929568}" type="slidenum">
              <a:rPr lang="it-IT" smtClean="0"/>
              <a:t>‹N›</a:t>
            </a:fld>
            <a:endParaRPr lang="it-IT"/>
          </a:p>
        </p:txBody>
      </p:sp>
    </p:spTree>
    <p:extLst>
      <p:ext uri="{BB962C8B-B14F-4D97-AF65-F5344CB8AC3E}">
        <p14:creationId xmlns:p14="http://schemas.microsoft.com/office/powerpoint/2010/main" val="410931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4B1E431-42D0-C822-5EF0-65B5573766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8A8019A-0904-F48A-C2D4-6B2CAC978B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0510AF5-1037-FEF8-475A-75B753D1EE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CD907-EB29-432B-AB67-90243A58D9BA}" type="datetimeFigureOut">
              <a:rPr lang="it-IT" smtClean="0"/>
              <a:t>20/10/2023</a:t>
            </a:fld>
            <a:endParaRPr lang="it-IT"/>
          </a:p>
        </p:txBody>
      </p:sp>
      <p:sp>
        <p:nvSpPr>
          <p:cNvPr id="5" name="Segnaposto piè di pagina 4">
            <a:extLst>
              <a:ext uri="{FF2B5EF4-FFF2-40B4-BE49-F238E27FC236}">
                <a16:creationId xmlns:a16="http://schemas.microsoft.com/office/drawing/2014/main" id="{3E5ECE69-597A-F465-6143-0C1631E719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1D5F5C2-D2B7-CB99-0AEB-6A91C8DE45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429BF-A051-427C-AE39-A45753929568}" type="slidenum">
              <a:rPr lang="it-IT" smtClean="0"/>
              <a:t>‹N›</a:t>
            </a:fld>
            <a:endParaRPr lang="it-IT"/>
          </a:p>
        </p:txBody>
      </p:sp>
    </p:spTree>
    <p:extLst>
      <p:ext uri="{BB962C8B-B14F-4D97-AF65-F5344CB8AC3E}">
        <p14:creationId xmlns:p14="http://schemas.microsoft.com/office/powerpoint/2010/main" val="3710556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79255F-5558-A11D-53D4-E5E9524761FB}"/>
              </a:ext>
            </a:extLst>
          </p:cNvPr>
          <p:cNvSpPr>
            <a:spLocks noGrp="1"/>
          </p:cNvSpPr>
          <p:nvPr>
            <p:ph type="ctrTitle"/>
          </p:nvPr>
        </p:nvSpPr>
        <p:spPr/>
        <p:txBody>
          <a:bodyPr>
            <a:normAutofit/>
          </a:bodyPr>
          <a:lstStyle/>
          <a:p>
            <a:r>
              <a:rPr lang="it-IT" sz="5400" dirty="0">
                <a:solidFill>
                  <a:srgbClr val="FF0000"/>
                </a:solidFill>
              </a:rPr>
              <a:t>FUSIONE </a:t>
            </a:r>
            <a:r>
              <a:rPr lang="it-IT" sz="5400" dirty="0"/>
              <a:t>PER INCORPORAZIONE DI</a:t>
            </a:r>
            <a:r>
              <a:rPr lang="it-IT" sz="5400" dirty="0">
                <a:solidFill>
                  <a:srgbClr val="FF0000"/>
                </a:solidFill>
              </a:rPr>
              <a:t> </a:t>
            </a:r>
            <a:r>
              <a:rPr lang="it-IT" sz="5400" dirty="0"/>
              <a:t>SOCIETA’</a:t>
            </a:r>
            <a:r>
              <a:rPr lang="it-IT" sz="5400" dirty="0">
                <a:solidFill>
                  <a:srgbClr val="FF0000"/>
                </a:solidFill>
              </a:rPr>
              <a:t> </a:t>
            </a:r>
            <a:r>
              <a:rPr lang="it-IT" sz="5400" dirty="0">
                <a:solidFill>
                  <a:schemeClr val="accent1">
                    <a:lumMod val="75000"/>
                  </a:schemeClr>
                </a:solidFill>
              </a:rPr>
              <a:t>CONSORTILE SRL </a:t>
            </a:r>
            <a:r>
              <a:rPr lang="it-IT" sz="5400" dirty="0"/>
              <a:t>IN</a:t>
            </a:r>
            <a:r>
              <a:rPr lang="it-IT" sz="5400" dirty="0">
                <a:solidFill>
                  <a:srgbClr val="FF0000"/>
                </a:solidFill>
              </a:rPr>
              <a:t> </a:t>
            </a:r>
            <a:r>
              <a:rPr lang="it-IT" sz="5400" dirty="0">
                <a:solidFill>
                  <a:schemeClr val="accent1">
                    <a:lumMod val="75000"/>
                  </a:schemeClr>
                </a:solidFill>
              </a:rPr>
              <a:t>SOCIETA’ COOPERATIVA SPA</a:t>
            </a:r>
          </a:p>
        </p:txBody>
      </p:sp>
    </p:spTree>
    <p:extLst>
      <p:ext uri="{BB962C8B-B14F-4D97-AF65-F5344CB8AC3E}">
        <p14:creationId xmlns:p14="http://schemas.microsoft.com/office/powerpoint/2010/main" val="1967060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114A947-AC2E-91BF-0C71-994AD769A06D}"/>
              </a:ext>
            </a:extLst>
          </p:cNvPr>
          <p:cNvSpPr txBox="1"/>
          <p:nvPr/>
        </p:nvSpPr>
        <p:spPr>
          <a:xfrm>
            <a:off x="461639" y="195309"/>
            <a:ext cx="11008311" cy="5049011"/>
          </a:xfrm>
          <a:prstGeom prst="rect">
            <a:avLst/>
          </a:prstGeom>
          <a:noFill/>
        </p:spPr>
        <p:txBody>
          <a:bodyPr wrap="square" rtlCol="0">
            <a:sp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2000" b="1" kern="100" dirty="0">
                <a:latin typeface="Calibri" panose="020F0502020204030204" pitchFamily="34" charset="0"/>
                <a:ea typeface="Calibri" panose="020F0502020204030204" pitchFamily="34" charset="0"/>
                <a:cs typeface="Times New Roman" panose="02020603050405020304" pitchFamily="18" charset="0"/>
              </a:rPr>
              <a:t>INTERESSE GENERALE</a:t>
            </a:r>
          </a:p>
          <a:p>
            <a:pPr algn="just">
              <a:lnSpc>
                <a:spcPct val="107000"/>
              </a:lnSpc>
              <a:spcAft>
                <a:spcPts val="800"/>
              </a:spcAft>
            </a:pPr>
            <a:endParaRPr lang="it-IT"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Art. 2500-octies c.c. - Trasformazione eterogenea in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di capitali:</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omissis)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non </a:t>
            </a:r>
            <a:r>
              <a:rPr lang="it-IT" sz="18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comunque ammessa per le associazioni che abbiano ricevuto contributi pubblici oppure </a:t>
            </a:r>
            <a:r>
              <a:rPr lang="it-IT" sz="18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liberalita'</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e oblazioni del pubblico.</a:t>
            </a:r>
            <a:r>
              <a:rPr lang="it-IT" sz="1800" strike="sngStrike"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Art. 223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octies</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disp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att</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c.c.:</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 trasformazione prevista dall'articolo 2500-octies del codice civile è consentita alle associazioni e fondazioni costituite prima del 1 gennaio 2004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soltanto quando non comporta distrazione, dalle originarie finalità, di fondi o valori creati con contributi di terzi o in virtù di particolari regimi fiscali di agevolazione.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Art. 2545-decies. Trasformazione:</a:t>
            </a:r>
          </a:p>
          <a:p>
            <a:pPr algn="just">
              <a:lnSpc>
                <a:spcPct val="107000"/>
              </a:lnSpc>
              <a:spcAft>
                <a:spcPts val="800"/>
              </a:spcAft>
            </a:pP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a:t>
            </a:r>
            <a:r>
              <a:rPr lang="it-IT" sz="18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cooperative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diverse da quelle a </a:t>
            </a:r>
            <a:r>
              <a:rPr lang="it-IT" sz="1800" b="1"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mutualita'</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prevalente</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possono deliberare, con il voto favorevole di almeno la </a:t>
            </a:r>
            <a:r>
              <a:rPr lang="it-IT" sz="18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meta'</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dei soci della cooperativa, la trasformazione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in una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del tipo previsto dal titolo V, capi II, III, IV, V, VI e VII, o in consorzio. </a:t>
            </a:r>
          </a:p>
        </p:txBody>
      </p:sp>
    </p:spTree>
    <p:extLst>
      <p:ext uri="{BB962C8B-B14F-4D97-AF65-F5344CB8AC3E}">
        <p14:creationId xmlns:p14="http://schemas.microsoft.com/office/powerpoint/2010/main" val="809674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E7651B4-595D-3C7D-18C1-0A1F325667C8}"/>
              </a:ext>
            </a:extLst>
          </p:cNvPr>
          <p:cNvSpPr txBox="1"/>
          <p:nvPr/>
        </p:nvSpPr>
        <p:spPr>
          <a:xfrm>
            <a:off x="683581" y="443883"/>
            <a:ext cx="11026066" cy="7340664"/>
          </a:xfrm>
          <a:prstGeom prst="rect">
            <a:avLst/>
          </a:prstGeom>
          <a:noFill/>
        </p:spPr>
        <p:txBody>
          <a:bodyPr wrap="square" rtlCol="0">
            <a:spAutoFit/>
          </a:bodyPr>
          <a:lstStyle/>
          <a:p>
            <a:pPr algn="ctr"/>
            <a:r>
              <a:rPr lang="it-IT" sz="2000" b="1" dirty="0"/>
              <a:t>INTERESSE DEI CREDITORI</a:t>
            </a:r>
          </a:p>
          <a:p>
            <a:pPr algn="ctr"/>
            <a:endParaRPr lang="it-IT" dirty="0"/>
          </a:p>
          <a:p>
            <a:pPr algn="ctr"/>
            <a:endParaRPr lang="it-IT" dirty="0"/>
          </a:p>
          <a:p>
            <a:pPr algn="just">
              <a:lnSpc>
                <a:spcPct val="107000"/>
              </a:lnSpc>
              <a:spcAft>
                <a:spcPts val="800"/>
              </a:spcAft>
            </a:pPr>
            <a:r>
              <a:rPr lang="it-IT" sz="2400" b="1" kern="100" dirty="0">
                <a:effectLst/>
                <a:latin typeface="Calibri" panose="020F0502020204030204" pitchFamily="34" charset="0"/>
                <a:ea typeface="Calibri" panose="020F0502020204030204" pitchFamily="34" charset="0"/>
                <a:cs typeface="Times New Roman" panose="02020603050405020304" pitchFamily="18" charset="0"/>
              </a:rPr>
              <a:t>Art. 2500-novies c.c</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 Opposizione dei creditori:</a:t>
            </a:r>
          </a:p>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In deroga a quanto disposto dal terzo comma dell'articolo 2500, </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trasformazione eterogenea </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ha effetto dopo sessanta giorni dall'ultimo degli adempimenti pubblicitari previsti dallo stesso articolo, salvo che consti il consenso dei creditori o il pagamento dei creditori che non hanno dato il consenso. I creditori possono, nel suddetto termine di sessanta giorni, fare opposizione. Si applica in tal caso l'ultimo comma dell'articolo 2445.</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endParaRPr lang="it-IT" dirty="0"/>
          </a:p>
          <a:p>
            <a:pPr algn="ctr"/>
            <a:endParaRPr lang="it-IT" dirty="0"/>
          </a:p>
          <a:p>
            <a:pPr algn="ctr"/>
            <a:endParaRPr lang="it-IT" dirty="0"/>
          </a:p>
          <a:p>
            <a:pPr algn="ctr"/>
            <a:endParaRPr lang="it-IT" dirty="0"/>
          </a:p>
          <a:p>
            <a:pPr algn="ctr"/>
            <a:endParaRPr lang="it-IT" dirty="0"/>
          </a:p>
          <a:p>
            <a:pPr algn="ctr"/>
            <a:endParaRPr lang="it-IT" dirty="0"/>
          </a:p>
          <a:p>
            <a:pPr algn="ctr"/>
            <a:endParaRPr lang="it-IT" dirty="0"/>
          </a:p>
          <a:p>
            <a:pPr algn="ctr"/>
            <a:endParaRPr lang="it-IT" dirty="0"/>
          </a:p>
          <a:p>
            <a:pPr algn="ctr"/>
            <a:endParaRPr lang="it-IT" dirty="0"/>
          </a:p>
          <a:p>
            <a:pPr algn="ctr"/>
            <a:endParaRPr lang="it-IT" dirty="0"/>
          </a:p>
          <a:p>
            <a:pPr algn="ctr"/>
            <a:endParaRPr lang="it-IT" dirty="0"/>
          </a:p>
        </p:txBody>
      </p:sp>
    </p:spTree>
    <p:extLst>
      <p:ext uri="{BB962C8B-B14F-4D97-AF65-F5344CB8AC3E}">
        <p14:creationId xmlns:p14="http://schemas.microsoft.com/office/powerpoint/2010/main" val="3677977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EC30BB7-F9C8-28D4-ACFC-43B199188945}"/>
              </a:ext>
            </a:extLst>
          </p:cNvPr>
          <p:cNvSpPr txBox="1"/>
          <p:nvPr/>
        </p:nvSpPr>
        <p:spPr>
          <a:xfrm>
            <a:off x="514906" y="2530136"/>
            <a:ext cx="10848512" cy="1938992"/>
          </a:xfrm>
          <a:prstGeom prst="rect">
            <a:avLst/>
          </a:prstGeom>
          <a:noFill/>
        </p:spPr>
        <p:txBody>
          <a:bodyPr wrap="square" rtlCol="0">
            <a:spAutoFit/>
          </a:bodyPr>
          <a:lstStyle/>
          <a:p>
            <a:pPr algn="ctr"/>
            <a:r>
              <a:rPr lang="it-IT" sz="2000" b="1" dirty="0"/>
              <a:t>INTERESSI DEI SOCI</a:t>
            </a:r>
          </a:p>
          <a:p>
            <a:pPr algn="ctr"/>
            <a:endParaRPr lang="it-IT" sz="2000" b="1" dirty="0"/>
          </a:p>
          <a:p>
            <a:pPr algn="ctr"/>
            <a:r>
              <a:rPr lang="it-IT" sz="2000" b="1" dirty="0"/>
              <a:t>QUORUM</a:t>
            </a:r>
          </a:p>
          <a:p>
            <a:pPr algn="ctr"/>
            <a:endParaRPr lang="it-IT" sz="2000" b="1" dirty="0"/>
          </a:p>
          <a:p>
            <a:pPr algn="ctr"/>
            <a:r>
              <a:rPr lang="it-IT" sz="2000" b="1" dirty="0"/>
              <a:t>RECESSO</a:t>
            </a:r>
          </a:p>
          <a:p>
            <a:pPr algn="ctr"/>
            <a:endParaRPr lang="it-IT" sz="2000" b="1" dirty="0"/>
          </a:p>
        </p:txBody>
      </p:sp>
    </p:spTree>
    <p:extLst>
      <p:ext uri="{BB962C8B-B14F-4D97-AF65-F5344CB8AC3E}">
        <p14:creationId xmlns:p14="http://schemas.microsoft.com/office/powerpoint/2010/main" val="192099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2ECC34D-65D6-7073-C99E-5CDD2C333A31}"/>
              </a:ext>
            </a:extLst>
          </p:cNvPr>
          <p:cNvSpPr txBox="1"/>
          <p:nvPr/>
        </p:nvSpPr>
        <p:spPr>
          <a:xfrm>
            <a:off x="621437" y="559293"/>
            <a:ext cx="11185864" cy="5912528"/>
          </a:xfrm>
          <a:prstGeom prst="rect">
            <a:avLst/>
          </a:prstGeom>
          <a:noFill/>
        </p:spPr>
        <p:txBody>
          <a:bodyPr wrap="square" rtlCol="0">
            <a:spAutoFit/>
          </a:bodyPr>
          <a:lstStyle/>
          <a:p>
            <a:endParaRPr lang="it-IT" dirty="0"/>
          </a:p>
        </p:txBody>
      </p:sp>
      <p:pic>
        <p:nvPicPr>
          <p:cNvPr id="3" name="Immagine 2">
            <a:extLst>
              <a:ext uri="{FF2B5EF4-FFF2-40B4-BE49-F238E27FC236}">
                <a16:creationId xmlns:a16="http://schemas.microsoft.com/office/drawing/2014/main" id="{79760899-AFEF-A635-AED6-DCD8D143C11B}"/>
              </a:ext>
            </a:extLst>
          </p:cNvPr>
          <p:cNvPicPr>
            <a:picLocks noChangeAspect="1"/>
          </p:cNvPicPr>
          <p:nvPr/>
        </p:nvPicPr>
        <p:blipFill>
          <a:blip r:embed="rId2"/>
          <a:stretch>
            <a:fillRect/>
          </a:stretch>
        </p:blipFill>
        <p:spPr>
          <a:xfrm>
            <a:off x="384699" y="2015231"/>
            <a:ext cx="11082179" cy="3045041"/>
          </a:xfrm>
          <a:prstGeom prst="rect">
            <a:avLst/>
          </a:prstGeom>
        </p:spPr>
      </p:pic>
      <p:cxnSp>
        <p:nvCxnSpPr>
          <p:cNvPr id="5" name="Connettore diritto 4">
            <a:extLst>
              <a:ext uri="{FF2B5EF4-FFF2-40B4-BE49-F238E27FC236}">
                <a16:creationId xmlns:a16="http://schemas.microsoft.com/office/drawing/2014/main" id="{4BDF12AB-1C7A-2C95-9E87-36CED12C8CF5}"/>
              </a:ext>
            </a:extLst>
          </p:cNvPr>
          <p:cNvCxnSpPr>
            <a:stCxn id="3" idx="3"/>
          </p:cNvCxnSpPr>
          <p:nvPr/>
        </p:nvCxnSpPr>
        <p:spPr>
          <a:xfrm>
            <a:off x="11466878" y="3537752"/>
            <a:ext cx="0" cy="93659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79973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FD6A17A-2BA3-03DE-E96C-7CD41BF245EE}"/>
              </a:ext>
            </a:extLst>
          </p:cNvPr>
          <p:cNvSpPr txBox="1"/>
          <p:nvPr/>
        </p:nvSpPr>
        <p:spPr>
          <a:xfrm>
            <a:off x="497150" y="355107"/>
            <a:ext cx="11416683" cy="4652749"/>
          </a:xfrm>
          <a:prstGeom prst="rect">
            <a:avLst/>
          </a:prstGeom>
          <a:noFill/>
        </p:spPr>
        <p:txBody>
          <a:bodyPr wrap="square" rtlCol="0">
            <a:spAutoFit/>
          </a:bodyPr>
          <a:lstStyle/>
          <a:p>
            <a:pPr algn="just">
              <a:lnSpc>
                <a:spcPct val="107000"/>
              </a:lnSpc>
              <a:spcAft>
                <a:spcPts val="800"/>
              </a:spcAft>
            </a:pPr>
            <a:r>
              <a:rPr lang="it-IT" sz="2400" b="1" kern="100" dirty="0">
                <a:effectLst/>
                <a:latin typeface="Calibri" panose="020F0502020204030204" pitchFamily="34" charset="0"/>
                <a:ea typeface="Calibri" panose="020F0502020204030204" pitchFamily="34" charset="0"/>
                <a:cs typeface="Times New Roman" panose="02020603050405020304" pitchFamily="18" charset="0"/>
              </a:rPr>
              <a:t>Art. 2500 - sexies c.c. </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Trasformazione di </a:t>
            </a:r>
            <a:r>
              <a:rPr lang="it-IT" sz="2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di capitali</a:t>
            </a:r>
          </a:p>
          <a:p>
            <a:r>
              <a:rPr lang="it-IT" sz="2400" dirty="0">
                <a:effectLst/>
                <a:latin typeface="Calibri" panose="020F0502020204030204" pitchFamily="34" charset="0"/>
                <a:ea typeface="Calibri" panose="020F0502020204030204" pitchFamily="34" charset="0"/>
                <a:cs typeface="Times New Roman" panose="02020603050405020304" pitchFamily="18" charset="0"/>
              </a:rPr>
              <a:t> Salvo diversa disposizione dello statuto, la deliberazione di trasformazione di </a:t>
            </a:r>
            <a:r>
              <a:rPr lang="it-IT" sz="24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400" dirty="0">
                <a:effectLst/>
                <a:latin typeface="Calibri" panose="020F0502020204030204" pitchFamily="34" charset="0"/>
                <a:ea typeface="Calibri" panose="020F0502020204030204" pitchFamily="34" charset="0"/>
                <a:cs typeface="Times New Roman" panose="02020603050405020304" pitchFamily="18" charset="0"/>
              </a:rPr>
              <a:t> di capitali in </a:t>
            </a:r>
            <a:r>
              <a:rPr lang="it-IT" sz="24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400" dirty="0">
                <a:effectLst/>
                <a:latin typeface="Calibri" panose="020F0502020204030204" pitchFamily="34" charset="0"/>
                <a:ea typeface="Calibri" panose="020F0502020204030204" pitchFamily="34" charset="0"/>
                <a:cs typeface="Times New Roman" panose="02020603050405020304" pitchFamily="18" charset="0"/>
              </a:rPr>
              <a:t> di persone </a:t>
            </a:r>
            <a:r>
              <a:rPr lang="it-IT" sz="24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2400" dirty="0">
                <a:effectLst/>
                <a:latin typeface="Calibri" panose="020F0502020204030204" pitchFamily="34" charset="0"/>
                <a:ea typeface="Calibri" panose="020F0502020204030204" pitchFamily="34" charset="0"/>
                <a:cs typeface="Times New Roman" panose="02020603050405020304" pitchFamily="18" charset="0"/>
              </a:rPr>
              <a:t> adottata con le </a:t>
            </a:r>
            <a:r>
              <a:rPr lang="it-IT"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maggioranze previste per le modifiche dello statuto</a:t>
            </a:r>
            <a:r>
              <a:rPr lang="it-IT" sz="2400" dirty="0">
                <a:effectLst/>
                <a:latin typeface="Calibri" panose="020F0502020204030204" pitchFamily="34" charset="0"/>
                <a:ea typeface="Calibri" panose="020F0502020204030204" pitchFamily="34" charset="0"/>
                <a:cs typeface="Times New Roman" panose="02020603050405020304" pitchFamily="18" charset="0"/>
              </a:rPr>
              <a:t>. E' comunque richiesto il </a:t>
            </a:r>
            <a:r>
              <a:rPr lang="it-IT"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consenso dei soci che con la trasformazione assumono </a:t>
            </a:r>
            <a:r>
              <a:rPr lang="it-IT"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responsabilita'</a:t>
            </a:r>
            <a:r>
              <a:rPr lang="it-IT"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illimitata</a:t>
            </a:r>
            <a:r>
              <a:rPr lang="it-IT" sz="2400" dirty="0">
                <a:effectLst/>
                <a:latin typeface="Calibri" panose="020F0502020204030204" pitchFamily="34" charset="0"/>
                <a:ea typeface="Calibri" panose="020F0502020204030204" pitchFamily="34" charset="0"/>
                <a:cs typeface="Times New Roman" panose="02020603050405020304" pitchFamily="18" charset="0"/>
              </a:rPr>
              <a:t>. Gli amministratori devono predisporre una </a:t>
            </a:r>
            <a:r>
              <a:rPr lang="it-IT"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relazione che illustri le motivazioni e gli effetti della trasformazione</a:t>
            </a:r>
            <a:r>
              <a:rPr lang="it-IT" sz="2400" dirty="0">
                <a:effectLst/>
                <a:latin typeface="Calibri" panose="020F0502020204030204" pitchFamily="34" charset="0"/>
                <a:ea typeface="Calibri" panose="020F0502020204030204" pitchFamily="34" charset="0"/>
                <a:cs typeface="Times New Roman" panose="02020603050405020304" pitchFamily="18" charset="0"/>
              </a:rPr>
              <a:t>. Copia della relazione deve restare depositata presso la sede sociale durante i trenta giorni che precedono l'assemblea convocata per deliberare la trasformazione; i soci hanno diritto di prenderne visione e di ottenerne gratuitamente copia. Ciascun socio ha diritto all'assegnazione di una partecipazione proporzionale al valore della sua quota o delle sue azioni. I soci che con la trasformazione assumono </a:t>
            </a:r>
            <a:r>
              <a:rPr lang="it-IT" sz="2400" dirty="0" err="1">
                <a:effectLst/>
                <a:latin typeface="Calibri" panose="020F0502020204030204" pitchFamily="34" charset="0"/>
                <a:ea typeface="Calibri" panose="020F0502020204030204" pitchFamily="34" charset="0"/>
                <a:cs typeface="Times New Roman" panose="02020603050405020304" pitchFamily="18" charset="0"/>
              </a:rPr>
              <a:t>responsabilita'</a:t>
            </a:r>
            <a:r>
              <a:rPr lang="it-IT" sz="2400" dirty="0">
                <a:effectLst/>
                <a:latin typeface="Calibri" panose="020F0502020204030204" pitchFamily="34" charset="0"/>
                <a:ea typeface="Calibri" panose="020F0502020204030204" pitchFamily="34" charset="0"/>
                <a:cs typeface="Times New Roman" panose="02020603050405020304" pitchFamily="18" charset="0"/>
              </a:rPr>
              <a:t> illimitata, rispondono illimitatamente anche per le obbligazioni sociali sorte anteriormente alla trasformazione</a:t>
            </a:r>
            <a:endParaRPr lang="it-IT" sz="2400" dirty="0"/>
          </a:p>
        </p:txBody>
      </p:sp>
    </p:spTree>
    <p:extLst>
      <p:ext uri="{BB962C8B-B14F-4D97-AF65-F5344CB8AC3E}">
        <p14:creationId xmlns:p14="http://schemas.microsoft.com/office/powerpoint/2010/main" val="3404277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6B13FA6-9987-1F87-9571-33C13A381D81}"/>
              </a:ext>
            </a:extLst>
          </p:cNvPr>
          <p:cNvSpPr txBox="1"/>
          <p:nvPr/>
        </p:nvSpPr>
        <p:spPr>
          <a:xfrm>
            <a:off x="3431263" y="355226"/>
            <a:ext cx="12206973" cy="461665"/>
          </a:xfrm>
          <a:prstGeom prst="rect">
            <a:avLst/>
          </a:prstGeom>
          <a:noFill/>
        </p:spPr>
        <p:txBody>
          <a:bodyPr wrap="square" rtlCol="0">
            <a:spAutoFit/>
          </a:bodyPr>
          <a:lstStyle/>
          <a:p>
            <a:r>
              <a:rPr lang="it-IT" sz="2400" b="1" dirty="0"/>
              <a:t>        QUORUM DALLA FUSIONE</a:t>
            </a:r>
          </a:p>
        </p:txBody>
      </p:sp>
      <p:graphicFrame>
        <p:nvGraphicFramePr>
          <p:cNvPr id="3" name="Tabella 2">
            <a:extLst>
              <a:ext uri="{FF2B5EF4-FFF2-40B4-BE49-F238E27FC236}">
                <a16:creationId xmlns:a16="http://schemas.microsoft.com/office/drawing/2014/main" id="{C7114135-FDD8-AC38-838B-F286B0A23870}"/>
              </a:ext>
            </a:extLst>
          </p:cNvPr>
          <p:cNvGraphicFramePr>
            <a:graphicFrameLocks noGrp="1"/>
          </p:cNvGraphicFramePr>
          <p:nvPr>
            <p:extLst>
              <p:ext uri="{D42A27DB-BD31-4B8C-83A1-F6EECF244321}">
                <p14:modId xmlns:p14="http://schemas.microsoft.com/office/powerpoint/2010/main" val="406583007"/>
              </p:ext>
            </p:extLst>
          </p:nvPr>
        </p:nvGraphicFramePr>
        <p:xfrm>
          <a:off x="2205267" y="1430447"/>
          <a:ext cx="6915718" cy="1125053"/>
        </p:xfrm>
        <a:graphic>
          <a:graphicData uri="http://schemas.openxmlformats.org/drawingml/2006/table">
            <a:tbl>
              <a:tblPr firstRow="1" firstCol="1" bandRow="1"/>
              <a:tblGrid>
                <a:gridCol w="3444095">
                  <a:extLst>
                    <a:ext uri="{9D8B030D-6E8A-4147-A177-3AD203B41FA5}">
                      <a16:colId xmlns:a16="http://schemas.microsoft.com/office/drawing/2014/main" val="2377742251"/>
                    </a:ext>
                  </a:extLst>
                </a:gridCol>
                <a:gridCol w="3471623">
                  <a:extLst>
                    <a:ext uri="{9D8B030D-6E8A-4147-A177-3AD203B41FA5}">
                      <a16:colId xmlns:a16="http://schemas.microsoft.com/office/drawing/2014/main" val="3447827571"/>
                    </a:ext>
                  </a:extLst>
                </a:gridCol>
              </a:tblGrid>
              <a:tr h="506994">
                <a:tc>
                  <a:txBody>
                    <a:bodyPr/>
                    <a:lstStyle/>
                    <a:p>
                      <a:pPr algn="ctr">
                        <a:lnSpc>
                          <a:spcPct val="107000"/>
                        </a:lnSpc>
                        <a:spcAft>
                          <a:spcPts val="800"/>
                        </a:spcAft>
                      </a:pPr>
                      <a:r>
                        <a:rPr lang="it-IT" sz="1100" b="1" kern="100" dirty="0">
                          <a:effectLst/>
                          <a:latin typeface="Calibri" panose="020F0502020204030204" pitchFamily="34" charset="0"/>
                          <a:ea typeface="Calibri" panose="020F0502020204030204" pitchFamily="34" charset="0"/>
                          <a:cs typeface="Times New Roman" panose="02020603050405020304" pitchFamily="18" charset="0"/>
                        </a:rPr>
                        <a:t>SOCIETA’ CONSORTILE SRL</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it-IT" sz="11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SOCIETA’ COOP A MUT PREV SPA</a:t>
                      </a:r>
                      <a:endParaRPr lang="it-IT" sz="11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2815837"/>
                  </a:ext>
                </a:extLst>
              </a:tr>
              <a:tr h="618059">
                <a:tc>
                  <a:txBody>
                    <a:bodyPr/>
                    <a:lstStyle/>
                    <a:p>
                      <a:pPr algn="ctr">
                        <a:lnSpc>
                          <a:spcPct val="107000"/>
                        </a:lnSpc>
                        <a:spcAft>
                          <a:spcPts val="800"/>
                        </a:spcAft>
                      </a:pPr>
                      <a:r>
                        <a:rPr lang="it-IT" sz="1100" b="1" kern="100" dirty="0">
                          <a:effectLst/>
                          <a:latin typeface="Calibri" panose="020F0502020204030204" pitchFamily="34" charset="0"/>
                          <a:ea typeface="Calibri" panose="020F0502020204030204" pitchFamily="34" charset="0"/>
                          <a:cs typeface="Times New Roman" panose="02020603050405020304" pitchFamily="18" charset="0"/>
                        </a:rPr>
                        <a:t>2615 TER e 2502 </a:t>
                      </a:r>
                      <a:r>
                        <a:rPr lang="it-IT" sz="1100" b="1" kern="100" dirty="0" err="1">
                          <a:effectLst/>
                          <a:latin typeface="Calibri" panose="020F0502020204030204" pitchFamily="34" charset="0"/>
                          <a:ea typeface="Calibri" panose="020F0502020204030204" pitchFamily="34" charset="0"/>
                          <a:cs typeface="Times New Roman" panose="02020603050405020304" pitchFamily="18" charset="0"/>
                        </a:rPr>
                        <a:t>c.c</a:t>
                      </a:r>
                      <a:r>
                        <a:rPr lang="it-IT" sz="1100" b="1" kern="100" dirty="0">
                          <a:effectLst/>
                          <a:latin typeface="Calibri" panose="020F0502020204030204" pitchFamily="34" charset="0"/>
                          <a:ea typeface="Calibri" panose="020F0502020204030204" pitchFamily="34" charset="0"/>
                          <a:cs typeface="Times New Roman" panose="02020603050405020304" pitchFamily="18" charset="0"/>
                        </a:rPr>
                        <a:t> E STATUTO</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it-IT" sz="1100" b="1" kern="100" dirty="0">
                          <a:effectLst/>
                          <a:latin typeface="Calibri" panose="020F0502020204030204" pitchFamily="34" charset="0"/>
                          <a:ea typeface="Calibri" panose="020F0502020204030204" pitchFamily="34" charset="0"/>
                          <a:cs typeface="Times New Roman" panose="02020603050405020304" pitchFamily="18" charset="0"/>
                        </a:rPr>
                        <a:t>2545 NOVIES, 2519 E </a:t>
                      </a:r>
                      <a:r>
                        <a:rPr lang="it-IT" sz="11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2502</a:t>
                      </a:r>
                      <a:r>
                        <a:rPr lang="it-IT" sz="1100" b="1" kern="100" dirty="0">
                          <a:effectLst/>
                          <a:latin typeface="Calibri" panose="020F0502020204030204" pitchFamily="34" charset="0"/>
                          <a:ea typeface="Calibri" panose="020F0502020204030204" pitchFamily="34" charset="0"/>
                          <a:cs typeface="Times New Roman" panose="02020603050405020304" pitchFamily="18" charset="0"/>
                        </a:rPr>
                        <a:t> C.C. E STATUTO</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0667809"/>
                  </a:ext>
                </a:extLst>
              </a:tr>
            </a:tbl>
          </a:graphicData>
        </a:graphic>
      </p:graphicFrame>
      <p:sp>
        <p:nvSpPr>
          <p:cNvPr id="4" name="CasellaDiTesto 3">
            <a:extLst>
              <a:ext uri="{FF2B5EF4-FFF2-40B4-BE49-F238E27FC236}">
                <a16:creationId xmlns:a16="http://schemas.microsoft.com/office/drawing/2014/main" id="{4352E622-6899-A434-60F3-0E082BBB732B}"/>
              </a:ext>
            </a:extLst>
          </p:cNvPr>
          <p:cNvSpPr txBox="1"/>
          <p:nvPr/>
        </p:nvSpPr>
        <p:spPr>
          <a:xfrm>
            <a:off x="1638677" y="2869949"/>
            <a:ext cx="9162107" cy="2256323"/>
          </a:xfrm>
          <a:prstGeom prst="rect">
            <a:avLst/>
          </a:prstGeom>
          <a:noFill/>
        </p:spPr>
        <p:txBody>
          <a:bodyPr wrap="square" rtlCol="0">
            <a:spAutoFit/>
          </a:bodyPr>
          <a:lstStyle/>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Art. 2502 c.c. – Decisione in ordine alla fusione.</a:t>
            </a:r>
          </a:p>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La fusione è decisa da ciascuna delle società che vi partecipano mediante approvazione del relativo progetto. Se l'atto costitutivo o lo statuto non dispongono diversamente, tale approvazione avviene, nelle società di persone, con il consenso della maggioranza dei soci determinata secondo la parte attribuita a ciascuno negli utili, salva la facoltà di recesso per il socio che non abbia consentito alla fusione </a:t>
            </a:r>
            <a:r>
              <a:rPr lang="it-IT" sz="1800"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 nelle società di capitali, secondo le norme previste per la modificazione dell'atto costitutivo o statuto</a:t>
            </a:r>
            <a:endParaRPr lang="it-IT" sz="18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8940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25A0CCA8-D804-9691-A2F7-5F463244C8EE}"/>
              </a:ext>
            </a:extLst>
          </p:cNvPr>
          <p:cNvPicPr>
            <a:picLocks noChangeAspect="1"/>
          </p:cNvPicPr>
          <p:nvPr/>
        </p:nvPicPr>
        <p:blipFill>
          <a:blip r:embed="rId2"/>
          <a:stretch>
            <a:fillRect/>
          </a:stretch>
        </p:blipFill>
        <p:spPr>
          <a:xfrm>
            <a:off x="887752" y="1188417"/>
            <a:ext cx="9777302" cy="1945400"/>
          </a:xfrm>
          <a:prstGeom prst="rect">
            <a:avLst/>
          </a:prstGeom>
        </p:spPr>
      </p:pic>
      <p:cxnSp>
        <p:nvCxnSpPr>
          <p:cNvPr id="4" name="Connettore diritto 3">
            <a:extLst>
              <a:ext uri="{FF2B5EF4-FFF2-40B4-BE49-F238E27FC236}">
                <a16:creationId xmlns:a16="http://schemas.microsoft.com/office/drawing/2014/main" id="{11E26BDA-02B9-5FC3-2914-2452667BE2BD}"/>
              </a:ext>
            </a:extLst>
          </p:cNvPr>
          <p:cNvCxnSpPr/>
          <p:nvPr/>
        </p:nvCxnSpPr>
        <p:spPr>
          <a:xfrm>
            <a:off x="10665054" y="1775534"/>
            <a:ext cx="0" cy="74572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4623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AC18FB2-482E-01AB-940A-15111B722703}"/>
              </a:ext>
            </a:extLst>
          </p:cNvPr>
          <p:cNvSpPr txBox="1"/>
          <p:nvPr/>
        </p:nvSpPr>
        <p:spPr>
          <a:xfrm>
            <a:off x="577049" y="275208"/>
            <a:ext cx="11310151" cy="6131871"/>
          </a:xfrm>
          <a:prstGeom prst="rect">
            <a:avLst/>
          </a:prstGeom>
          <a:noFill/>
        </p:spPr>
        <p:txBody>
          <a:bodyPr wrap="square" rtlCol="0">
            <a:spAutoFit/>
          </a:bodyPr>
          <a:lstStyle/>
          <a:p>
            <a:pPr algn="just">
              <a:lnSpc>
                <a:spcPct val="107000"/>
              </a:lnSpc>
              <a:spcAft>
                <a:spcPts val="800"/>
              </a:spcAft>
            </a:pP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Art. 2527 c.c.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Requisiti dei soci: </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L'atto costitutivo stabilisce i requisiti per l'ammissione dei nuovi soci e la relativa procedura, secondo criteri non discriminatori coerenti con lo scopo mutualistico e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l'attivita'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economica svolta. </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Non possono in ogni caso divenire soci quanti esercitano in proprio imprese in concorrenza con quella della cooperativa.</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L'atto costitutivo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prevedere, determinandone i diritti e gli obblighi, l'ammissione del nuovo socio cooperatore in una categoria speciale in ragione dell'interesse alla sua formazione ovvero del suo inserimento nell'impresa. I soci ammessi alla categoria speciale non possono in ogni caso superare un terzo del numero totale dei soci cooperatori. Al termine di un periodo comunque non superiore a cinque anni il nuovo socio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ammesso a godere i diritti che spettano agli altri soci cooperatori.</a:t>
            </a:r>
          </a:p>
          <a:p>
            <a:pPr algn="just">
              <a:lnSpc>
                <a:spcPct val="107000"/>
              </a:lnSpc>
              <a:spcAft>
                <a:spcPts val="800"/>
              </a:spcAft>
            </a:pP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Art. 2522 c.c.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Numero dei soci: Per costituire una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cooperativa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necessario che i soci siano almeno nove.  </a:t>
            </a:r>
          </a:p>
          <a:p>
            <a:pPr algn="just">
              <a:lnSpc>
                <a:spcPct val="107000"/>
              </a:lnSpc>
              <a:spcAft>
                <a:spcPts val="800"/>
              </a:spcAft>
            </a:pP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essere costituita una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cooperativa da almeno tre soci quando i medesimi sono persone fisiche e la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adotta le norme della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responsabilita'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limitata; nel caso di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attivita'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agricola possono essere soci anche le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semplici. </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Se successivamente alla costituzione il numero dei soci diviene inferiore a quello stabilito nei precedenti commi, esso deve essere integrato nel termine massimo di un anno, trascorso il quale la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si scioglie e deve essere posta in liquidazione. </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 legge determina il numero minimo di soci necessario per la costituzione di particolari categorie di cooperative.</a:t>
            </a:r>
          </a:p>
        </p:txBody>
      </p:sp>
    </p:spTree>
    <p:extLst>
      <p:ext uri="{BB962C8B-B14F-4D97-AF65-F5344CB8AC3E}">
        <p14:creationId xmlns:p14="http://schemas.microsoft.com/office/powerpoint/2010/main" val="1593230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4792B48-34B9-3AA6-8687-D47514102250}"/>
              </a:ext>
            </a:extLst>
          </p:cNvPr>
          <p:cNvSpPr txBox="1"/>
          <p:nvPr/>
        </p:nvSpPr>
        <p:spPr>
          <a:xfrm>
            <a:off x="417250" y="275208"/>
            <a:ext cx="11469950" cy="5718297"/>
          </a:xfrm>
          <a:prstGeom prst="rect">
            <a:avLst/>
          </a:prstGeom>
          <a:noFill/>
        </p:spPr>
        <p:txBody>
          <a:bodyPr wrap="square" rtlCol="0">
            <a:spAutoFit/>
          </a:bodyPr>
          <a:lstStyle/>
          <a:p>
            <a:pPr algn="just">
              <a:lnSpc>
                <a:spcPct val="107000"/>
              </a:lnSpc>
              <a:spcAft>
                <a:spcPts val="800"/>
              </a:spcAft>
            </a:pPr>
            <a:r>
              <a:rPr lang="it-IT" sz="1400" b="1" kern="100" dirty="0">
                <a:effectLst/>
                <a:latin typeface="Calibri" panose="020F0502020204030204" pitchFamily="34" charset="0"/>
                <a:ea typeface="Calibri" panose="020F0502020204030204" pitchFamily="34" charset="0"/>
                <a:cs typeface="Times New Roman" panose="02020603050405020304" pitchFamily="18" charset="0"/>
              </a:rPr>
              <a:t>Art. 2501-quater C.C. - Situazione patrimoniale: </a:t>
            </a: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L'organo amministrativo delle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partecipanti alla fusione redige, con l'osservanza delle norme sul bilancio d'esercizio</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la situazione patrimoniale delle </a:t>
            </a:r>
            <a:r>
              <a:rPr lang="it-IT" sz="1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stesse</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riferita ad una data non anteriore di oltre centoventi giorni al giorno in cui il progetto di fusione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depositato nella sede della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ovvero pubblicato sul sito Internet di questa. </a:t>
            </a: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La situazione patrimoniale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essere sostituita dal bilancio dell'ultimo esercizio, se questo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stato chiuso non oltre sei mesi prima del giorno del deposito o della pubblicazione indicato nel primo comma, ovvero, nel caso di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quotata in mercati regolamentati, dalla relazione finanziaria semestrale prevista dalle leggi speciali,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purche</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non riferita ad una data antecedente sei mesi dal giorno di deposito o pubblicazione indicato al primo comma. </a:t>
            </a: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La situazione patrimoniale </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non </a:t>
            </a:r>
            <a:r>
              <a:rPr lang="it-IT" sz="1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richiesta se vi rinunciano </a:t>
            </a:r>
            <a:r>
              <a:rPr lang="it-IT" sz="1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all'unanimita'</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i soci e i possessori di altri strumenti finanziari che attribuiscono il diritto di voto di ciascuna delle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partecipanti alla fusione.</a:t>
            </a:r>
          </a:p>
          <a:p>
            <a:pPr algn="just">
              <a:lnSpc>
                <a:spcPct val="107000"/>
              </a:lnSpc>
              <a:spcAft>
                <a:spcPts val="800"/>
              </a:spcAft>
            </a:pPr>
            <a:r>
              <a:rPr lang="it-IT" sz="1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400" b="1" kern="100" dirty="0">
                <a:effectLst/>
                <a:latin typeface="Calibri" panose="020F0502020204030204" pitchFamily="34" charset="0"/>
                <a:ea typeface="Calibri" panose="020F0502020204030204" pitchFamily="34" charset="0"/>
                <a:cs typeface="Times New Roman" panose="02020603050405020304" pitchFamily="18" charset="0"/>
              </a:rPr>
              <a:t>Art. 2501-quinquies c.c. - Relazione dell'organo amministrativo: </a:t>
            </a: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L'organo amministrativo delle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partecipanti  alla  fusione deve predisporre </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una relazione che illustri e giustifichi,  sotto  il profilo  giuridico  ed  economico,  il  progetto  di  fusione  e   in particolare il rapporto di cambio delle azioni o delle quote.</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La relazione deve indicare </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 criteri di determinazione del rapporto di cambio</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Nella  relazione  devono  essere  segnalate  le  eventuali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difficolta'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di valutazione. </a:t>
            </a: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L'organo amministrativo segnala ai soci in assemblea e all'organo amministrativo delle altre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partecipanti  alla  fusione  le modifiche  rilevanti  degli  elementi  dell'attivo  e   del   passivo eventualmente intervenute tra la data in cui il progetto  di  fusione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depositato presso la sede della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ovvero  pubblicato  nel sito Internet di questa e la data della decisione sulla fusione. </a:t>
            </a:r>
          </a:p>
          <a:p>
            <a:pPr algn="just">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La relazione  di  cui  al  primo  comma  </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non  </a:t>
            </a:r>
            <a:r>
              <a:rPr lang="it-IT" sz="1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richiesta  se  vi rinunciano </a:t>
            </a:r>
            <a:r>
              <a:rPr lang="it-IT" sz="1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all'unanimita'</a:t>
            </a:r>
            <a:r>
              <a:rPr lang="it-IT"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i soci e i possessori  di  altri  strumenti finanziari che attribuiscono il diritto di  voto  di  ciascuna  delle </a:t>
            </a:r>
            <a:r>
              <a:rPr lang="it-IT" sz="1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partecipanti alla fusione.</a:t>
            </a:r>
          </a:p>
        </p:txBody>
      </p:sp>
    </p:spTree>
    <p:extLst>
      <p:ext uri="{BB962C8B-B14F-4D97-AF65-F5344CB8AC3E}">
        <p14:creationId xmlns:p14="http://schemas.microsoft.com/office/powerpoint/2010/main" val="3072983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1B19495-D53F-D898-2E61-FC9F98CC15F1}"/>
              </a:ext>
            </a:extLst>
          </p:cNvPr>
          <p:cNvSpPr txBox="1"/>
          <p:nvPr/>
        </p:nvSpPr>
        <p:spPr>
          <a:xfrm>
            <a:off x="390617" y="390617"/>
            <a:ext cx="11567604" cy="6270306"/>
          </a:xfrm>
          <a:prstGeom prst="rect">
            <a:avLst/>
          </a:prstGeom>
          <a:noFill/>
        </p:spPr>
        <p:txBody>
          <a:bodyPr wrap="square" rtlCol="0">
            <a:spAutoFit/>
          </a:bodyPr>
          <a:lstStyle/>
          <a:p>
            <a:pPr algn="just">
              <a:lnSpc>
                <a:spcPct val="107000"/>
              </a:lnSpc>
              <a:spcAft>
                <a:spcPts val="800"/>
              </a:spcAft>
            </a:pPr>
            <a:r>
              <a:rPr lang="it-IT" sz="1200" b="1" kern="100" dirty="0">
                <a:effectLst/>
                <a:latin typeface="Calibri" panose="020F0502020204030204" pitchFamily="34" charset="0"/>
                <a:ea typeface="Calibri" panose="020F0502020204030204" pitchFamily="34" charset="0"/>
                <a:cs typeface="Times New Roman" panose="02020603050405020304" pitchFamily="18" charset="0"/>
              </a:rPr>
              <a:t>Art. 2501 – sexies c.c. – Relazione deli esperti:</a:t>
            </a:r>
            <a:endParaRPr lang="it-IT"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Uno o più esperti per ciascuna società  redigono una </a:t>
            </a:r>
            <a:r>
              <a:rPr lang="it-IT" sz="1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relazione sulla congruità del rapporto di cambio</a:t>
            </a: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 delle azioni o delle quote, che indichi:</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a) il metodo o i metodi seguiti per la determinazione del rapporto di cambio proposto e i valori risultanti dall'applicazione di ciascuno di essi;</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b) le eventuali difficoltà di valutazione.</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La relazione deve contenere, inoltre, un parere sull'adeguatezza del metodo o dei metodi seguiti per la determinazione del rapporto di cambio e sull'importanza relativa attribuita a ciascuno di essi nella determinazione del valore adottato.</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L'esperto o gli esperti sono scelti tra i soggetti di cui al primo comma dell'articolo 2409-bis e, </a:t>
            </a:r>
            <a:r>
              <a:rPr lang="it-IT" sz="1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 la società incorporante o la società risultante dalla fusione è una società per azioni o in accomandita per azioni</a:t>
            </a: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sono designati dal tribunale del luogo in cui ha sede la società. </a:t>
            </a: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Se la società è quotata in mercati regolamentati, l'esperto è scelto tra le società di revisione sottoposte alla vigilanza della Commissione Nazionale per le Società e la Borsa.</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In ogni caso, le società partecipanti alla fusione possono congiuntamente richiedere al tribunale del luogo in cui ha sede la società risultante dalla fusione o quella incorporante la nomina di uno o più esperti comuni.</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Ciascun esperto ha diritto di ottenere dalle società partecipanti alla fusione tutte le informazioni e i documenti utili e di procedere ad ogni necessaria verifica.</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L'esperto risponde dei danni causati alle società partecipanti alle fusioni, ai loro soci e ai terzi. Si applicano le disposizioni dell'articolo 64 del codice di procedura civile.</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Ai soggetti di cui ai precedenti terzo e quarto comma è altresì affidata, in ipotesi di fusione di società di persone con società di capitali, la relazione di stima del patrimonio della società di persone a norma dell'articolo 2343.</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La relazione di cui al primo comma non è richiesta se vi rinunciano all'unanimità i soci  e i possessori di altri strumenti finanziari che attribuiscono il diritto di voto di ciascuna società partecipante alla fusione.</a:t>
            </a:r>
          </a:p>
          <a:p>
            <a:pPr algn="just">
              <a:lnSpc>
                <a:spcPct val="107000"/>
              </a:lnSpc>
              <a:spcAft>
                <a:spcPts val="800"/>
              </a:spcAft>
            </a:pPr>
            <a:r>
              <a:rPr lang="it-IT" sz="1200" b="1" kern="100" dirty="0">
                <a:effectLst/>
                <a:latin typeface="Calibri" panose="020F0502020204030204" pitchFamily="34" charset="0"/>
                <a:ea typeface="Calibri" panose="020F0502020204030204" pitchFamily="34" charset="0"/>
                <a:cs typeface="Times New Roman" panose="02020603050405020304" pitchFamily="18" charset="0"/>
              </a:rPr>
              <a:t>Art.  2501-ter. - Progetto di fusione:</a:t>
            </a:r>
            <a:endParaRPr lang="it-IT"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L'organo amministrativo delle società partecipanti alla fusione redige un progetto di fusione, dal quale devono in ogni caso risultare:</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(...OMISSIS)</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3) il </a:t>
            </a:r>
            <a:r>
              <a:rPr lang="it-IT" sz="1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rapporto di cambio </a:t>
            </a: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delle azioni o quote, nonché l'eventuale conguaglio in danaro;</a:t>
            </a:r>
          </a:p>
          <a:p>
            <a:pPr algn="just">
              <a:lnSpc>
                <a:spcPct val="107000"/>
              </a:lnSpc>
              <a:spcAft>
                <a:spcPts val="800"/>
              </a:spcAft>
            </a:pP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4) le </a:t>
            </a:r>
            <a:r>
              <a:rPr lang="it-IT" sz="1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modalità di assegnazione </a:t>
            </a:r>
            <a:r>
              <a:rPr lang="it-IT" sz="1200" kern="100" dirty="0">
                <a:effectLst/>
                <a:latin typeface="Calibri" panose="020F0502020204030204" pitchFamily="34" charset="0"/>
                <a:ea typeface="Calibri" panose="020F0502020204030204" pitchFamily="34" charset="0"/>
                <a:cs typeface="Times New Roman" panose="02020603050405020304" pitchFamily="18" charset="0"/>
              </a:rPr>
              <a:t>delle azioni o delle quote della società che risulta dalla fusione o di quella incorporante;</a:t>
            </a:r>
          </a:p>
        </p:txBody>
      </p:sp>
    </p:spTree>
    <p:extLst>
      <p:ext uri="{BB962C8B-B14F-4D97-AF65-F5344CB8AC3E}">
        <p14:creationId xmlns:p14="http://schemas.microsoft.com/office/powerpoint/2010/main" val="2919159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51C5195-8236-AD38-4124-DDCDD1AF3A5A}"/>
              </a:ext>
            </a:extLst>
          </p:cNvPr>
          <p:cNvSpPr txBox="1"/>
          <p:nvPr/>
        </p:nvSpPr>
        <p:spPr>
          <a:xfrm>
            <a:off x="1047565" y="648070"/>
            <a:ext cx="10741981" cy="5656100"/>
          </a:xfrm>
          <a:prstGeom prst="rect">
            <a:avLst/>
          </a:prstGeom>
          <a:noFill/>
        </p:spPr>
        <p:txBody>
          <a:bodyPr wrap="square" rtlCol="0">
            <a:spAutoFit/>
          </a:bodyPr>
          <a:lstStyle/>
          <a:p>
            <a:pPr algn="just">
              <a:lnSpc>
                <a:spcPct val="107000"/>
              </a:lnSpc>
              <a:spcAft>
                <a:spcPts val="800"/>
              </a:spcAft>
            </a:pPr>
            <a:r>
              <a:rPr lang="it-IT" sz="2800" b="1" kern="100" dirty="0">
                <a:effectLst/>
                <a:latin typeface="Calibri" panose="020F0502020204030204" pitchFamily="34" charset="0"/>
                <a:ea typeface="Calibri" panose="020F0502020204030204" pitchFamily="34" charset="0"/>
                <a:cs typeface="Times New Roman" panose="02020603050405020304" pitchFamily="18" charset="0"/>
              </a:rPr>
              <a:t>Art. 2615 ter </a:t>
            </a:r>
            <a:r>
              <a:rPr lang="it-IT" sz="2800" b="1" kern="100" dirty="0" err="1">
                <a:effectLst/>
                <a:latin typeface="Calibri" panose="020F0502020204030204" pitchFamily="34" charset="0"/>
                <a:ea typeface="Calibri" panose="020F0502020204030204" pitchFamily="34" charset="0"/>
                <a:cs typeface="Times New Roman" panose="02020603050405020304" pitchFamily="18" charset="0"/>
              </a:rPr>
              <a:t>c.c</a:t>
            </a:r>
            <a:r>
              <a:rPr lang="it-IT" sz="2800" b="1" kern="100" dirty="0">
                <a:effectLst/>
                <a:latin typeface="Calibri" panose="020F0502020204030204" pitchFamily="34" charset="0"/>
                <a:ea typeface="Calibri" panose="020F0502020204030204" pitchFamily="34" charset="0"/>
                <a:cs typeface="Times New Roman" panose="02020603050405020304" pitchFamily="18" charset="0"/>
              </a:rPr>
              <a:t> - </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Società Consortili:</a:t>
            </a:r>
          </a:p>
          <a:p>
            <a:pPr algn="just">
              <a:lnSpc>
                <a:spcPct val="107000"/>
              </a:lnSpc>
              <a:spcAft>
                <a:spcPts val="800"/>
              </a:spcAft>
            </a:pP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a:t>
            </a:r>
            <a:r>
              <a:rPr lang="it-IT" sz="2800" b="1"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“società a responsabilità limitata”</a:t>
            </a: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può assumere come oggetto sociale gli scopi indicati nell’art. 2602 c.c.</a:t>
            </a:r>
            <a:endParaRPr lang="it-IT"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In tal caso l’atto costitutivo può stabilire l’obbligo dei soci di versare contributi in denaro </a:t>
            </a:r>
          </a:p>
          <a:p>
            <a:pPr algn="just">
              <a:lnSpc>
                <a:spcPct val="107000"/>
              </a:lnSpc>
              <a:spcAft>
                <a:spcPts val="800"/>
              </a:spcAft>
            </a:pPr>
            <a:r>
              <a:rPr lang="it-IT" sz="2800" b="1" kern="100" dirty="0">
                <a:effectLst/>
                <a:latin typeface="Calibri" panose="020F0502020204030204" pitchFamily="34" charset="0"/>
                <a:ea typeface="Calibri" panose="020F0502020204030204" pitchFamily="34" charset="0"/>
                <a:cs typeface="Times New Roman" panose="02020603050405020304" pitchFamily="18" charset="0"/>
              </a:rPr>
              <a:t>Art. 2602 c.c. </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  Nozione e norme applicabili; </a:t>
            </a:r>
            <a:r>
              <a:rPr lang="it-IT" sz="2800" i="1" kern="100" dirty="0">
                <a:effectLst/>
                <a:latin typeface="Calibri" panose="020F0502020204030204" pitchFamily="34" charset="0"/>
                <a:ea typeface="Calibri" panose="020F0502020204030204" pitchFamily="34" charset="0"/>
                <a:cs typeface="Times New Roman" panose="02020603050405020304" pitchFamily="18" charset="0"/>
              </a:rPr>
              <a:t>Contratto di Consorzio:</a:t>
            </a:r>
            <a:endParaRPr lang="it-IT"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800" b="1" kern="100" dirty="0">
                <a:effectLst/>
                <a:latin typeface="Calibri" panose="020F0502020204030204" pitchFamily="34" charset="0"/>
                <a:ea typeface="Calibri" panose="020F0502020204030204" pitchFamily="34" charset="0"/>
                <a:cs typeface="Times New Roman" panose="02020603050405020304" pitchFamily="18" charset="0"/>
              </a:rPr>
              <a:t>Con il contratto di consorzio </a:t>
            </a:r>
            <a:r>
              <a:rPr lang="it-IT" sz="2800" b="1" kern="100" dirty="0" err="1">
                <a:effectLst/>
                <a:latin typeface="Calibri" panose="020F0502020204030204" pitchFamily="34" charset="0"/>
                <a:ea typeface="Calibri" panose="020F0502020204030204" pitchFamily="34" charset="0"/>
                <a:cs typeface="Times New Roman" panose="02020603050405020304" pitchFamily="18" charset="0"/>
              </a:rPr>
              <a:t>piu'</a:t>
            </a:r>
            <a:r>
              <a:rPr lang="it-IT" sz="2800" b="1" kern="100" dirty="0">
                <a:effectLst/>
                <a:latin typeface="Calibri" panose="020F0502020204030204" pitchFamily="34" charset="0"/>
                <a:ea typeface="Calibri" panose="020F0502020204030204" pitchFamily="34" charset="0"/>
                <a:cs typeface="Times New Roman" panose="02020603050405020304" pitchFamily="18" charset="0"/>
              </a:rPr>
              <a:t> imprenditori istituiscono </a:t>
            </a:r>
            <a:r>
              <a:rPr lang="it-IT" sz="2800" b="1" kern="1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un'organizzazione comune </a:t>
            </a:r>
            <a:r>
              <a:rPr lang="it-IT" sz="2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 la </a:t>
            </a: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disciplina (1) </a:t>
            </a:r>
            <a:r>
              <a:rPr lang="it-IT" sz="2800" b="1" kern="100" dirty="0">
                <a:effectLst/>
                <a:latin typeface="Calibri" panose="020F0502020204030204" pitchFamily="34" charset="0"/>
                <a:ea typeface="Calibri" panose="020F0502020204030204" pitchFamily="34" charset="0"/>
                <a:cs typeface="Times New Roman" panose="02020603050405020304" pitchFamily="18" charset="0"/>
              </a:rPr>
              <a:t>o per lo </a:t>
            </a: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svolgimento di determinate fasi (2)</a:t>
            </a:r>
            <a:r>
              <a:rPr lang="it-IT" sz="2800" b="1" kern="100" dirty="0">
                <a:effectLst/>
                <a:latin typeface="Calibri" panose="020F0502020204030204" pitchFamily="34" charset="0"/>
                <a:ea typeface="Calibri" panose="020F0502020204030204" pitchFamily="34" charset="0"/>
                <a:cs typeface="Times New Roman" panose="02020603050405020304" pitchFamily="18" charset="0"/>
              </a:rPr>
              <a:t> delle rispettive imprese. </a:t>
            </a:r>
            <a:endParaRPr lang="it-IT"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Il contratto di cui al precedente comma </a:t>
            </a:r>
            <a:r>
              <a:rPr lang="it-IT" sz="28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 regolato dalle norme seguenti, salve le diverse disposizioni delle leggi speciali</a:t>
            </a:r>
          </a:p>
        </p:txBody>
      </p:sp>
    </p:spTree>
    <p:extLst>
      <p:ext uri="{BB962C8B-B14F-4D97-AF65-F5344CB8AC3E}">
        <p14:creationId xmlns:p14="http://schemas.microsoft.com/office/powerpoint/2010/main" val="2183484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5330350-DD9C-42C9-CC11-85024AFCD8A8}"/>
              </a:ext>
            </a:extLst>
          </p:cNvPr>
          <p:cNvSpPr txBox="1"/>
          <p:nvPr/>
        </p:nvSpPr>
        <p:spPr>
          <a:xfrm>
            <a:off x="532660" y="355107"/>
            <a:ext cx="11505460" cy="6922921"/>
          </a:xfrm>
          <a:prstGeom prst="rect">
            <a:avLst/>
          </a:prstGeom>
          <a:noFill/>
        </p:spPr>
        <p:txBody>
          <a:bodyPr wrap="square" rtlCol="0">
            <a:spAutoFit/>
          </a:bodyPr>
          <a:lstStyle/>
          <a:p>
            <a:pPr algn="just">
              <a:lnSpc>
                <a:spcPct val="107000"/>
              </a:lnSpc>
              <a:spcAft>
                <a:spcPts val="800"/>
              </a:spcAft>
            </a:pPr>
            <a:r>
              <a:rPr lang="it-IT" sz="1600" b="1" kern="100" dirty="0">
                <a:effectLst/>
                <a:latin typeface="Calibri" panose="020F0502020204030204" pitchFamily="34" charset="0"/>
                <a:ea typeface="Calibri" panose="020F0502020204030204" pitchFamily="34" charset="0"/>
                <a:cs typeface="Times New Roman" panose="02020603050405020304" pitchFamily="18" charset="0"/>
              </a:rPr>
              <a:t>Art. 2545-ter c.c. </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Riserve indivisibili</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Sono indivisibili le riserve che per disposizione di legge o dello statuto non possono essere ripartite tra i soci, neppure in caso di scioglimento della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Le riserve indivisibili possono essere utilizzate per la copertura di perdite solo dopo che sono esaurite le riserve che la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aveva destinato ad operazioni di aumento di capitale e quelle che possono essere ripartite tra i soci in caso di scioglimento della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it-IT" sz="1600" b="1" kern="100" dirty="0">
                <a:effectLst/>
                <a:latin typeface="Calibri" panose="020F0502020204030204" pitchFamily="34" charset="0"/>
                <a:ea typeface="Calibri" panose="020F0502020204030204" pitchFamily="34" charset="0"/>
                <a:cs typeface="Times New Roman" panose="02020603050405020304" pitchFamily="18" charset="0"/>
              </a:rPr>
              <a:t>Art. 2545-quater c.c</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Riserve legali, statutarie e volontarie</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Qualunque sia l'ammontare del fondo di riserva legale, deve essere a questo destinato almeno il trenta per cento degli utili netti annuali. Una quota degli utili netti annuali deve essere corrisposta ai fondi mutualistici per la promozione e lo sviluppo della cooperazione, nella misura e con le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modalita'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previste dalla legge</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L'assemblea determina, nel rispetto di quanto previsto dall'articolo 2545-quinquies, la destinazione degli utili non assegnati ai sensi del primo e secondo comma. </a:t>
            </a:r>
          </a:p>
          <a:p>
            <a:pPr algn="just">
              <a:lnSpc>
                <a:spcPct val="107000"/>
              </a:lnSpc>
              <a:spcAft>
                <a:spcPts val="800"/>
              </a:spcAft>
            </a:pPr>
            <a:r>
              <a:rPr lang="it-IT" sz="1600" b="1" kern="100" dirty="0">
                <a:effectLst/>
                <a:latin typeface="Calibri" panose="020F0502020204030204" pitchFamily="34" charset="0"/>
                <a:ea typeface="Calibri" panose="020F0502020204030204" pitchFamily="34" charset="0"/>
                <a:cs typeface="Times New Roman" panose="02020603050405020304" pitchFamily="18" charset="0"/>
              </a:rPr>
              <a:t>Art. 2545-quinquies - Diritto agli utili e alle riserve dei soci cooperatori: </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L'atto costitutivo indica le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modalita'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e la percentuale massima di ripartizione dei dividendi tra i soci cooperatori.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Possono essere distribuiti dividendi</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acquistate proprie quote o azioni ovvero assegnate ai soci le riserve divisibili se il rapporto tra il patrimonio netto e il complessivo indebitamento della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superiore ad un quarto. </a:t>
            </a:r>
          </a:p>
          <a:p>
            <a:pPr algn="just">
              <a:lnSpc>
                <a:spcPct val="107000"/>
              </a:lnSpc>
              <a:spcAft>
                <a:spcPts val="80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La condizione non si applica nei confronti dei possessori di strumenti finanziari.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L'atto costitutivo </a:t>
            </a:r>
            <a:r>
              <a:rPr lang="it-IT" sz="16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puo'</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autorizzare l'assemblea ad assegnare ai soci le riserve divisibili attraverso</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a) l'emissione degli strumenti finanziari di cui all'articolo 2526; b) mediante aumento proporzionale delle quote sottoscritte e versate, o mediante l'emissione di nuove azioni, anche in deroga a quanto previsto dall'articolo 2525, nella misura massima complessiva del venti per cento del valore originario. Le riserve divisibili, spettanti al socio in caso di scioglimento del rapporto, possono essere assegnate, se lo statuto non prevede diversamente, attraverso l'emissione di strumenti finanziari liberamente trasferibili e devono esserlo ove il rapporto tra il patrimonio netto e il complessivo indebitamento della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sia inferiore ad un quarto. </a:t>
            </a:r>
          </a:p>
          <a:p>
            <a:pPr algn="just">
              <a:lnSpc>
                <a:spcPct val="107000"/>
              </a:lnSpc>
              <a:spcAft>
                <a:spcPts val="80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Le disposizioni dei commi secondo e terzo non si applicano alle cooperative con azioni quotate in mercati regolamentati.</a:t>
            </a:r>
          </a:p>
          <a:p>
            <a:pPr algn="just">
              <a:lnSpc>
                <a:spcPct val="107000"/>
              </a:lnSpc>
              <a:spcAft>
                <a:spcPts val="800"/>
              </a:spcAft>
            </a:pP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dirty="0"/>
          </a:p>
        </p:txBody>
      </p:sp>
    </p:spTree>
    <p:extLst>
      <p:ext uri="{BB962C8B-B14F-4D97-AF65-F5344CB8AC3E}">
        <p14:creationId xmlns:p14="http://schemas.microsoft.com/office/powerpoint/2010/main" val="3451498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5FCC58B-A787-E2C7-CCD5-442B392E4C2C}"/>
              </a:ext>
            </a:extLst>
          </p:cNvPr>
          <p:cNvSpPr txBox="1"/>
          <p:nvPr/>
        </p:nvSpPr>
        <p:spPr>
          <a:xfrm>
            <a:off x="807868" y="594804"/>
            <a:ext cx="11052699" cy="4946419"/>
          </a:xfrm>
          <a:prstGeom prst="rect">
            <a:avLst/>
          </a:prstGeom>
          <a:noFill/>
        </p:spPr>
        <p:txBody>
          <a:bodyPr wrap="square" rtlCol="0">
            <a:spAutoFit/>
          </a:bodyPr>
          <a:lstStyle/>
          <a:p>
            <a:pPr algn="just">
              <a:lnSpc>
                <a:spcPct val="107000"/>
              </a:lnSpc>
              <a:spcAft>
                <a:spcPts val="800"/>
              </a:spcAft>
            </a:pPr>
            <a:r>
              <a:rPr lang="it-IT" sz="1800" b="1" kern="100">
                <a:effectLst/>
                <a:latin typeface="Calibri" panose="020F0502020204030204" pitchFamily="34" charset="0"/>
                <a:ea typeface="Calibri" panose="020F0502020204030204" pitchFamily="34" charset="0"/>
                <a:cs typeface="Times New Roman" panose="02020603050405020304" pitchFamily="18" charset="0"/>
              </a:rPr>
              <a:t>Art. 2545-octies - Perdita della qualifica di cooperativa a mutualita' prevalente:</a:t>
            </a:r>
            <a:endParaRPr lang="it-IT" sz="18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La cooperativa perde la qualifica di cooperativa a mutualita' prevalente quando, per due esercizi consecutivi, non rispetti la condizione di prevalenza, di cui all'articolo 2513, </a:t>
            </a:r>
            <a:r>
              <a:rPr lang="it-IT" sz="1800"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ovvero quando modifichi le previsioni statutarie di cui all'articolo 2514</a:t>
            </a:r>
            <a:r>
              <a:rPr lang="it-IT" sz="1800" kern="10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800"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 questo caso, sentito il parere del revisore esterno, ove presente, gli amministratori devono redigere un apposito bilancio, da notificarsi entro sessanta giorni dalla approvazione al Ministero delle attivita' produttive, al fine di determinare il valore effettivo dell'attivo patrimoniale da imputare alle riserve indivisibili. Il bilancio deve essere verificato senza rilievi da una societa' di revisione.</a:t>
            </a:r>
            <a:endParaRPr lang="it-IT" sz="18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(…Omissis)</a:t>
            </a:r>
          </a:p>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Art. 2535 c.c. – liquidazione delle quota o rimborso delle azioni del socio uscente:</a:t>
            </a:r>
          </a:p>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(…Omissis)</a:t>
            </a:r>
          </a:p>
          <a:p>
            <a:pPr algn="just">
              <a:lnSpc>
                <a:spcPct val="107000"/>
              </a:lnSpc>
              <a:spcAft>
                <a:spcPts val="800"/>
              </a:spcAft>
            </a:pPr>
            <a:r>
              <a:rPr lang="it-IT" sz="1800" kern="100">
                <a:effectLst/>
                <a:latin typeface="Calibri" panose="020F0502020204030204" pitchFamily="34" charset="0"/>
                <a:ea typeface="Calibri" panose="020F0502020204030204" pitchFamily="34" charset="0"/>
                <a:cs typeface="Times New Roman" panose="02020603050405020304" pitchFamily="18" charset="0"/>
              </a:rPr>
              <a:t>La liquidazione della partecipazione sociale (…omissis), salvo diversa disposizione comprende anche il rimborso del sopraprezzo (…omissis).</a:t>
            </a:r>
          </a:p>
        </p:txBody>
      </p:sp>
    </p:spTree>
    <p:extLst>
      <p:ext uri="{BB962C8B-B14F-4D97-AF65-F5344CB8AC3E}">
        <p14:creationId xmlns:p14="http://schemas.microsoft.com/office/powerpoint/2010/main" val="2593029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2A47B8B-86CA-14F7-ACC0-4B4B5B571C20}"/>
              </a:ext>
            </a:extLst>
          </p:cNvPr>
          <p:cNvSpPr txBox="1"/>
          <p:nvPr/>
        </p:nvSpPr>
        <p:spPr>
          <a:xfrm>
            <a:off x="585926" y="541538"/>
            <a:ext cx="11292396" cy="3733971"/>
          </a:xfrm>
          <a:prstGeom prst="rect">
            <a:avLst/>
          </a:prstGeom>
          <a:noFill/>
        </p:spPr>
        <p:txBody>
          <a:bodyPr wrap="square" rtlCol="0">
            <a:spAutoFit/>
          </a:bodyPr>
          <a:lstStyle/>
          <a:p>
            <a:pPr algn="just">
              <a:lnSpc>
                <a:spcPct val="107000"/>
              </a:lnSpc>
              <a:spcAft>
                <a:spcPts val="800"/>
              </a:spcAft>
            </a:pPr>
            <a:r>
              <a:rPr lang="it-IT" sz="2400" b="1" kern="100" dirty="0">
                <a:effectLst/>
                <a:latin typeface="Calibri" panose="020F0502020204030204" pitchFamily="34" charset="0"/>
                <a:ea typeface="Calibri" panose="020F0502020204030204" pitchFamily="34" charset="0"/>
                <a:cs typeface="Calibri" panose="020F0502020204030204" pitchFamily="34" charset="0"/>
              </a:rPr>
              <a:t>Art. 13, comma 40 </a:t>
            </a:r>
            <a:r>
              <a:rPr lang="it-IT" sz="24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legge di conversione 24 novembre 2003, n. 326 </a:t>
            </a:r>
            <a:endParaRPr lang="it-IT"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Calibri" panose="020F0502020204030204" pitchFamily="34" charset="0"/>
              </a:rPr>
              <a:t>Alla fusione si applicano in ogni caso </a:t>
            </a:r>
            <a:r>
              <a:rPr lang="it-IT" sz="2400" i="1" kern="100" dirty="0">
                <a:effectLst/>
                <a:latin typeface="Calibri" panose="020F0502020204030204" pitchFamily="34" charset="0"/>
                <a:ea typeface="Calibri" panose="020F0502020204030204" pitchFamily="34" charset="0"/>
                <a:cs typeface="Calibri" panose="020F0502020204030204" pitchFamily="34" charset="0"/>
              </a:rPr>
              <a:t>le disposizioni di</a:t>
            </a:r>
            <a:r>
              <a:rPr lang="it-IT" sz="2400" kern="100" dirty="0">
                <a:effectLst/>
                <a:latin typeface="Calibri" panose="020F0502020204030204" pitchFamily="34" charset="0"/>
                <a:ea typeface="Calibri" panose="020F0502020204030204" pitchFamily="34" charset="0"/>
                <a:cs typeface="Calibri" panose="020F0502020204030204" pitchFamily="34" charset="0"/>
              </a:rPr>
              <a:t> </a:t>
            </a:r>
            <a:r>
              <a:rPr lang="it-IT" sz="2400" i="1" kern="100" dirty="0">
                <a:effectLst/>
                <a:latin typeface="Calibri" panose="020F0502020204030204" pitchFamily="34" charset="0"/>
                <a:ea typeface="Calibri" panose="020F0502020204030204" pitchFamily="34" charset="0"/>
                <a:cs typeface="Calibri" panose="020F0502020204030204" pitchFamily="34" charset="0"/>
              </a:rPr>
              <a:t>cui al libro V, titolo V, capo X, sezione II, del codice civile; a</a:t>
            </a:r>
            <a:r>
              <a:rPr lang="it-IT" sz="2400" kern="100" dirty="0">
                <a:effectLst/>
                <a:latin typeface="Calibri" panose="020F0502020204030204" pitchFamily="34" charset="0"/>
                <a:ea typeface="Calibri" panose="020F0502020204030204" pitchFamily="34" charset="0"/>
                <a:cs typeface="Calibri" panose="020F0502020204030204" pitchFamily="34" charset="0"/>
              </a:rPr>
              <a:t> </a:t>
            </a:r>
            <a:r>
              <a:rPr lang="it-IT" sz="2400" i="1" kern="100" dirty="0">
                <a:effectLst/>
                <a:latin typeface="Calibri" panose="020F0502020204030204" pitchFamily="34" charset="0"/>
                <a:ea typeface="Calibri" panose="020F0502020204030204" pitchFamily="34" charset="0"/>
                <a:cs typeface="Calibri" panose="020F0502020204030204" pitchFamily="34" charset="0"/>
              </a:rPr>
              <a:t>far data dal 1° gennaio 2004,</a:t>
            </a:r>
            <a:r>
              <a:rPr lang="it-IT" sz="2400" kern="100" dirty="0">
                <a:effectLst/>
                <a:latin typeface="Calibri" panose="020F0502020204030204" pitchFamily="34" charset="0"/>
                <a:ea typeface="Calibri" panose="020F0502020204030204" pitchFamily="34" charset="0"/>
                <a:cs typeface="Calibri" panose="020F0502020204030204" pitchFamily="34" charset="0"/>
              </a:rPr>
              <a:t> qualora gli statuti dei </a:t>
            </a:r>
            <a:r>
              <a:rPr lang="it-IT" sz="2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confidi</a:t>
            </a:r>
            <a:r>
              <a:rPr lang="it-IT" sz="2400" kern="100" dirty="0">
                <a:effectLst/>
                <a:latin typeface="Calibri" panose="020F0502020204030204" pitchFamily="34" charset="0"/>
                <a:ea typeface="Calibri" panose="020F0502020204030204" pitchFamily="34" charset="0"/>
                <a:cs typeface="Calibri" panose="020F0502020204030204" pitchFamily="34" charset="0"/>
              </a:rPr>
              <a:t> partecipanti alla fusione e il progetto di fusione prevedano per i consorziati eguali diritti, senza che assuma rilievo l'ammontare delle singole quote di partecipazione, </a:t>
            </a:r>
            <a:r>
              <a:rPr lang="it-IT" sz="2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non </a:t>
            </a:r>
            <a:r>
              <a:rPr lang="it-IT" sz="2400"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e'</a:t>
            </a:r>
            <a:r>
              <a:rPr lang="it-IT" sz="2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necessario redigere la relazione degli esperti prevista dall'articolo 2501-</a:t>
            </a:r>
            <a:r>
              <a:rPr lang="it-IT" sz="24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sexies</a:t>
            </a:r>
            <a:r>
              <a:rPr lang="it-IT" sz="2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del codice civile</a:t>
            </a:r>
            <a:r>
              <a:rPr lang="it-IT" sz="2400" kern="100" dirty="0">
                <a:effectLst/>
                <a:latin typeface="Calibri" panose="020F0502020204030204" pitchFamily="34" charset="0"/>
                <a:ea typeface="Calibri" panose="020F0502020204030204" pitchFamily="34" charset="0"/>
                <a:cs typeface="Calibri" panose="020F0502020204030204" pitchFamily="34" charset="0"/>
              </a:rPr>
              <a:t>, come modificato dalla riforma delle società. Il progetto di fusione determina il rapporto di cambio sulla base del valore nominale delle quote di partecipazione, secondo un criterio di attribuzione proporzionale.</a:t>
            </a:r>
            <a:endParaRPr lang="it-IT"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2987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3184551-2B89-3F59-C8BC-D68D4F3CBB97}"/>
              </a:ext>
            </a:extLst>
          </p:cNvPr>
          <p:cNvSpPr txBox="1"/>
          <p:nvPr/>
        </p:nvSpPr>
        <p:spPr>
          <a:xfrm>
            <a:off x="701335" y="577049"/>
            <a:ext cx="11079332" cy="7293984"/>
          </a:xfrm>
          <a:prstGeom prst="rect">
            <a:avLst/>
          </a:prstGeom>
          <a:noFill/>
        </p:spPr>
        <p:txBody>
          <a:bodyPr wrap="square" rtlCol="0">
            <a:spAutoFit/>
          </a:bodyPr>
          <a:lstStyle/>
          <a:p>
            <a:pPr algn="ctr">
              <a:lnSpc>
                <a:spcPct val="107000"/>
              </a:lnSpc>
              <a:spcAft>
                <a:spcPts val="800"/>
              </a:spcAft>
            </a:pP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AUMENTO A SERVIZIO </a:t>
            </a:r>
          </a:p>
          <a:p>
            <a:pPr algn="just">
              <a:lnSpc>
                <a:spcPct val="107000"/>
              </a:lnSpc>
              <a:spcAft>
                <a:spcPts val="800"/>
              </a:spcAft>
            </a:pPr>
            <a:endParaRPr lang="it-IT" b="1"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Art. 2525 c.c. - Quote e azioni: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Il valore nominale di ciascuna azione o quota non </a:t>
            </a:r>
            <a:r>
              <a:rPr lang="it-IT" sz="16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puo'</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essere inferiore a venticinque euro ne' per le azioni superiore a cinquecento euro</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Ove la legge non preveda diversamente, nelle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cooperative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nessun socio </a:t>
            </a:r>
            <a:r>
              <a:rPr lang="it-IT" sz="16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puo'</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avere una quota superiore a centomila euro, ne' tante azioni il cui valore nominale superi tale somma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L'atto costitutivo, nelle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cooperative con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piu'</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di cinquecento soci, </a:t>
            </a:r>
            <a:r>
              <a:rPr lang="it-IT" sz="1600" kern="1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elevare il limite previsto nel precedente comma sino al due per cento del capitale sociale. Le azioni eccedenti tale limite possono essere riscattate o alienate nell'interesse del socio dagli amministratori e, comunque, i relativi diritti patrimoniali sono destinati a riserva indivisibile a norma dell'articolo 2545-ter. I limiti di cui ai commi precedenti non si applicano nel caso di conferimenti di beni in natura o di crediti, nei casi previsti dagli articoli 2545-quinquies e 2545-sexies, e con riferimento ai soci diversi dalle persone fisiche ed ai sottoscrittori degli strumenti finanziari dotati di diritti di amministrazione. Alle azioni si applicano, in quanto compatibili, le disposizioni degli articoli 2346, 2347, 2348, 2349, 2354 e 2355.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Tuttavia nelle azioni non </a:t>
            </a:r>
            <a:r>
              <a:rPr lang="it-IT" sz="16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indicato l'ammontare del capitale ne' quello dei versamenti parziali sulle azioni non completamente liberate.</a:t>
            </a:r>
          </a:p>
          <a:p>
            <a:pPr algn="just">
              <a:lnSpc>
                <a:spcPct val="107000"/>
              </a:lnSpc>
              <a:spcAft>
                <a:spcPts val="800"/>
              </a:spcAft>
            </a:pPr>
            <a:endParaRPr lang="it-IT" sz="16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Art. 2524 </a:t>
            </a:r>
            <a:r>
              <a:rPr lang="it-IT" kern="100" dirty="0">
                <a:latin typeface="Calibri" panose="020F0502020204030204" pitchFamily="34" charset="0"/>
                <a:ea typeface="Calibri" panose="020F0502020204030204" pitchFamily="34" charset="0"/>
                <a:cs typeface="Times New Roman" panose="02020603050405020304" pitchFamily="18" charset="0"/>
              </a:rPr>
              <a:t>c.c. -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Variabilita'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del capitale: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Il capitale sociale non </a:t>
            </a:r>
            <a:r>
              <a:rPr lang="it-IT" sz="18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determinato in un ammontare prestabilito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Nelle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cooperative l'ammissione di nuovi soci, nelle forme previste dall'articolo 2528 non importa modificazione dell'atto costitutivo. La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deliberare aumenti di capitale con modificazione dell'atto costitutivo nelle forme previste dagli articoli 2438 e seguenti. L'esclusione o la limitazione del diritto di opzione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essere autorizzata dall'assemblea su proposta motivata degli amministratori.</a:t>
            </a:r>
          </a:p>
          <a:p>
            <a:pPr algn="just">
              <a:lnSpc>
                <a:spcPct val="107000"/>
              </a:lnSpc>
              <a:spcAft>
                <a:spcPts val="800"/>
              </a:spcAft>
            </a:pPr>
            <a:endPar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6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6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8667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36B90B3-8884-CB7F-97A5-005E70037B45}"/>
              </a:ext>
            </a:extLst>
          </p:cNvPr>
          <p:cNvSpPr txBox="1"/>
          <p:nvPr/>
        </p:nvSpPr>
        <p:spPr>
          <a:xfrm>
            <a:off x="603682" y="461639"/>
            <a:ext cx="11425561" cy="8789394"/>
          </a:xfrm>
          <a:prstGeom prst="rect">
            <a:avLst/>
          </a:prstGeom>
          <a:noFill/>
        </p:spPr>
        <p:txBody>
          <a:bodyPr wrap="square" rtlCol="0">
            <a:spAutoFit/>
          </a:bodyPr>
          <a:lstStyle/>
          <a:p>
            <a:pPr algn="ctr">
              <a:lnSpc>
                <a:spcPct val="107000"/>
              </a:lnSpc>
              <a:spcAft>
                <a:spcPts val="800"/>
              </a:spcAft>
            </a:pPr>
            <a:r>
              <a:rPr lang="it-IT"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b="1" kern="100" dirty="0">
                <a:effectLst/>
                <a:latin typeface="Calibri" panose="020F0502020204030204" pitchFamily="34" charset="0"/>
                <a:ea typeface="Calibri" panose="020F0502020204030204" pitchFamily="34" charset="0"/>
                <a:cs typeface="Times New Roman" panose="02020603050405020304" pitchFamily="18" charset="0"/>
              </a:rPr>
              <a:t>OPPOSIZIONE DIMEZZAMENTO TERMINI</a:t>
            </a:r>
          </a:p>
          <a:p>
            <a:pPr algn="ctr">
              <a:lnSpc>
                <a:spcPct val="107000"/>
              </a:lnSpc>
              <a:spcAft>
                <a:spcPts val="800"/>
              </a:spcAft>
            </a:pPr>
            <a:endParaRPr lang="it-IT" b="1"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600" b="1" kern="100" dirty="0">
                <a:effectLst/>
                <a:latin typeface="Calibri" panose="020F0502020204030204" pitchFamily="34" charset="0"/>
                <a:ea typeface="Calibri" panose="020F0502020204030204" pitchFamily="34" charset="0"/>
                <a:cs typeface="Times New Roman" panose="02020603050405020304" pitchFamily="18" charset="0"/>
              </a:rPr>
              <a:t>Art. 2503 c.c. - Opposizione dei creditori:</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La fusione può essere attuata solo </a:t>
            </a:r>
            <a:r>
              <a:rPr lang="it-IT"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dopo sessanta giorni </a:t>
            </a: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dall'ultima delle iscrizioni previste dall'articolo 2502-bis, salvo che consti il consenso dei creditori delle società che vi partecipano anteriori all'iscrizione ((o alla pubblicazione))prevista nel terzo comma dell'articolo 2501-ter, o il pagamento dei creditori che non hanno dato il consenso, ovvero il deposito delle somme corrispondenti presso una banca, salvo che la relazione di cui all'articolo 2501-sexies sia redatta, per tutte le società partecipanti alla fusione, da un'unica società di revisione la quale asseveri, sotto la propria responsabilità ai sensi del sesto comma dell'articolo 2501-sexies, che la situazione patrimoniale e finanziaria delle società partecipanti alla fusione rende non necessarie garanzie a tutela dei suddetti creditori.</a:t>
            </a:r>
          </a:p>
          <a:p>
            <a:pPr algn="just">
              <a:lnSpc>
                <a:spcPct val="107000"/>
              </a:lnSpc>
              <a:spcAft>
                <a:spcPts val="80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Se non ricorre alcuna di tali eccezioni, i creditori indicati al comma precedente possono, nel suddetto termine di sessanta giorni, fare opposizione. Si applica in tal caso l'ultimo comma dell'articolo 2445.</a:t>
            </a:r>
          </a:p>
          <a:p>
            <a:pPr algn="just">
              <a:lnSpc>
                <a:spcPct val="107000"/>
              </a:lnSpc>
              <a:spcAft>
                <a:spcPts val="800"/>
              </a:spcAft>
            </a:pPr>
            <a:r>
              <a:rPr lang="it-IT" sz="18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2500 – </a:t>
            </a:r>
            <a:r>
              <a:rPr lang="it-IT" sz="1800" b="1"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novies</a:t>
            </a:r>
            <a:r>
              <a:rPr lang="it-IT" sz="18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c.c. -  </a:t>
            </a:r>
            <a:r>
              <a:rPr lang="it-IT" sz="18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Opposizione dei creditori:</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effectLst/>
                <a:latin typeface="Calibri" panose="020F0502020204030204" pitchFamily="34" charset="0"/>
                <a:ea typeface="Times New Roman" panose="02020603050405020304" pitchFamily="18" charset="0"/>
                <a:cs typeface="Calibri" panose="020F0502020204030204" pitchFamily="34" charset="0"/>
              </a:rPr>
              <a:t>In deroga a quanto disposto dal terzo comma dell'articolo 2500, la trasformazione eterogenea ha effetto dopo sessanta giorni dall'ultimo degli adempimenti pubblicitari previsti dallo stesso articolo, salvo che  consti il consenso dei creditori o il pagamento dei creditori che non hanno dato il consenso.</a:t>
            </a:r>
            <a:br>
              <a:rPr lang="it-IT" sz="1800" kern="0" dirty="0">
                <a:effectLst/>
                <a:latin typeface="Calibri" panose="020F0502020204030204" pitchFamily="34" charset="0"/>
                <a:ea typeface="Times New Roman" panose="02020603050405020304" pitchFamily="18" charset="0"/>
                <a:cs typeface="Calibri" panose="020F0502020204030204" pitchFamily="34" charset="0"/>
              </a:rPr>
            </a:br>
            <a:br>
              <a:rPr lang="it-IT" sz="1800" kern="0" dirty="0">
                <a:effectLst/>
                <a:latin typeface="Calibri" panose="020F0502020204030204" pitchFamily="34" charset="0"/>
                <a:ea typeface="Times New Roman" panose="02020603050405020304" pitchFamily="18" charset="0"/>
                <a:cs typeface="Calibri" panose="020F0502020204030204" pitchFamily="34" charset="0"/>
              </a:rPr>
            </a:br>
            <a:r>
              <a:rPr lang="it-IT"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 creditori possono, nel suddetto termine di sessanta giorni, fare opposizione</a:t>
            </a:r>
            <a:r>
              <a:rPr lang="it-IT" sz="1800" kern="0" dirty="0">
                <a:effectLst/>
                <a:latin typeface="Calibri" panose="020F0502020204030204" pitchFamily="34" charset="0"/>
                <a:ea typeface="Times New Roman" panose="02020603050405020304" pitchFamily="18" charset="0"/>
                <a:cs typeface="Calibri" panose="020F0502020204030204" pitchFamily="34" charset="0"/>
              </a:rPr>
              <a:t>. Si applica in tal caso l'ultimo comma dell'articolo 2445</a:t>
            </a:r>
            <a:r>
              <a:rPr lang="it-IT" sz="1800" b="1" i="1"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b="1"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b="1" kern="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b="1"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b="1" kern="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b="1"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b="1" kern="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5508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2C5AB28-F232-68B9-8D8C-3792E130B5B1}"/>
              </a:ext>
            </a:extLst>
          </p:cNvPr>
          <p:cNvSpPr txBox="1"/>
          <p:nvPr/>
        </p:nvSpPr>
        <p:spPr>
          <a:xfrm>
            <a:off x="772357" y="497150"/>
            <a:ext cx="10981678" cy="3710824"/>
          </a:xfrm>
          <a:prstGeom prst="rect">
            <a:avLst/>
          </a:prstGeom>
          <a:noFill/>
        </p:spPr>
        <p:txBody>
          <a:bodyPr wrap="square" rtlCol="0">
            <a:spAutoFit/>
          </a:bodyPr>
          <a:lstStyle/>
          <a:p>
            <a:pPr algn="just">
              <a:lnSpc>
                <a:spcPct val="107000"/>
              </a:lnSpc>
              <a:spcAft>
                <a:spcPts val="800"/>
              </a:spcAft>
            </a:pP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Art. 2505-quater c.c. - Fusioni cui non partecipano società con capitale rappresentato da azioni:</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Se alla fusione non partecipano società regolate dai capi V e VI del presente titolo</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né società cooperative per azioni</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non si applicano le disposizioni degli articoli 2501, secondo comma, e 2501-ter, secondo comma</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 termini di cui agli articoli 2501-ter, quarto comma, 2501-septies, primo comma, e 2503, primo comma, sono ridotti alla metà.</a:t>
            </a:r>
          </a:p>
          <a:p>
            <a:pPr algn="just">
              <a:lnSpc>
                <a:spcPct val="107000"/>
              </a:lnSpc>
              <a:spcAft>
                <a:spcPts val="800"/>
              </a:spcAft>
            </a:pPr>
            <a:endParaRPr lang="it-IT"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Art. 2445 c.c. - Riduzione del capitale sociale: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(…Omissis)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Times New Roman" panose="02020603050405020304" pitchFamily="18" charset="0"/>
              </a:rPr>
              <a:t>La deliberazione può essere eseguita soltanto dopo </a:t>
            </a:r>
            <a:r>
              <a:rPr lang="it-IT"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novanta giorni </a:t>
            </a:r>
            <a:r>
              <a:rPr lang="it-IT" sz="1800" dirty="0">
                <a:effectLst/>
                <a:latin typeface="Calibri" panose="020F0502020204030204" pitchFamily="34" charset="0"/>
                <a:ea typeface="Calibri" panose="020F0502020204030204" pitchFamily="34" charset="0"/>
                <a:cs typeface="Times New Roman" panose="02020603050405020304" pitchFamily="18" charset="0"/>
              </a:rPr>
              <a:t>dal giorno dell'iscrizione nel registro delle imprese, purché entro questo termine nessun creditore sociale anteriore all'iscrizione abbia fatto opposizione.</a:t>
            </a:r>
            <a:endPar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410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51153F8-59ED-51DF-6AAC-FC111E9083E5}"/>
              </a:ext>
            </a:extLst>
          </p:cNvPr>
          <p:cNvSpPr txBox="1"/>
          <p:nvPr/>
        </p:nvSpPr>
        <p:spPr>
          <a:xfrm>
            <a:off x="683581" y="878890"/>
            <a:ext cx="11168109" cy="4646850"/>
          </a:xfrm>
          <a:prstGeom prst="rect">
            <a:avLst/>
          </a:prstGeom>
          <a:noFill/>
        </p:spPr>
        <p:txBody>
          <a:bodyPr wrap="square" rtlCol="0">
            <a:spAutoFit/>
          </a:bodyPr>
          <a:lstStyle/>
          <a:p>
            <a:pPr algn="ctr">
              <a:lnSpc>
                <a:spcPct val="107000"/>
              </a:lnSpc>
              <a:spcAft>
                <a:spcPts val="800"/>
              </a:spcAft>
            </a:pPr>
            <a:r>
              <a:rPr lang="it-IT" sz="2000" b="1" kern="100" dirty="0">
                <a:effectLst/>
                <a:latin typeface="Calibri" panose="020F0502020204030204" pitchFamily="34" charset="0"/>
                <a:ea typeface="Calibri" panose="020F0502020204030204" pitchFamily="34" charset="0"/>
                <a:cs typeface="Times New Roman" panose="02020603050405020304" pitchFamily="18" charset="0"/>
              </a:rPr>
              <a:t>SOCIETA’ COOPERATIVA A MUTUALIA’ PREVALENTE</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ART 2511 c.c. – Società Cooperative:</a:t>
            </a:r>
          </a:p>
          <a:p>
            <a:pPr algn="just">
              <a:lnSpc>
                <a:spcPct val="107000"/>
              </a:lnSpc>
              <a:spcAft>
                <a:spcPts val="800"/>
              </a:spcAft>
            </a:pP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cooperative sono </a:t>
            </a:r>
            <a:r>
              <a:rPr lang="it-IT" sz="20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 capitale variabile con scopo mutualistico (…omissis).</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Art. 2512 c.c. - </a:t>
            </a:r>
            <a:r>
              <a:rPr lang="it-IT" sz="2000" b="1" kern="100" dirty="0">
                <a:effectLst/>
                <a:latin typeface="Calibri" panose="020F0502020204030204" pitchFamily="34" charset="0"/>
                <a:ea typeface="Calibri" panose="020F0502020204030204" pitchFamily="34" charset="0"/>
                <a:cs typeface="Times New Roman" panose="02020603050405020304" pitchFamily="18" charset="0"/>
              </a:rPr>
              <a:t>Cooperativa a </a:t>
            </a:r>
            <a:r>
              <a:rPr lang="it-IT" sz="2000" b="1" kern="100" dirty="0" err="1">
                <a:effectLst/>
                <a:latin typeface="Calibri" panose="020F0502020204030204" pitchFamily="34" charset="0"/>
                <a:ea typeface="Calibri" panose="020F0502020204030204" pitchFamily="34" charset="0"/>
                <a:cs typeface="Times New Roman" panose="02020603050405020304" pitchFamily="18" charset="0"/>
              </a:rPr>
              <a:t>mutualita'</a:t>
            </a:r>
            <a:r>
              <a:rPr lang="it-IT" sz="2000" b="1" kern="100" dirty="0">
                <a:effectLst/>
                <a:latin typeface="Calibri" panose="020F0502020204030204" pitchFamily="34" charset="0"/>
                <a:ea typeface="Calibri" panose="020F0502020204030204" pitchFamily="34" charset="0"/>
                <a:cs typeface="Times New Roman" panose="02020603050405020304" pitchFamily="18" charset="0"/>
              </a:rPr>
              <a:t> prevalente. </a:t>
            </a: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Sono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cooperative a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mutualita'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prevalente, in ragione del tipo di scambio mutualistico, quelle che: </a:t>
            </a: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1) svolgono la loro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attivita'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20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prevalentemente</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in favore dei soci, consumatori o utenti di beni o servizi; </a:t>
            </a: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2) si avvalgono </a:t>
            </a:r>
            <a:r>
              <a:rPr lang="it-IT" sz="20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prevalentemente</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nello svolgimento della loro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attivita'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delle prestazioni lavorative dei soci; </a:t>
            </a: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3) si avvalgono </a:t>
            </a:r>
            <a:r>
              <a:rPr lang="it-IT" sz="20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prevalentemente, </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nello svolgimento della loro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attivita'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degli apporti di beni o servizi da parte dei soci. </a:t>
            </a: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Le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cooperative a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mutualita'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prevalente si iscrivono in un apposito albo, presso il quale depositano annualmente i propri bilanci</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008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899C497-85D8-F3AA-B891-8E9E94201917}"/>
              </a:ext>
            </a:extLst>
          </p:cNvPr>
          <p:cNvSpPr txBox="1"/>
          <p:nvPr/>
        </p:nvSpPr>
        <p:spPr>
          <a:xfrm>
            <a:off x="514905" y="594804"/>
            <a:ext cx="11301274" cy="4034502"/>
          </a:xfrm>
          <a:prstGeom prst="rect">
            <a:avLst/>
          </a:prstGeom>
          <a:noFill/>
        </p:spPr>
        <p:txBody>
          <a:bodyPr wrap="square" rtlCol="0">
            <a:spAutoFit/>
          </a:bodyPr>
          <a:lstStyle/>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Art. 2513 c.c. - Criteri per la definizione della prevalenza: </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Gli amministratori e i sindaci documentano la condizione di prevalenza di cui al precedente articolo nella nota integrativa al bilancio, evidenziando contabilmente i seguenti parametri: a) i ricavi dalle vendite dei beni e dalle prestazioni di servizi verso i soci sono superiori al cinquanta per cento del totale dei ricavi delle vendite e delle prestazioni ai sensi dell'articolo 2425, primo comma, punto A1; b) il costo del lavoro dei soci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superiore al cinquanta per cento del totale del costo del lavoro di cui all'articolo 2425, primo comma, punto B9 computate le altre forme di lavoro inerenti lo scopo mutualistico; c) il costo della produzione per servizi ricevuti dai soci ovvero per beni conferiti dai soci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rispettivamente superiore al cinquanta per cento del totale dei costi dei servizi di cui all'articolo 2425, primo comma, punto B7, ovvero al costo delle merci o materie prime acquistate o conferite, di cui all'articolo 2425, primo comma, punto B6. Quando si realizzano contestualmente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piu'</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tipi di scambio mutualistico, la condizione di prevalenza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documentata facendo riferimento alla media ponderata delle percentuali delle lettere precedenti.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Nelle cooperative agricole la condizione di prevalenza sussiste quando la </a:t>
            </a:r>
            <a:r>
              <a:rPr lang="it-IT" sz="1800" b="1"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quantita'</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o il valore dei prodotti conferiti dai soci </a:t>
            </a:r>
            <a:r>
              <a:rPr lang="it-IT" sz="1800" b="1"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superiore al cinquanta per cento della </a:t>
            </a:r>
            <a:r>
              <a:rPr lang="it-IT" sz="1800" b="1"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quantita'</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o del valore totale dei prodotti.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2245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271CE5F-2245-1693-AF81-5498FB9A9C29}"/>
              </a:ext>
            </a:extLst>
          </p:cNvPr>
          <p:cNvSpPr txBox="1"/>
          <p:nvPr/>
        </p:nvSpPr>
        <p:spPr>
          <a:xfrm>
            <a:off x="639192" y="506027"/>
            <a:ext cx="11310152" cy="4919488"/>
          </a:xfrm>
          <a:prstGeom prst="rect">
            <a:avLst/>
          </a:prstGeom>
          <a:noFill/>
        </p:spPr>
        <p:txBody>
          <a:bodyPr wrap="square" rtlCol="0">
            <a:spAutoFit/>
          </a:bodyPr>
          <a:lstStyle/>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Art. 2514. </a:t>
            </a:r>
            <a:r>
              <a:rPr lang="it-IT" sz="2400" b="1" kern="100" dirty="0">
                <a:effectLst/>
                <a:latin typeface="Calibri" panose="020F0502020204030204" pitchFamily="34" charset="0"/>
                <a:ea typeface="Calibri" panose="020F0502020204030204" pitchFamily="34" charset="0"/>
                <a:cs typeface="Times New Roman" panose="02020603050405020304" pitchFamily="18" charset="0"/>
              </a:rPr>
              <a:t>Requisiti delle cooperative a </a:t>
            </a:r>
            <a:r>
              <a:rPr lang="it-IT" sz="2400" b="1" kern="100" dirty="0" err="1">
                <a:effectLst/>
                <a:latin typeface="Calibri" panose="020F0502020204030204" pitchFamily="34" charset="0"/>
                <a:ea typeface="Calibri" panose="020F0502020204030204" pitchFamily="34" charset="0"/>
                <a:cs typeface="Times New Roman" panose="02020603050405020304" pitchFamily="18" charset="0"/>
              </a:rPr>
              <a:t>mutualita'</a:t>
            </a:r>
            <a:r>
              <a:rPr lang="it-IT" sz="2400" b="1" kern="100" dirty="0">
                <a:effectLst/>
                <a:latin typeface="Calibri" panose="020F0502020204030204" pitchFamily="34" charset="0"/>
                <a:ea typeface="Calibri" panose="020F0502020204030204" pitchFamily="34" charset="0"/>
                <a:cs typeface="Times New Roman" panose="02020603050405020304" pitchFamily="18" charset="0"/>
              </a:rPr>
              <a:t> prevalente. </a:t>
            </a:r>
          </a:p>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Le cooperative a </a:t>
            </a:r>
            <a:r>
              <a:rPr lang="it-IT" sz="2400" kern="100" dirty="0" err="1">
                <a:effectLst/>
                <a:latin typeface="Calibri" panose="020F0502020204030204" pitchFamily="34" charset="0"/>
                <a:ea typeface="Calibri" panose="020F0502020204030204" pitchFamily="34" charset="0"/>
                <a:cs typeface="Times New Roman" panose="02020603050405020304" pitchFamily="18" charset="0"/>
              </a:rPr>
              <a:t>mutualita'</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prevalente devono prevedere nei propri statuti: </a:t>
            </a:r>
            <a:r>
              <a:rPr lang="it-IT" sz="24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 il divieto di distribuire i dividendi in misura superiore all'interesse massimo dei buoni postali fruttiferi, aumentato di due punti e mezzo rispetto al capitale effettivamente versato;</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b) il divieto di remunerare gli strumenti finanziari offerti in sottoscrizione </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ai soci cooperatori </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in misura superiore a due punti rispetto al limite massimo previsto per i dividendi; </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 il divieto di distribuire le riserve fra i soci cooperatori;</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d) </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l'obbligo di devoluzione</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in caso di scioglimento della </a:t>
            </a:r>
            <a:r>
              <a:rPr lang="it-IT" sz="2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dell'intero patrimonio sociale, dedotto soltanto il capitale sociale e i dividendi eventualmente maturati, ai fondi mutualistici per la promozione e lo sviluppo della cooperazione. Le cooperative deliberano l'introduzione e la soppressione delle clausole di cui al comma precedente con le maggioranze previste per l'assemblea straordinaria.</a:t>
            </a:r>
          </a:p>
        </p:txBody>
      </p:sp>
    </p:spTree>
    <p:extLst>
      <p:ext uri="{BB962C8B-B14F-4D97-AF65-F5344CB8AC3E}">
        <p14:creationId xmlns:p14="http://schemas.microsoft.com/office/powerpoint/2010/main" val="777245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2AAC88B-1C08-807D-AD1A-268B5C121840}"/>
              </a:ext>
            </a:extLst>
          </p:cNvPr>
          <p:cNvSpPr txBox="1"/>
          <p:nvPr/>
        </p:nvSpPr>
        <p:spPr>
          <a:xfrm>
            <a:off x="656948" y="1695635"/>
            <a:ext cx="11452194" cy="2678297"/>
          </a:xfrm>
          <a:prstGeom prst="rect">
            <a:avLst/>
          </a:prstGeom>
          <a:noFill/>
        </p:spPr>
        <p:txBody>
          <a:bodyPr wrap="square" rtlCol="0">
            <a:spAutoFit/>
          </a:bodyPr>
          <a:lstStyle/>
          <a:p>
            <a:pPr algn="ctr">
              <a:lnSpc>
                <a:spcPct val="107000"/>
              </a:lnSpc>
              <a:spcAft>
                <a:spcPts val="800"/>
              </a:spcAft>
            </a:pP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FUSIONE ARTT. 2501 E SEGUENTI</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3200" b="1" kern="100" dirty="0">
                <a:effectLst/>
                <a:latin typeface="Calibri" panose="020F0502020204030204" pitchFamily="34" charset="0"/>
                <a:ea typeface="Calibri" panose="020F0502020204030204" pitchFamily="34" charset="0"/>
                <a:cs typeface="Times New Roman" panose="02020603050405020304" pitchFamily="18" charset="0"/>
              </a:rPr>
              <a:t>ART. 2501 c.c. </a:t>
            </a:r>
            <a:r>
              <a:rPr lang="it-IT" sz="3200" kern="100" dirty="0">
                <a:effectLst/>
                <a:latin typeface="Calibri" panose="020F0502020204030204" pitchFamily="34" charset="0"/>
                <a:ea typeface="Calibri" panose="020F0502020204030204" pitchFamily="34" charset="0"/>
                <a:cs typeface="Times New Roman" panose="02020603050405020304" pitchFamily="18" charset="0"/>
              </a:rPr>
              <a:t>– Forme di fusione.</a:t>
            </a:r>
          </a:p>
          <a:p>
            <a:pPr algn="just">
              <a:lnSpc>
                <a:spcPct val="107000"/>
              </a:lnSpc>
              <a:spcAft>
                <a:spcPts val="800"/>
              </a:spcAft>
            </a:pPr>
            <a:r>
              <a:rPr lang="it-IT" sz="3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fusione </a:t>
            </a:r>
            <a:r>
              <a:rPr lang="it-IT" sz="3200" kern="100" dirty="0">
                <a:effectLst/>
                <a:latin typeface="Calibri" panose="020F0502020204030204" pitchFamily="34" charset="0"/>
                <a:ea typeface="Calibri" panose="020F0502020204030204" pitchFamily="34" charset="0"/>
                <a:cs typeface="Times New Roman" panose="02020603050405020304" pitchFamily="18" charset="0"/>
              </a:rPr>
              <a:t>di più società può eseguirsi mediante la costituzione di una nuova società, o mediante </a:t>
            </a:r>
            <a:r>
              <a:rPr lang="it-IT" sz="3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l’incorporazione in una società di una </a:t>
            </a:r>
            <a:r>
              <a:rPr lang="it-IT" sz="3200" kern="100" dirty="0">
                <a:effectLst/>
                <a:latin typeface="Calibri" panose="020F0502020204030204" pitchFamily="34" charset="0"/>
                <a:ea typeface="Calibri" panose="020F0502020204030204" pitchFamily="34" charset="0"/>
                <a:cs typeface="Times New Roman" panose="02020603050405020304" pitchFamily="18" charset="0"/>
              </a:rPr>
              <a:t>o più altre.</a:t>
            </a:r>
          </a:p>
        </p:txBody>
      </p:sp>
    </p:spTree>
    <p:extLst>
      <p:ext uri="{BB962C8B-B14F-4D97-AF65-F5344CB8AC3E}">
        <p14:creationId xmlns:p14="http://schemas.microsoft.com/office/powerpoint/2010/main" val="92701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98AE9913-EBD5-08CF-A920-FA4765A32D9B}"/>
              </a:ext>
            </a:extLst>
          </p:cNvPr>
          <p:cNvPicPr>
            <a:picLocks noChangeAspect="1"/>
          </p:cNvPicPr>
          <p:nvPr/>
        </p:nvPicPr>
        <p:blipFill>
          <a:blip r:embed="rId2"/>
          <a:stretch>
            <a:fillRect/>
          </a:stretch>
        </p:blipFill>
        <p:spPr>
          <a:xfrm>
            <a:off x="1186303" y="1748900"/>
            <a:ext cx="9819394" cy="2423604"/>
          </a:xfrm>
          <a:prstGeom prst="rect">
            <a:avLst/>
          </a:prstGeom>
        </p:spPr>
      </p:pic>
      <p:cxnSp>
        <p:nvCxnSpPr>
          <p:cNvPr id="4" name="Connettore diritto 3">
            <a:extLst>
              <a:ext uri="{FF2B5EF4-FFF2-40B4-BE49-F238E27FC236}">
                <a16:creationId xmlns:a16="http://schemas.microsoft.com/office/drawing/2014/main" id="{E89F85C9-F617-32BD-8587-68E3A3AB1B78}"/>
              </a:ext>
            </a:extLst>
          </p:cNvPr>
          <p:cNvCxnSpPr/>
          <p:nvPr/>
        </p:nvCxnSpPr>
        <p:spPr>
          <a:xfrm flipV="1">
            <a:off x="11005697" y="3116062"/>
            <a:ext cx="0" cy="57704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64850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asellaDiTesto 13">
            <a:extLst>
              <a:ext uri="{FF2B5EF4-FFF2-40B4-BE49-F238E27FC236}">
                <a16:creationId xmlns:a16="http://schemas.microsoft.com/office/drawing/2014/main" id="{C3354955-A3AD-3DFC-3413-2BC527D73328}"/>
              </a:ext>
            </a:extLst>
          </p:cNvPr>
          <p:cNvSpPr txBox="1"/>
          <p:nvPr/>
        </p:nvSpPr>
        <p:spPr>
          <a:xfrm>
            <a:off x="870012" y="515189"/>
            <a:ext cx="10919534" cy="5827621"/>
          </a:xfrm>
          <a:prstGeom prst="rect">
            <a:avLst/>
          </a:prstGeom>
          <a:noFill/>
        </p:spPr>
        <p:txBody>
          <a:bodyPr wrap="square" rtlCol="0">
            <a:spAutoFit/>
          </a:bodyPr>
          <a:lstStyle/>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Art. 2545-novies c.c. -  Modificazioni dell'atto costitutivo:</a:t>
            </a:r>
          </a:p>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Alle deliberazioni che importano modificazioni dell'atto costitutivo si applica l'articolo 2436. </a:t>
            </a:r>
          </a:p>
          <a:p>
            <a:pPr algn="just">
              <a:lnSpc>
                <a:spcPct val="107000"/>
              </a:lnSpc>
              <a:spcAft>
                <a:spcPts val="800"/>
              </a:spcAft>
            </a:pP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fusione e la scissione di </a:t>
            </a:r>
            <a:r>
              <a:rPr lang="it-IT" sz="2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cooperative sono disciplinate dal titolo V, capo X, sezione II e III. </a:t>
            </a:r>
            <a:endParaRPr lang="it-IT"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Art. 2519 c.c. - Norme applicabili:</a:t>
            </a:r>
          </a:p>
          <a:p>
            <a:pPr algn="just">
              <a:lnSpc>
                <a:spcPct val="107000"/>
              </a:lnSpc>
              <a:spcAft>
                <a:spcPts val="800"/>
              </a:spcAft>
            </a:pP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Alle </a:t>
            </a:r>
            <a:r>
              <a:rPr lang="it-IT" sz="2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cooperative, per quanto non previsto dal presente titolo, si applicano in quanto compatibili le disposizioni sulla </a:t>
            </a:r>
            <a:r>
              <a:rPr lang="it-IT" sz="2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per azioni. </a:t>
            </a:r>
            <a:endParaRPr lang="it-IT"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L'atto costitutivo </a:t>
            </a:r>
            <a:r>
              <a:rPr lang="it-IT" sz="2400" kern="1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prevedere che trovino applicazione, in quanto compatibili, le norme sulla </a:t>
            </a:r>
            <a:r>
              <a:rPr lang="it-IT" sz="24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a </a:t>
            </a:r>
            <a:r>
              <a:rPr lang="it-IT" sz="2400" kern="100" dirty="0" err="1">
                <a:effectLst/>
                <a:latin typeface="Calibri" panose="020F0502020204030204" pitchFamily="34" charset="0"/>
                <a:ea typeface="Calibri" panose="020F0502020204030204" pitchFamily="34" charset="0"/>
                <a:cs typeface="Times New Roman" panose="02020603050405020304" pitchFamily="18" charset="0"/>
              </a:rPr>
              <a:t>responsabilita'</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limitata </a:t>
            </a:r>
            <a:r>
              <a:rPr lang="it-IT"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nelle cooperative con un numero di soci cooperatori inferiore a venti ovvero con un attivo dello stato patrimoniale non superiore ad un milione di euro</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89573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AA1B7B1-995B-BE6B-D13A-C63D953E986A}"/>
              </a:ext>
            </a:extLst>
          </p:cNvPr>
          <p:cNvSpPr txBox="1"/>
          <p:nvPr/>
        </p:nvSpPr>
        <p:spPr>
          <a:xfrm>
            <a:off x="479394" y="82923"/>
            <a:ext cx="11416684" cy="6692153"/>
          </a:xfrm>
          <a:prstGeom prst="rect">
            <a:avLst/>
          </a:prstGeom>
          <a:noFill/>
        </p:spPr>
        <p:txBody>
          <a:bodyPr wrap="square" rtlCol="0">
            <a:spAutoFit/>
          </a:bodyPr>
          <a:lstStyle/>
          <a:p>
            <a:pPr algn="just">
              <a:lnSpc>
                <a:spcPct val="107000"/>
              </a:lnSpc>
              <a:spcAft>
                <a:spcPts val="800"/>
              </a:spcAft>
            </a:pPr>
            <a:r>
              <a:rPr lang="it-IT" sz="2000" b="1" kern="100" dirty="0">
                <a:effectLst/>
                <a:latin typeface="Calibri" panose="020F0502020204030204" pitchFamily="34" charset="0"/>
                <a:ea typeface="Calibri" panose="020F0502020204030204" pitchFamily="34" charset="0"/>
                <a:cs typeface="Times New Roman" panose="02020603050405020304" pitchFamily="18" charset="0"/>
              </a:rPr>
              <a:t>Art. 2500-septies - c.c. </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Trasformazione </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eterogenea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da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di capitali:</a:t>
            </a: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Le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disciplinate nei capi V (SPA), VI (SAPA), </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VII (SRL - </a:t>
            </a:r>
            <a:r>
              <a:rPr lang="it-IT" sz="20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Lucrativa</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del presente titolo possono trasformarsi in consorzi,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consortili, </a:t>
            </a:r>
            <a:r>
              <a:rPr lang="it-IT" sz="20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cooperative</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comunioni di azienda, associazioni non riconosciute e fondazioni. </a:t>
            </a:r>
          </a:p>
          <a:p>
            <a:pPr algn="just">
              <a:lnSpc>
                <a:spcPct val="107000"/>
              </a:lnSpc>
              <a:spcAft>
                <a:spcPts val="800"/>
              </a:spcAft>
            </a:pP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Si applica l'articolo 2500-sexies, in quanto compatibile. </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deliberazione deve essere assunta con il voto favorevole dei due terzi degli aventi diritto, e comunque con il consenso dei soci che assumono </a:t>
            </a:r>
            <a:r>
              <a:rPr lang="it-IT" sz="20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responsabilita'</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illimitata.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La deliberazione di trasformazione in fondazione produce gli effetti che il capo II del titolo II del Libro primo ricollega all'atto di fondazione o alla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volonta'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del fondatore.)</a:t>
            </a:r>
          </a:p>
          <a:p>
            <a:pPr algn="just">
              <a:lnSpc>
                <a:spcPct val="107000"/>
              </a:lnSpc>
              <a:spcAft>
                <a:spcPts val="800"/>
              </a:spcAft>
            </a:pPr>
            <a:r>
              <a:rPr lang="it-IT" sz="2000" b="1" kern="100" dirty="0">
                <a:effectLst/>
                <a:latin typeface="Calibri" panose="020F0502020204030204" pitchFamily="34" charset="0"/>
                <a:ea typeface="Calibri" panose="020F0502020204030204" pitchFamily="34" charset="0"/>
                <a:cs typeface="Times New Roman" panose="02020603050405020304" pitchFamily="18" charset="0"/>
              </a:rPr>
              <a:t>Art. 2500-octies c.c</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 Trasformazione eterogenea in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di capitali</a:t>
            </a: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I consorzi, </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a:t>
            </a:r>
            <a:r>
              <a:rPr lang="it-IT" sz="20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consortili</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le comunioni d'azienda, le associazioni riconosciute e le fondazioni possono trasformarsi in una delle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disciplinate nei capi V (</a:t>
            </a:r>
            <a:r>
              <a:rPr lang="it-IT"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SPA)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VI (SAPA) </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 VII (SRL - </a:t>
            </a:r>
            <a:r>
              <a:rPr lang="it-IT" sz="20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Lucrativa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del presente titolo. La deliberazione di trasformazione deve essere assunta, nei consorzi, con il voto favorevole della maggioranza assoluta dei consorziati; nelle comunioni di aziende </a:t>
            </a:r>
            <a:r>
              <a:rPr lang="it-IT" sz="2000" kern="100" dirty="0" err="1">
                <a:effectLst/>
                <a:latin typeface="Calibri" panose="020F0502020204030204" pitchFamily="34" charset="0"/>
                <a:ea typeface="Calibri" panose="020F0502020204030204" pitchFamily="34" charset="0"/>
                <a:cs typeface="Times New Roman" panose="02020603050405020304" pitchFamily="18" charset="0"/>
              </a:rPr>
              <a:t>all'unanimita'</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nelle </a:t>
            </a:r>
            <a:r>
              <a:rPr lang="it-IT" sz="20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societa'</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consortili </a:t>
            </a: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e nelle associazioni </a:t>
            </a:r>
            <a:r>
              <a:rPr lang="it-IT" sz="20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 la maggioranza richiesta dalla legge o dall'atto costitutivo per lo scioglimento anticipato. </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(…Omissis).</a:t>
            </a:r>
          </a:p>
          <a:p>
            <a:pPr algn="just">
              <a:lnSpc>
                <a:spcPct val="107000"/>
              </a:lnSpc>
              <a:spcAft>
                <a:spcPts val="80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5140806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4182</Words>
  <Application>Microsoft Office PowerPoint</Application>
  <PresentationFormat>Widescreen</PresentationFormat>
  <Paragraphs>154</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Calibri</vt:lpstr>
      <vt:lpstr>Calibri Light</vt:lpstr>
      <vt:lpstr>Tema di Office</vt:lpstr>
      <vt:lpstr>FUSIONE PER INCORPORAZIONE DI SOCIETA’ CONSORTILE SRL IN SOCIETA’ COOPERATIVA SPA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FUSIONE PER INCORPORAZIONE DI SOCIETA’ CONSORTILE SRL IN SOCIETA’ COOPERATIVA SPA</dc:title>
  <dc:creator>Nizar Ben M'Barek</dc:creator>
  <cp:lastModifiedBy>Nizar Ben M'Barek</cp:lastModifiedBy>
  <cp:revision>1</cp:revision>
  <dcterms:created xsi:type="dcterms:W3CDTF">2023-10-20T09:20:41Z</dcterms:created>
  <dcterms:modified xsi:type="dcterms:W3CDTF">2023-10-20T10:43:40Z</dcterms:modified>
</cp:coreProperties>
</file>