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57" r:id="rId3"/>
    <p:sldId id="258" r:id="rId4"/>
    <p:sldId id="259" r:id="rId5"/>
    <p:sldId id="297" r:id="rId6"/>
    <p:sldId id="260" r:id="rId7"/>
    <p:sldId id="298" r:id="rId8"/>
    <p:sldId id="261" r:id="rId9"/>
    <p:sldId id="262" r:id="rId10"/>
    <p:sldId id="263" r:id="rId11"/>
    <p:sldId id="264" r:id="rId12"/>
    <p:sldId id="265" r:id="rId13"/>
    <p:sldId id="266" r:id="rId14"/>
    <p:sldId id="267" r:id="rId15"/>
    <p:sldId id="268" r:id="rId16"/>
    <p:sldId id="269" r:id="rId17"/>
    <p:sldId id="299" r:id="rId18"/>
    <p:sldId id="300" r:id="rId19"/>
    <p:sldId id="301" r:id="rId20"/>
    <p:sldId id="270" r:id="rId21"/>
    <p:sldId id="302" r:id="rId22"/>
    <p:sldId id="282" r:id="rId23"/>
    <p:sldId id="283" r:id="rId24"/>
    <p:sldId id="271" r:id="rId25"/>
    <p:sldId id="272" r:id="rId26"/>
    <p:sldId id="303" r:id="rId27"/>
    <p:sldId id="273" r:id="rId28"/>
    <p:sldId id="274" r:id="rId29"/>
    <p:sldId id="304" r:id="rId30"/>
    <p:sldId id="305" r:id="rId31"/>
    <p:sldId id="284" r:id="rId32"/>
    <p:sldId id="285" r:id="rId33"/>
    <p:sldId id="286" r:id="rId34"/>
    <p:sldId id="275" r:id="rId35"/>
    <p:sldId id="276" r:id="rId36"/>
    <p:sldId id="277" r:id="rId37"/>
    <p:sldId id="278" r:id="rId38"/>
    <p:sldId id="279" r:id="rId39"/>
    <p:sldId id="280" r:id="rId40"/>
    <p:sldId id="287" r:id="rId41"/>
    <p:sldId id="281" r:id="rId42"/>
    <p:sldId id="295" r:id="rId43"/>
    <p:sldId id="296" r:id="rId44"/>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E41CC4A-58CB-40D2-9173-687AF0F6B4E2}" type="datetimeFigureOut">
              <a:rPr lang="it-IT" smtClean="0"/>
              <a:t>25/03/2024</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4B433465-847F-47EF-90E1-611552CC47C1}" type="slidenum">
              <a:rPr lang="it-IT" smtClean="0"/>
              <a:t>‹N›</a:t>
            </a:fld>
            <a:endParaRPr lang="it-IT"/>
          </a:p>
        </p:txBody>
      </p:sp>
    </p:spTree>
    <p:extLst>
      <p:ext uri="{BB962C8B-B14F-4D97-AF65-F5344CB8AC3E}">
        <p14:creationId xmlns:p14="http://schemas.microsoft.com/office/powerpoint/2010/main" val="2869586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1</a:t>
            </a:fld>
            <a:endParaRPr lang="it-IT"/>
          </a:p>
        </p:txBody>
      </p:sp>
    </p:spTree>
    <p:extLst>
      <p:ext uri="{BB962C8B-B14F-4D97-AF65-F5344CB8AC3E}">
        <p14:creationId xmlns:p14="http://schemas.microsoft.com/office/powerpoint/2010/main" val="4064271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10</a:t>
            </a:fld>
            <a:endParaRPr lang="it-IT"/>
          </a:p>
        </p:txBody>
      </p:sp>
    </p:spTree>
    <p:extLst>
      <p:ext uri="{BB962C8B-B14F-4D97-AF65-F5344CB8AC3E}">
        <p14:creationId xmlns:p14="http://schemas.microsoft.com/office/powerpoint/2010/main" val="4198059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11</a:t>
            </a:fld>
            <a:endParaRPr lang="it-IT"/>
          </a:p>
        </p:txBody>
      </p:sp>
    </p:spTree>
    <p:extLst>
      <p:ext uri="{BB962C8B-B14F-4D97-AF65-F5344CB8AC3E}">
        <p14:creationId xmlns:p14="http://schemas.microsoft.com/office/powerpoint/2010/main" val="2767975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12</a:t>
            </a:fld>
            <a:endParaRPr lang="it-IT"/>
          </a:p>
        </p:txBody>
      </p:sp>
    </p:spTree>
    <p:extLst>
      <p:ext uri="{BB962C8B-B14F-4D97-AF65-F5344CB8AC3E}">
        <p14:creationId xmlns:p14="http://schemas.microsoft.com/office/powerpoint/2010/main" val="3897116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13</a:t>
            </a:fld>
            <a:endParaRPr lang="it-IT"/>
          </a:p>
        </p:txBody>
      </p:sp>
    </p:spTree>
    <p:extLst>
      <p:ext uri="{BB962C8B-B14F-4D97-AF65-F5344CB8AC3E}">
        <p14:creationId xmlns:p14="http://schemas.microsoft.com/office/powerpoint/2010/main" val="16189490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14</a:t>
            </a:fld>
            <a:endParaRPr lang="it-IT"/>
          </a:p>
        </p:txBody>
      </p:sp>
    </p:spTree>
    <p:extLst>
      <p:ext uri="{BB962C8B-B14F-4D97-AF65-F5344CB8AC3E}">
        <p14:creationId xmlns:p14="http://schemas.microsoft.com/office/powerpoint/2010/main" val="3574709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15</a:t>
            </a:fld>
            <a:endParaRPr lang="it-IT"/>
          </a:p>
        </p:txBody>
      </p:sp>
    </p:spTree>
    <p:extLst>
      <p:ext uri="{BB962C8B-B14F-4D97-AF65-F5344CB8AC3E}">
        <p14:creationId xmlns:p14="http://schemas.microsoft.com/office/powerpoint/2010/main" val="22277713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16</a:t>
            </a:fld>
            <a:endParaRPr lang="it-IT"/>
          </a:p>
        </p:txBody>
      </p:sp>
    </p:spTree>
    <p:extLst>
      <p:ext uri="{BB962C8B-B14F-4D97-AF65-F5344CB8AC3E}">
        <p14:creationId xmlns:p14="http://schemas.microsoft.com/office/powerpoint/2010/main" val="24170583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17</a:t>
            </a:fld>
            <a:endParaRPr lang="it-IT"/>
          </a:p>
        </p:txBody>
      </p:sp>
    </p:spTree>
    <p:extLst>
      <p:ext uri="{BB962C8B-B14F-4D97-AF65-F5344CB8AC3E}">
        <p14:creationId xmlns:p14="http://schemas.microsoft.com/office/powerpoint/2010/main" val="35419338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18</a:t>
            </a:fld>
            <a:endParaRPr lang="it-IT"/>
          </a:p>
        </p:txBody>
      </p:sp>
    </p:spTree>
    <p:extLst>
      <p:ext uri="{BB962C8B-B14F-4D97-AF65-F5344CB8AC3E}">
        <p14:creationId xmlns:p14="http://schemas.microsoft.com/office/powerpoint/2010/main" val="29906647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19</a:t>
            </a:fld>
            <a:endParaRPr lang="it-IT"/>
          </a:p>
        </p:txBody>
      </p:sp>
    </p:spTree>
    <p:extLst>
      <p:ext uri="{BB962C8B-B14F-4D97-AF65-F5344CB8AC3E}">
        <p14:creationId xmlns:p14="http://schemas.microsoft.com/office/powerpoint/2010/main" val="3879071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2</a:t>
            </a:fld>
            <a:endParaRPr lang="it-IT"/>
          </a:p>
        </p:txBody>
      </p:sp>
    </p:spTree>
    <p:extLst>
      <p:ext uri="{BB962C8B-B14F-4D97-AF65-F5344CB8AC3E}">
        <p14:creationId xmlns:p14="http://schemas.microsoft.com/office/powerpoint/2010/main" val="29931078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20</a:t>
            </a:fld>
            <a:endParaRPr lang="it-IT"/>
          </a:p>
        </p:txBody>
      </p:sp>
    </p:spTree>
    <p:extLst>
      <p:ext uri="{BB962C8B-B14F-4D97-AF65-F5344CB8AC3E}">
        <p14:creationId xmlns:p14="http://schemas.microsoft.com/office/powerpoint/2010/main" val="36837205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21</a:t>
            </a:fld>
            <a:endParaRPr lang="it-IT"/>
          </a:p>
        </p:txBody>
      </p:sp>
    </p:spTree>
    <p:extLst>
      <p:ext uri="{BB962C8B-B14F-4D97-AF65-F5344CB8AC3E}">
        <p14:creationId xmlns:p14="http://schemas.microsoft.com/office/powerpoint/2010/main" val="36723443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22</a:t>
            </a:fld>
            <a:endParaRPr lang="it-IT"/>
          </a:p>
        </p:txBody>
      </p:sp>
    </p:spTree>
    <p:extLst>
      <p:ext uri="{BB962C8B-B14F-4D97-AF65-F5344CB8AC3E}">
        <p14:creationId xmlns:p14="http://schemas.microsoft.com/office/powerpoint/2010/main" val="24652202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23</a:t>
            </a:fld>
            <a:endParaRPr lang="it-IT"/>
          </a:p>
        </p:txBody>
      </p:sp>
    </p:spTree>
    <p:extLst>
      <p:ext uri="{BB962C8B-B14F-4D97-AF65-F5344CB8AC3E}">
        <p14:creationId xmlns:p14="http://schemas.microsoft.com/office/powerpoint/2010/main" val="3062730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24</a:t>
            </a:fld>
            <a:endParaRPr lang="it-IT"/>
          </a:p>
        </p:txBody>
      </p:sp>
    </p:spTree>
    <p:extLst>
      <p:ext uri="{BB962C8B-B14F-4D97-AF65-F5344CB8AC3E}">
        <p14:creationId xmlns:p14="http://schemas.microsoft.com/office/powerpoint/2010/main" val="40678404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25</a:t>
            </a:fld>
            <a:endParaRPr lang="it-IT"/>
          </a:p>
        </p:txBody>
      </p:sp>
    </p:spTree>
    <p:extLst>
      <p:ext uri="{BB962C8B-B14F-4D97-AF65-F5344CB8AC3E}">
        <p14:creationId xmlns:p14="http://schemas.microsoft.com/office/powerpoint/2010/main" val="931635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26</a:t>
            </a:fld>
            <a:endParaRPr lang="it-IT"/>
          </a:p>
        </p:txBody>
      </p:sp>
    </p:spTree>
    <p:extLst>
      <p:ext uri="{BB962C8B-B14F-4D97-AF65-F5344CB8AC3E}">
        <p14:creationId xmlns:p14="http://schemas.microsoft.com/office/powerpoint/2010/main" val="31262407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27</a:t>
            </a:fld>
            <a:endParaRPr lang="it-IT"/>
          </a:p>
        </p:txBody>
      </p:sp>
    </p:spTree>
    <p:extLst>
      <p:ext uri="{BB962C8B-B14F-4D97-AF65-F5344CB8AC3E}">
        <p14:creationId xmlns:p14="http://schemas.microsoft.com/office/powerpoint/2010/main" val="15371024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28</a:t>
            </a:fld>
            <a:endParaRPr lang="it-IT"/>
          </a:p>
        </p:txBody>
      </p:sp>
    </p:spTree>
    <p:extLst>
      <p:ext uri="{BB962C8B-B14F-4D97-AF65-F5344CB8AC3E}">
        <p14:creationId xmlns:p14="http://schemas.microsoft.com/office/powerpoint/2010/main" val="41403748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29</a:t>
            </a:fld>
            <a:endParaRPr lang="it-IT"/>
          </a:p>
        </p:txBody>
      </p:sp>
    </p:spTree>
    <p:extLst>
      <p:ext uri="{BB962C8B-B14F-4D97-AF65-F5344CB8AC3E}">
        <p14:creationId xmlns:p14="http://schemas.microsoft.com/office/powerpoint/2010/main" val="2973653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3</a:t>
            </a:fld>
            <a:endParaRPr lang="it-IT"/>
          </a:p>
        </p:txBody>
      </p:sp>
    </p:spTree>
    <p:extLst>
      <p:ext uri="{BB962C8B-B14F-4D97-AF65-F5344CB8AC3E}">
        <p14:creationId xmlns:p14="http://schemas.microsoft.com/office/powerpoint/2010/main" val="2147342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30</a:t>
            </a:fld>
            <a:endParaRPr lang="it-IT"/>
          </a:p>
        </p:txBody>
      </p:sp>
    </p:spTree>
    <p:extLst>
      <p:ext uri="{BB962C8B-B14F-4D97-AF65-F5344CB8AC3E}">
        <p14:creationId xmlns:p14="http://schemas.microsoft.com/office/powerpoint/2010/main" val="35791845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31</a:t>
            </a:fld>
            <a:endParaRPr lang="it-IT"/>
          </a:p>
        </p:txBody>
      </p:sp>
    </p:spTree>
    <p:extLst>
      <p:ext uri="{BB962C8B-B14F-4D97-AF65-F5344CB8AC3E}">
        <p14:creationId xmlns:p14="http://schemas.microsoft.com/office/powerpoint/2010/main" val="38023587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32</a:t>
            </a:fld>
            <a:endParaRPr lang="it-IT"/>
          </a:p>
        </p:txBody>
      </p:sp>
    </p:spTree>
    <p:extLst>
      <p:ext uri="{BB962C8B-B14F-4D97-AF65-F5344CB8AC3E}">
        <p14:creationId xmlns:p14="http://schemas.microsoft.com/office/powerpoint/2010/main" val="12505377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33</a:t>
            </a:fld>
            <a:endParaRPr lang="it-IT"/>
          </a:p>
        </p:txBody>
      </p:sp>
    </p:spTree>
    <p:extLst>
      <p:ext uri="{BB962C8B-B14F-4D97-AF65-F5344CB8AC3E}">
        <p14:creationId xmlns:p14="http://schemas.microsoft.com/office/powerpoint/2010/main" val="40923944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34</a:t>
            </a:fld>
            <a:endParaRPr lang="it-IT"/>
          </a:p>
        </p:txBody>
      </p:sp>
    </p:spTree>
    <p:extLst>
      <p:ext uri="{BB962C8B-B14F-4D97-AF65-F5344CB8AC3E}">
        <p14:creationId xmlns:p14="http://schemas.microsoft.com/office/powerpoint/2010/main" val="32200675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35</a:t>
            </a:fld>
            <a:endParaRPr lang="it-IT"/>
          </a:p>
        </p:txBody>
      </p:sp>
    </p:spTree>
    <p:extLst>
      <p:ext uri="{BB962C8B-B14F-4D97-AF65-F5344CB8AC3E}">
        <p14:creationId xmlns:p14="http://schemas.microsoft.com/office/powerpoint/2010/main" val="18647764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36</a:t>
            </a:fld>
            <a:endParaRPr lang="it-IT"/>
          </a:p>
        </p:txBody>
      </p:sp>
    </p:spTree>
    <p:extLst>
      <p:ext uri="{BB962C8B-B14F-4D97-AF65-F5344CB8AC3E}">
        <p14:creationId xmlns:p14="http://schemas.microsoft.com/office/powerpoint/2010/main" val="226255603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37</a:t>
            </a:fld>
            <a:endParaRPr lang="it-IT"/>
          </a:p>
        </p:txBody>
      </p:sp>
    </p:spTree>
    <p:extLst>
      <p:ext uri="{BB962C8B-B14F-4D97-AF65-F5344CB8AC3E}">
        <p14:creationId xmlns:p14="http://schemas.microsoft.com/office/powerpoint/2010/main" val="36087159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38</a:t>
            </a:fld>
            <a:endParaRPr lang="it-IT"/>
          </a:p>
        </p:txBody>
      </p:sp>
    </p:spTree>
    <p:extLst>
      <p:ext uri="{BB962C8B-B14F-4D97-AF65-F5344CB8AC3E}">
        <p14:creationId xmlns:p14="http://schemas.microsoft.com/office/powerpoint/2010/main" val="16755682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39</a:t>
            </a:fld>
            <a:endParaRPr lang="it-IT"/>
          </a:p>
        </p:txBody>
      </p:sp>
    </p:spTree>
    <p:extLst>
      <p:ext uri="{BB962C8B-B14F-4D97-AF65-F5344CB8AC3E}">
        <p14:creationId xmlns:p14="http://schemas.microsoft.com/office/powerpoint/2010/main" val="3564215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4</a:t>
            </a:fld>
            <a:endParaRPr lang="it-IT"/>
          </a:p>
        </p:txBody>
      </p:sp>
    </p:spTree>
    <p:extLst>
      <p:ext uri="{BB962C8B-B14F-4D97-AF65-F5344CB8AC3E}">
        <p14:creationId xmlns:p14="http://schemas.microsoft.com/office/powerpoint/2010/main" val="186607843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40</a:t>
            </a:fld>
            <a:endParaRPr lang="it-IT"/>
          </a:p>
        </p:txBody>
      </p:sp>
    </p:spTree>
    <p:extLst>
      <p:ext uri="{BB962C8B-B14F-4D97-AF65-F5344CB8AC3E}">
        <p14:creationId xmlns:p14="http://schemas.microsoft.com/office/powerpoint/2010/main" val="239842115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41</a:t>
            </a:fld>
            <a:endParaRPr lang="it-IT"/>
          </a:p>
        </p:txBody>
      </p:sp>
    </p:spTree>
    <p:extLst>
      <p:ext uri="{BB962C8B-B14F-4D97-AF65-F5344CB8AC3E}">
        <p14:creationId xmlns:p14="http://schemas.microsoft.com/office/powerpoint/2010/main" val="21018912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42</a:t>
            </a:fld>
            <a:endParaRPr lang="it-IT"/>
          </a:p>
        </p:txBody>
      </p:sp>
    </p:spTree>
    <p:extLst>
      <p:ext uri="{BB962C8B-B14F-4D97-AF65-F5344CB8AC3E}">
        <p14:creationId xmlns:p14="http://schemas.microsoft.com/office/powerpoint/2010/main" val="221722994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43</a:t>
            </a:fld>
            <a:endParaRPr lang="it-IT"/>
          </a:p>
        </p:txBody>
      </p:sp>
    </p:spTree>
    <p:extLst>
      <p:ext uri="{BB962C8B-B14F-4D97-AF65-F5344CB8AC3E}">
        <p14:creationId xmlns:p14="http://schemas.microsoft.com/office/powerpoint/2010/main" val="39859551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5</a:t>
            </a:fld>
            <a:endParaRPr lang="it-IT"/>
          </a:p>
        </p:txBody>
      </p:sp>
    </p:spTree>
    <p:extLst>
      <p:ext uri="{BB962C8B-B14F-4D97-AF65-F5344CB8AC3E}">
        <p14:creationId xmlns:p14="http://schemas.microsoft.com/office/powerpoint/2010/main" val="3822726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6</a:t>
            </a:fld>
            <a:endParaRPr lang="it-IT"/>
          </a:p>
        </p:txBody>
      </p:sp>
    </p:spTree>
    <p:extLst>
      <p:ext uri="{BB962C8B-B14F-4D97-AF65-F5344CB8AC3E}">
        <p14:creationId xmlns:p14="http://schemas.microsoft.com/office/powerpoint/2010/main" val="13382459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7</a:t>
            </a:fld>
            <a:endParaRPr lang="it-IT"/>
          </a:p>
        </p:txBody>
      </p:sp>
    </p:spTree>
    <p:extLst>
      <p:ext uri="{BB962C8B-B14F-4D97-AF65-F5344CB8AC3E}">
        <p14:creationId xmlns:p14="http://schemas.microsoft.com/office/powerpoint/2010/main" val="3679131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8</a:t>
            </a:fld>
            <a:endParaRPr lang="it-IT"/>
          </a:p>
        </p:txBody>
      </p:sp>
    </p:spTree>
    <p:extLst>
      <p:ext uri="{BB962C8B-B14F-4D97-AF65-F5344CB8AC3E}">
        <p14:creationId xmlns:p14="http://schemas.microsoft.com/office/powerpoint/2010/main" val="506148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4B433465-847F-47EF-90E1-611552CC47C1}" type="slidenum">
              <a:rPr lang="it-IT" smtClean="0"/>
              <a:t>9</a:t>
            </a:fld>
            <a:endParaRPr lang="it-IT"/>
          </a:p>
        </p:txBody>
      </p:sp>
    </p:spTree>
    <p:extLst>
      <p:ext uri="{BB962C8B-B14F-4D97-AF65-F5344CB8AC3E}">
        <p14:creationId xmlns:p14="http://schemas.microsoft.com/office/powerpoint/2010/main" val="2204347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1E7B9B7-B2B3-4964-B589-94080CA29269}" type="datetimeFigureOut">
              <a:rPr lang="it-IT" smtClean="0"/>
              <a:t>25/03/2024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F640A2A-C17F-4750-9F1D-5BD023FC648E}" type="slidenum">
              <a:rPr lang="it-IT" smtClean="0"/>
              <a:t>‹N›</a:t>
            </a:fld>
            <a:endParaRPr lang="it-IT"/>
          </a:p>
        </p:txBody>
      </p:sp>
    </p:spTree>
    <p:extLst>
      <p:ext uri="{BB962C8B-B14F-4D97-AF65-F5344CB8AC3E}">
        <p14:creationId xmlns:p14="http://schemas.microsoft.com/office/powerpoint/2010/main" val="844892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1E7B9B7-B2B3-4964-B589-94080CA29269}" type="datetimeFigureOut">
              <a:rPr lang="it-IT" smtClean="0"/>
              <a:t>25/03/2024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F640A2A-C17F-4750-9F1D-5BD023FC648E}" type="slidenum">
              <a:rPr lang="it-IT" smtClean="0"/>
              <a:t>‹N›</a:t>
            </a:fld>
            <a:endParaRPr lang="it-IT"/>
          </a:p>
        </p:txBody>
      </p:sp>
    </p:spTree>
    <p:extLst>
      <p:ext uri="{BB962C8B-B14F-4D97-AF65-F5344CB8AC3E}">
        <p14:creationId xmlns:p14="http://schemas.microsoft.com/office/powerpoint/2010/main" val="4069629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1E7B9B7-B2B3-4964-B589-94080CA29269}" type="datetimeFigureOut">
              <a:rPr lang="it-IT" smtClean="0"/>
              <a:t>25/03/2024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F640A2A-C17F-4750-9F1D-5BD023FC648E}" type="slidenum">
              <a:rPr lang="it-IT" smtClean="0"/>
              <a:t>‹N›</a:t>
            </a:fld>
            <a:endParaRPr lang="it-IT"/>
          </a:p>
        </p:txBody>
      </p:sp>
    </p:spTree>
    <p:extLst>
      <p:ext uri="{BB962C8B-B14F-4D97-AF65-F5344CB8AC3E}">
        <p14:creationId xmlns:p14="http://schemas.microsoft.com/office/powerpoint/2010/main" val="693207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1E7B9B7-B2B3-4964-B589-94080CA29269}" type="datetimeFigureOut">
              <a:rPr lang="it-IT" smtClean="0"/>
              <a:t>25/03/2024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F640A2A-C17F-4750-9F1D-5BD023FC648E}" type="slidenum">
              <a:rPr lang="it-IT" smtClean="0"/>
              <a:t>‹N›</a:t>
            </a:fld>
            <a:endParaRPr lang="it-IT"/>
          </a:p>
        </p:txBody>
      </p:sp>
    </p:spTree>
    <p:extLst>
      <p:ext uri="{BB962C8B-B14F-4D97-AF65-F5344CB8AC3E}">
        <p14:creationId xmlns:p14="http://schemas.microsoft.com/office/powerpoint/2010/main" val="1259484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1E7B9B7-B2B3-4964-B589-94080CA29269}" type="datetimeFigureOut">
              <a:rPr lang="it-IT" smtClean="0"/>
              <a:t>25/03/2024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F640A2A-C17F-4750-9F1D-5BD023FC648E}" type="slidenum">
              <a:rPr lang="it-IT" smtClean="0"/>
              <a:t>‹N›</a:t>
            </a:fld>
            <a:endParaRPr lang="it-IT"/>
          </a:p>
        </p:txBody>
      </p:sp>
    </p:spTree>
    <p:extLst>
      <p:ext uri="{BB962C8B-B14F-4D97-AF65-F5344CB8AC3E}">
        <p14:creationId xmlns:p14="http://schemas.microsoft.com/office/powerpoint/2010/main" val="732027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1E7B9B7-B2B3-4964-B589-94080CA29269}" type="datetimeFigureOut">
              <a:rPr lang="it-IT" smtClean="0"/>
              <a:t>25/03/2024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F640A2A-C17F-4750-9F1D-5BD023FC648E}" type="slidenum">
              <a:rPr lang="it-IT" smtClean="0"/>
              <a:t>‹N›</a:t>
            </a:fld>
            <a:endParaRPr lang="it-IT"/>
          </a:p>
        </p:txBody>
      </p:sp>
    </p:spTree>
    <p:extLst>
      <p:ext uri="{BB962C8B-B14F-4D97-AF65-F5344CB8AC3E}">
        <p14:creationId xmlns:p14="http://schemas.microsoft.com/office/powerpoint/2010/main" val="244597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1E7B9B7-B2B3-4964-B589-94080CA29269}" type="datetimeFigureOut">
              <a:rPr lang="it-IT" smtClean="0"/>
              <a:t>25/03/2024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F640A2A-C17F-4750-9F1D-5BD023FC648E}" type="slidenum">
              <a:rPr lang="it-IT" smtClean="0"/>
              <a:t>‹N›</a:t>
            </a:fld>
            <a:endParaRPr lang="it-IT"/>
          </a:p>
        </p:txBody>
      </p:sp>
    </p:spTree>
    <p:extLst>
      <p:ext uri="{BB962C8B-B14F-4D97-AF65-F5344CB8AC3E}">
        <p14:creationId xmlns:p14="http://schemas.microsoft.com/office/powerpoint/2010/main" val="1247197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1E7B9B7-B2B3-4964-B589-94080CA29269}" type="datetimeFigureOut">
              <a:rPr lang="it-IT" smtClean="0"/>
              <a:t>25/03/2024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F640A2A-C17F-4750-9F1D-5BD023FC648E}" type="slidenum">
              <a:rPr lang="it-IT" smtClean="0"/>
              <a:t>‹N›</a:t>
            </a:fld>
            <a:endParaRPr lang="it-IT"/>
          </a:p>
        </p:txBody>
      </p:sp>
    </p:spTree>
    <p:extLst>
      <p:ext uri="{BB962C8B-B14F-4D97-AF65-F5344CB8AC3E}">
        <p14:creationId xmlns:p14="http://schemas.microsoft.com/office/powerpoint/2010/main" val="1591466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1E7B9B7-B2B3-4964-B589-94080CA29269}" type="datetimeFigureOut">
              <a:rPr lang="it-IT" smtClean="0"/>
              <a:t>25/03/2024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F640A2A-C17F-4750-9F1D-5BD023FC648E}" type="slidenum">
              <a:rPr lang="it-IT" smtClean="0"/>
              <a:t>‹N›</a:t>
            </a:fld>
            <a:endParaRPr lang="it-IT"/>
          </a:p>
        </p:txBody>
      </p:sp>
    </p:spTree>
    <p:extLst>
      <p:ext uri="{BB962C8B-B14F-4D97-AF65-F5344CB8AC3E}">
        <p14:creationId xmlns:p14="http://schemas.microsoft.com/office/powerpoint/2010/main" val="569690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1E7B9B7-B2B3-4964-B589-94080CA29269}" type="datetimeFigureOut">
              <a:rPr lang="it-IT" smtClean="0"/>
              <a:t>25/03/2024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F640A2A-C17F-4750-9F1D-5BD023FC648E}" type="slidenum">
              <a:rPr lang="it-IT" smtClean="0"/>
              <a:t>‹N›</a:t>
            </a:fld>
            <a:endParaRPr lang="it-IT"/>
          </a:p>
        </p:txBody>
      </p:sp>
    </p:spTree>
    <p:extLst>
      <p:ext uri="{BB962C8B-B14F-4D97-AF65-F5344CB8AC3E}">
        <p14:creationId xmlns:p14="http://schemas.microsoft.com/office/powerpoint/2010/main" val="323029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1E7B9B7-B2B3-4964-B589-94080CA29269}" type="datetimeFigureOut">
              <a:rPr lang="it-IT" smtClean="0"/>
              <a:t>25/03/2024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F640A2A-C17F-4750-9F1D-5BD023FC648E}" type="slidenum">
              <a:rPr lang="it-IT" smtClean="0"/>
              <a:t>‹N›</a:t>
            </a:fld>
            <a:endParaRPr lang="it-IT"/>
          </a:p>
        </p:txBody>
      </p:sp>
    </p:spTree>
    <p:extLst>
      <p:ext uri="{BB962C8B-B14F-4D97-AF65-F5344CB8AC3E}">
        <p14:creationId xmlns:p14="http://schemas.microsoft.com/office/powerpoint/2010/main" val="1297445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7B9B7-B2B3-4964-B589-94080CA29269}" type="datetimeFigureOut">
              <a:rPr lang="it-IT" smtClean="0"/>
              <a:t>25/03/2024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640A2A-C17F-4750-9F1D-5BD023FC648E}" type="slidenum">
              <a:rPr lang="it-IT" smtClean="0"/>
              <a:t>‹N›</a:t>
            </a:fld>
            <a:endParaRPr lang="it-IT"/>
          </a:p>
        </p:txBody>
      </p:sp>
    </p:spTree>
    <p:extLst>
      <p:ext uri="{BB962C8B-B14F-4D97-AF65-F5344CB8AC3E}">
        <p14:creationId xmlns:p14="http://schemas.microsoft.com/office/powerpoint/2010/main" val="1510643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www.brocardi.it/dizionario/695.html" TargetMode="External"/><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29492" y="2150383"/>
            <a:ext cx="10515600" cy="1325563"/>
          </a:xfrm>
        </p:spPr>
        <p:txBody>
          <a:bodyPr>
            <a:normAutofit/>
          </a:bodyPr>
          <a:lstStyle/>
          <a:p>
            <a:pPr algn="ctr"/>
            <a:r>
              <a:rPr lang="it-IT" dirty="0" smtClean="0"/>
              <a:t>La pubblicità dei regimi patrimoniali della famiglia: aspetti generali e particolari</a:t>
            </a:r>
            <a:endParaRPr lang="it-IT"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1</a:t>
            </a:fld>
            <a:endParaRPr lang="it-IT"/>
          </a:p>
        </p:txBody>
      </p:sp>
    </p:spTree>
    <p:extLst>
      <p:ext uri="{BB962C8B-B14F-4D97-AF65-F5344CB8AC3E}">
        <p14:creationId xmlns:p14="http://schemas.microsoft.com/office/powerpoint/2010/main" val="1730340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ctr"/>
            <a:r>
              <a:rPr lang="it-IT" sz="2800" b="1" dirty="0" smtClean="0"/>
              <a:t>Regimi patrimoniali parziali </a:t>
            </a:r>
            <a:r>
              <a:rPr lang="it-IT" sz="2800" dirty="0" smtClean="0"/>
              <a:t/>
            </a:r>
            <a:br>
              <a:rPr lang="it-IT" sz="2800" dirty="0" smtClean="0"/>
            </a:br>
            <a:r>
              <a:rPr lang="it-IT" sz="2800" dirty="0" smtClean="0"/>
              <a:t>Sono quelli che si riferiscono solo ad alcuni beni dei coniugi (fondo patrimoniale, e, in quanto tuttora esistenti, dote e patrimonio familiare).</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10</a:t>
            </a:fld>
            <a:endParaRPr lang="it-IT"/>
          </a:p>
        </p:txBody>
      </p:sp>
    </p:spTree>
    <p:extLst>
      <p:ext uri="{BB962C8B-B14F-4D97-AF65-F5344CB8AC3E}">
        <p14:creationId xmlns:p14="http://schemas.microsoft.com/office/powerpoint/2010/main" val="367524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ctr"/>
            <a:r>
              <a:rPr lang="it-IT" sz="2800" b="1" dirty="0" smtClean="0"/>
              <a:t>Regimi patrimoniali generali</a:t>
            </a:r>
            <a:r>
              <a:rPr lang="it-IT" sz="2800" dirty="0" smtClean="0"/>
              <a:t> </a:t>
            </a:r>
            <a:br>
              <a:rPr lang="it-IT" sz="2800" dirty="0" smtClean="0"/>
            </a:br>
            <a:r>
              <a:rPr lang="it-IT" sz="2800" dirty="0" smtClean="0"/>
              <a:t>Sono quelli idonei a disciplinare tutti i beni dei coniugi non assoggettati a regimi specifici (comunione legale, comunione convenzionale, separazione dei beni).</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11</a:t>
            </a:fld>
            <a:endParaRPr lang="it-IT"/>
          </a:p>
        </p:txBody>
      </p:sp>
    </p:spTree>
    <p:extLst>
      <p:ext uri="{BB962C8B-B14F-4D97-AF65-F5344CB8AC3E}">
        <p14:creationId xmlns:p14="http://schemas.microsoft.com/office/powerpoint/2010/main" val="2304801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ctr"/>
            <a:r>
              <a:rPr lang="it-IT" sz="2800" b="1" dirty="0" smtClean="0"/>
              <a:t>Regimi patrimoniali specifici</a:t>
            </a:r>
            <a:r>
              <a:rPr lang="it-IT" sz="2800" dirty="0" smtClean="0"/>
              <a:t> </a:t>
            </a:r>
            <a:br>
              <a:rPr lang="it-IT" sz="2800" dirty="0" smtClean="0"/>
            </a:br>
            <a:r>
              <a:rPr lang="it-IT" sz="2800" dirty="0" smtClean="0"/>
              <a:t>Sono quelli che si applicano solo a beni determinati (fondo patrimoniale, e, in quanto tuttora esistenti, dote e patrimonio familiare).</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12</a:t>
            </a:fld>
            <a:endParaRPr lang="it-IT"/>
          </a:p>
        </p:txBody>
      </p:sp>
    </p:spTree>
    <p:extLst>
      <p:ext uri="{BB962C8B-B14F-4D97-AF65-F5344CB8AC3E}">
        <p14:creationId xmlns:p14="http://schemas.microsoft.com/office/powerpoint/2010/main" val="3129439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ctr"/>
            <a:r>
              <a:rPr lang="it-IT" sz="2800" b="1" dirty="0" smtClean="0"/>
              <a:t>Regimi patrimoniali autonomi </a:t>
            </a:r>
            <a:br>
              <a:rPr lang="it-IT" sz="2800" b="1" dirty="0" smtClean="0"/>
            </a:br>
            <a:r>
              <a:rPr lang="it-IT" sz="2800" dirty="0" smtClean="0"/>
              <a:t>Sono quelli che possono stare da soli, in quanto idonei a disciplinare tutti i rapporti patrimoniali della famiglia (comunione legale, comunione convenzionale, separazione dei beni).</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13</a:t>
            </a:fld>
            <a:endParaRPr lang="it-IT"/>
          </a:p>
        </p:txBody>
      </p:sp>
    </p:spTree>
    <p:extLst>
      <p:ext uri="{BB962C8B-B14F-4D97-AF65-F5344CB8AC3E}">
        <p14:creationId xmlns:p14="http://schemas.microsoft.com/office/powerpoint/2010/main" val="2572766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fontScale="90000"/>
          </a:bodyPr>
          <a:lstStyle/>
          <a:p>
            <a:pPr algn="ctr"/>
            <a:r>
              <a:rPr lang="it-IT" sz="2800" b="1" dirty="0" smtClean="0"/>
              <a:t>Regimi patrimoniali complementari</a:t>
            </a:r>
            <a:r>
              <a:rPr lang="it-IT" sz="2800" dirty="0" smtClean="0"/>
              <a:t> </a:t>
            </a:r>
            <a:br>
              <a:rPr lang="it-IT" sz="2800" dirty="0" smtClean="0"/>
            </a:br>
            <a:r>
              <a:rPr lang="it-IT" sz="2800" dirty="0" smtClean="0"/>
              <a:t>Sono quelli che presuppongono un regime patrimoniale di base, poiché regolano i rapporti patrimoniali fra coniugi solo relativamente ad alcuni beni (fondo patrimoniale e, in quanto tuttora esistenti, dote e patrimonio familiare).</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14</a:t>
            </a:fld>
            <a:endParaRPr lang="it-IT"/>
          </a:p>
        </p:txBody>
      </p:sp>
    </p:spTree>
    <p:extLst>
      <p:ext uri="{BB962C8B-B14F-4D97-AF65-F5344CB8AC3E}">
        <p14:creationId xmlns:p14="http://schemas.microsoft.com/office/powerpoint/2010/main" val="618608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ctr"/>
            <a:r>
              <a:rPr lang="it-IT" sz="2800" dirty="0" smtClean="0"/>
              <a:t>Inammissibilità di un regime patrimoniale «di fatto».</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15</a:t>
            </a:fld>
            <a:endParaRPr lang="it-IT"/>
          </a:p>
        </p:txBody>
      </p:sp>
    </p:spTree>
    <p:extLst>
      <p:ext uri="{BB962C8B-B14F-4D97-AF65-F5344CB8AC3E}">
        <p14:creationId xmlns:p14="http://schemas.microsoft.com/office/powerpoint/2010/main" val="757515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just"/>
            <a:r>
              <a:rPr lang="it-IT" sz="2800" dirty="0" smtClean="0"/>
              <a:t>Forma delle convenzioni matrimoniali e loro modificabilità (articoli 162-163 codice civile, articolo 48 Legge Notarile).</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16</a:t>
            </a:fld>
            <a:endParaRPr lang="it-IT"/>
          </a:p>
        </p:txBody>
      </p:sp>
    </p:spTree>
    <p:extLst>
      <p:ext uri="{BB962C8B-B14F-4D97-AF65-F5344CB8AC3E}">
        <p14:creationId xmlns:p14="http://schemas.microsoft.com/office/powerpoint/2010/main" val="251595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637902" y="1715589"/>
            <a:ext cx="11092543" cy="3971108"/>
          </a:xfrm>
        </p:spPr>
        <p:txBody>
          <a:bodyPr>
            <a:normAutofit/>
          </a:bodyPr>
          <a:lstStyle/>
          <a:p>
            <a:r>
              <a:rPr lang="it-IT" sz="2800" dirty="0" smtClean="0"/>
              <a:t>1</a:t>
            </a:r>
            <a:r>
              <a:rPr lang="it-IT" sz="2800" dirty="0"/>
              <a:t>. Le convenzioni matrimoniali debbono essere stipulate per atto pubblico sotto pena di nullità. </a:t>
            </a:r>
            <a:br>
              <a:rPr lang="it-IT" sz="2800" dirty="0"/>
            </a:br>
            <a:r>
              <a:rPr lang="it-IT" sz="2800" dirty="0"/>
              <a:t>2. La scelta del regime di separazione può anche essere dichiarata nell'atto di celebrazione del matrimonio. </a:t>
            </a:r>
            <a:br>
              <a:rPr lang="it-IT" sz="2800" dirty="0"/>
            </a:br>
            <a:r>
              <a:rPr lang="it-IT" sz="2800" dirty="0"/>
              <a:t>3. Le convenzioni possono essere stipulate in ogni tempo, ferme restando le disposizioni dell'articolo 194. </a:t>
            </a:r>
            <a:r>
              <a:rPr lang="it-IT" sz="2800" dirty="0" smtClean="0"/>
              <a:t/>
            </a:r>
            <a:br>
              <a:rPr lang="it-IT" sz="2800" dirty="0" smtClean="0"/>
            </a:br>
            <a:r>
              <a:rPr lang="it-IT" sz="2800" dirty="0" smtClean="0"/>
              <a:t>4</a:t>
            </a:r>
            <a:r>
              <a:rPr lang="it-IT" sz="2800" dirty="0"/>
              <a:t>. Le convenzioni matrimoniali non possono essere opposte ai terzi quando a margine dell'atto di matrimonio non risultano annotati la data del contratto, il notaio rogante e le generalità dei contraenti, ovvero la scelta di cui al secondo comma.</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17</a:t>
            </a:fld>
            <a:endParaRPr lang="it-IT"/>
          </a:p>
        </p:txBody>
      </p:sp>
      <p:sp>
        <p:nvSpPr>
          <p:cNvPr id="3" name="CasellaDiTesto 2"/>
          <p:cNvSpPr txBox="1"/>
          <p:nvPr/>
        </p:nvSpPr>
        <p:spPr>
          <a:xfrm>
            <a:off x="3735978" y="1259172"/>
            <a:ext cx="4563291" cy="523220"/>
          </a:xfrm>
          <a:prstGeom prst="rect">
            <a:avLst/>
          </a:prstGeom>
          <a:noFill/>
        </p:spPr>
        <p:txBody>
          <a:bodyPr wrap="square" rtlCol="0">
            <a:spAutoFit/>
          </a:bodyPr>
          <a:lstStyle/>
          <a:p>
            <a:pPr algn="ctr"/>
            <a:r>
              <a:rPr lang="it-IT" sz="2800" b="1" dirty="0" smtClean="0">
                <a:latin typeface="+mj-lt"/>
              </a:rPr>
              <a:t>Articolo 162 codice civile</a:t>
            </a:r>
            <a:endParaRPr lang="it-IT" sz="2800" b="1" dirty="0">
              <a:latin typeface="+mj-lt"/>
            </a:endParaRPr>
          </a:p>
        </p:txBody>
      </p:sp>
    </p:spTree>
    <p:extLst>
      <p:ext uri="{BB962C8B-B14F-4D97-AF65-F5344CB8AC3E}">
        <p14:creationId xmlns:p14="http://schemas.microsoft.com/office/powerpoint/2010/main" val="3027714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574766" y="1663337"/>
            <a:ext cx="11033759" cy="4450080"/>
          </a:xfrm>
        </p:spPr>
        <p:txBody>
          <a:bodyPr>
            <a:normAutofit fontScale="90000"/>
          </a:bodyPr>
          <a:lstStyle/>
          <a:p>
            <a:r>
              <a:rPr lang="it-IT" sz="2800" dirty="0"/>
              <a:t>Le modifiche delle convenzioni matrimoniali, anteriori o successive al matrimonio, non hanno effetto se l'atto pubblico [2699] non è stipulato col consenso di tutte le persone che sono state parti nelle convenzioni medesime, o dei loro eredi. </a:t>
            </a:r>
            <a:br>
              <a:rPr lang="it-IT" sz="2800" dirty="0"/>
            </a:br>
            <a:r>
              <a:rPr lang="it-IT" sz="2800" dirty="0"/>
              <a:t>Se uno dei coniugi muore dopo aver consentito con atto pubblico alla modifica delle convenzioni, questa produce i suoi effetti se le altre parti esprimono anche successivamente il loro consenso, salva l'omologazione del giudice. L'omologazione può essere chiesta da tutte le persone che hanno partecipato alla modificazione delle convenzioni o dai loro eredi.</a:t>
            </a:r>
            <a:br>
              <a:rPr lang="it-IT" sz="2800" dirty="0"/>
            </a:br>
            <a:r>
              <a:rPr lang="it-IT" sz="2800" dirty="0"/>
              <a:t>Le modifiche convenute e la sentenza di omologazione hanno effetto rispetto ai terzi solo se ne è fatta annotazione in margine all</a:t>
            </a:r>
            <a:r>
              <a:rPr lang="it-IT" sz="2800" dirty="0">
                <a:hlinkClick r:id="rId3" tooltip="Dizionario Giuridico: Atto di matrimonio"/>
              </a:rPr>
              <a:t>‘</a:t>
            </a:r>
            <a:r>
              <a:rPr lang="it-IT" sz="2800" dirty="0"/>
              <a:t>atto del matrimonio [34-bis </a:t>
            </a:r>
            <a:r>
              <a:rPr lang="it-IT" sz="2800" dirty="0" err="1"/>
              <a:t>att</a:t>
            </a:r>
            <a:r>
              <a:rPr lang="it-IT" sz="2800" dirty="0"/>
              <a:t>.].</a:t>
            </a:r>
            <a:br>
              <a:rPr lang="it-IT" sz="2800" dirty="0"/>
            </a:br>
            <a:r>
              <a:rPr lang="it-IT" sz="2800" dirty="0"/>
              <a:t>L'annotazione deve inoltre essere fatta a margine della trascrizione delle convenzioni matrimoniali ove questa sia richiesta a norma degli articoli 2643 e seguenti.</a:t>
            </a:r>
            <a:br>
              <a:rPr lang="it-IT" sz="2800" dirty="0"/>
            </a:b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18</a:t>
            </a:fld>
            <a:endParaRPr lang="it-IT"/>
          </a:p>
        </p:txBody>
      </p:sp>
      <p:sp>
        <p:nvSpPr>
          <p:cNvPr id="3" name="CasellaDiTesto 2"/>
          <p:cNvSpPr txBox="1"/>
          <p:nvPr/>
        </p:nvSpPr>
        <p:spPr>
          <a:xfrm>
            <a:off x="3902527" y="875995"/>
            <a:ext cx="4563291" cy="523220"/>
          </a:xfrm>
          <a:prstGeom prst="rect">
            <a:avLst/>
          </a:prstGeom>
          <a:noFill/>
        </p:spPr>
        <p:txBody>
          <a:bodyPr wrap="square" rtlCol="0">
            <a:spAutoFit/>
          </a:bodyPr>
          <a:lstStyle/>
          <a:p>
            <a:pPr algn="ctr"/>
            <a:r>
              <a:rPr lang="it-IT" sz="2800" b="1" dirty="0" smtClean="0">
                <a:latin typeface="+mj-lt"/>
              </a:rPr>
              <a:t>Articolo 163 codice civile</a:t>
            </a:r>
            <a:endParaRPr lang="it-IT" sz="2800" b="1" dirty="0">
              <a:latin typeface="+mj-lt"/>
            </a:endParaRPr>
          </a:p>
        </p:txBody>
      </p:sp>
    </p:spTree>
    <p:extLst>
      <p:ext uri="{BB962C8B-B14F-4D97-AF65-F5344CB8AC3E}">
        <p14:creationId xmlns:p14="http://schemas.microsoft.com/office/powerpoint/2010/main" val="21882890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763086" y="1698171"/>
            <a:ext cx="10383885" cy="2917372"/>
          </a:xfrm>
        </p:spPr>
        <p:txBody>
          <a:bodyPr>
            <a:normAutofit fontScale="90000"/>
          </a:bodyPr>
          <a:lstStyle/>
          <a:p>
            <a:pPr algn="just"/>
            <a:r>
              <a:rPr lang="it-IT" sz="2800" dirty="0"/>
              <a:t>Oltre che in altri casi previsti per legge, è necessaria la presenza di due testimoni per gli atti di donazione, per le convenzioni matrimoniali e le loro modificazioni e per le dichiarazioni di scelta del regime di separazione dei beni nonché qualora anche una sola delle parti non sappia o non possa leggere e scrivere ovvero una parte o il notaio ne richieda la presenza. </a:t>
            </a:r>
            <a:r>
              <a:rPr lang="it-IT" sz="2800" dirty="0" smtClean="0"/>
              <a:t>Il </a:t>
            </a:r>
            <a:r>
              <a:rPr lang="it-IT" sz="2800" dirty="0"/>
              <a:t>notaio deve fare espressa menzione della presenza dei testimoni in principio dell'atto. </a:t>
            </a:r>
            <a:br>
              <a:rPr lang="it-IT" sz="2800" dirty="0"/>
            </a:b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19</a:t>
            </a:fld>
            <a:endParaRPr lang="it-IT"/>
          </a:p>
        </p:txBody>
      </p:sp>
      <p:sp>
        <p:nvSpPr>
          <p:cNvPr id="3" name="CasellaDiTesto 2"/>
          <p:cNvSpPr txBox="1"/>
          <p:nvPr/>
        </p:nvSpPr>
        <p:spPr>
          <a:xfrm>
            <a:off x="3780607" y="1174951"/>
            <a:ext cx="4563291" cy="523220"/>
          </a:xfrm>
          <a:prstGeom prst="rect">
            <a:avLst/>
          </a:prstGeom>
          <a:noFill/>
        </p:spPr>
        <p:txBody>
          <a:bodyPr wrap="square" rtlCol="0">
            <a:spAutoFit/>
          </a:bodyPr>
          <a:lstStyle/>
          <a:p>
            <a:pPr algn="ctr"/>
            <a:r>
              <a:rPr lang="it-IT" sz="2800" b="1" dirty="0" smtClean="0">
                <a:latin typeface="+mj-lt"/>
              </a:rPr>
              <a:t>Articolo 48 Legge Notarile</a:t>
            </a:r>
            <a:endParaRPr lang="it-IT" sz="2800" b="1" dirty="0">
              <a:latin typeface="+mj-lt"/>
            </a:endParaRPr>
          </a:p>
        </p:txBody>
      </p:sp>
    </p:spTree>
    <p:extLst>
      <p:ext uri="{BB962C8B-B14F-4D97-AF65-F5344CB8AC3E}">
        <p14:creationId xmlns:p14="http://schemas.microsoft.com/office/powerpoint/2010/main" val="2499557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just"/>
            <a:r>
              <a:rPr lang="it-IT" sz="2800" dirty="0" smtClean="0"/>
              <a:t>Il regime patrimoniale della famiglia è il complesso delle regole, poste dalle convenzioni delle parti o, in mancanza, dalla Legge, che disciplinano la titolarità e l’amministrazione dei beni dei coniugi.</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2</a:t>
            </a:fld>
            <a:endParaRPr lang="it-IT"/>
          </a:p>
        </p:txBody>
      </p:sp>
    </p:spTree>
    <p:extLst>
      <p:ext uri="{BB962C8B-B14F-4D97-AF65-F5344CB8AC3E}">
        <p14:creationId xmlns:p14="http://schemas.microsoft.com/office/powerpoint/2010/main" val="29158465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just"/>
            <a:r>
              <a:rPr lang="it-IT" sz="2800" dirty="0" smtClean="0"/>
              <a:t>Duplice sistema pubblicitario: annotazione a margine dell’atto di matrimonio e trascrizione nei Registri Immobiliari (articoli 162 e 163 codice civile, articolo 2647 codice civile).</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20</a:t>
            </a:fld>
            <a:endParaRPr lang="it-IT"/>
          </a:p>
        </p:txBody>
      </p:sp>
    </p:spTree>
    <p:extLst>
      <p:ext uri="{BB962C8B-B14F-4D97-AF65-F5344CB8AC3E}">
        <p14:creationId xmlns:p14="http://schemas.microsoft.com/office/powerpoint/2010/main" val="466029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714103" y="1140823"/>
            <a:ext cx="10639698" cy="5129348"/>
          </a:xfrm>
        </p:spPr>
        <p:txBody>
          <a:bodyPr>
            <a:normAutofit fontScale="90000"/>
          </a:bodyPr>
          <a:lstStyle/>
          <a:p>
            <a:pPr marL="457200" indent="-457200" algn="just"/>
            <a:r>
              <a:rPr lang="it-IT" sz="2800" dirty="0"/>
              <a:t> </a:t>
            </a:r>
            <a:r>
              <a:rPr lang="it-IT" sz="2800" dirty="0" smtClean="0"/>
              <a:t>      1. Devono </a:t>
            </a:r>
            <a:r>
              <a:rPr lang="it-IT" sz="2800" dirty="0"/>
              <a:t>essere trascritti, se hanno per oggetto beni immobili, la costituzione del fondo patrimoniale, le convenzioni matrimoniali che escludono i beni medesimi dalla comunione tra i coniugi, gli atti e i provvedimenti di scioglimento della comunione, gli atti di acquisto di beni personali a norma delle lettere c), d), e) ed f) dell'articolo 179, a carico, rispettivamente, dei coniugi titolari del fondo patrimoniale o del coniuge titolare del bene escluso o che cessa di far parte della comunione. </a:t>
            </a:r>
            <a:br>
              <a:rPr lang="it-IT" sz="2800" dirty="0"/>
            </a:br>
            <a:r>
              <a:rPr lang="it-IT" sz="2800" dirty="0" smtClean="0"/>
              <a:t>2. Le </a:t>
            </a:r>
            <a:r>
              <a:rPr lang="it-IT" sz="2800" dirty="0"/>
              <a:t>trascrizioni previste dal precedente comma devono essere eseguite anche relativamente ai beni immobili che successivamente entrano a far parte del patrimonio familiare o risultano esclusi dalla comunione tra i coniugi. </a:t>
            </a:r>
            <a:br>
              <a:rPr lang="it-IT" sz="2800" dirty="0"/>
            </a:br>
            <a:r>
              <a:rPr lang="it-IT" sz="2800" dirty="0" smtClean="0"/>
              <a:t>3. La </a:t>
            </a:r>
            <a:r>
              <a:rPr lang="it-IT" sz="2800" dirty="0"/>
              <a:t>trascrizione del vincolo derivante dal fondo patrimoniale costituito per testamento deve essere eseguita d'ufficio dal conservatore contemporaneamente alla trascrizione dell'acquisto a causa di morte. </a:t>
            </a:r>
            <a:br>
              <a:rPr lang="it-IT" sz="2800" dirty="0"/>
            </a:b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21</a:t>
            </a:fld>
            <a:endParaRPr lang="it-IT"/>
          </a:p>
        </p:txBody>
      </p:sp>
      <p:sp>
        <p:nvSpPr>
          <p:cNvPr id="3" name="CasellaDiTesto 2"/>
          <p:cNvSpPr txBox="1"/>
          <p:nvPr/>
        </p:nvSpPr>
        <p:spPr>
          <a:xfrm>
            <a:off x="4598126" y="679158"/>
            <a:ext cx="3683726" cy="461665"/>
          </a:xfrm>
          <a:prstGeom prst="rect">
            <a:avLst/>
          </a:prstGeom>
          <a:noFill/>
        </p:spPr>
        <p:txBody>
          <a:bodyPr wrap="square" rtlCol="0">
            <a:spAutoFit/>
          </a:bodyPr>
          <a:lstStyle/>
          <a:p>
            <a:r>
              <a:rPr lang="it-IT" sz="2400" b="1" dirty="0" smtClean="0">
                <a:latin typeface="+mj-lt"/>
              </a:rPr>
              <a:t>Articolo 2647 codice civile</a:t>
            </a:r>
            <a:endParaRPr lang="it-IT" sz="2400" b="1" dirty="0">
              <a:latin typeface="+mj-lt"/>
            </a:endParaRPr>
          </a:p>
        </p:txBody>
      </p:sp>
    </p:spTree>
    <p:extLst>
      <p:ext uri="{BB962C8B-B14F-4D97-AF65-F5344CB8AC3E}">
        <p14:creationId xmlns:p14="http://schemas.microsoft.com/office/powerpoint/2010/main" val="32131683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just"/>
            <a:r>
              <a:rPr lang="it-IT" sz="2800" dirty="0" smtClean="0"/>
              <a:t>L’omissione dell’annotazione a margine dell’atto di matrimonio rende inopponibile la Convenzione ai terzi, ma resta valida fra i coniugi.</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22</a:t>
            </a:fld>
            <a:endParaRPr lang="it-IT"/>
          </a:p>
        </p:txBody>
      </p:sp>
    </p:spTree>
    <p:extLst>
      <p:ext uri="{BB962C8B-B14F-4D97-AF65-F5344CB8AC3E}">
        <p14:creationId xmlns:p14="http://schemas.microsoft.com/office/powerpoint/2010/main" val="14727572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just"/>
            <a:r>
              <a:rPr lang="it-IT" sz="2800" dirty="0" smtClean="0"/>
              <a:t>Secondo l’opinione prevalente, in caso di mancata annotazione a margine dell’atto di matrimonio, la Convenzione è inopponibile ai terzi soltanto se questi ultimi sono in buona fede (in base al principio «</a:t>
            </a:r>
            <a:r>
              <a:rPr lang="it-IT" sz="2800" dirty="0" err="1" smtClean="0"/>
              <a:t>neminem</a:t>
            </a:r>
            <a:r>
              <a:rPr lang="it-IT" sz="2800" dirty="0" smtClean="0"/>
              <a:t> </a:t>
            </a:r>
            <a:r>
              <a:rPr lang="it-IT" sz="2800" dirty="0" err="1" smtClean="0"/>
              <a:t>laedere</a:t>
            </a:r>
            <a:r>
              <a:rPr lang="it-IT" sz="2800" dirty="0" smtClean="0"/>
              <a:t>»), che comunque si presume.</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23</a:t>
            </a:fld>
            <a:endParaRPr lang="it-IT"/>
          </a:p>
        </p:txBody>
      </p:sp>
    </p:spTree>
    <p:extLst>
      <p:ext uri="{BB962C8B-B14F-4D97-AF65-F5344CB8AC3E}">
        <p14:creationId xmlns:p14="http://schemas.microsoft.com/office/powerpoint/2010/main" val="41721266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ctr"/>
            <a:r>
              <a:rPr lang="it-IT" sz="2800" dirty="0" smtClean="0"/>
              <a:t>Pubblicità «negativa» del regime patrimoniale di comunione legale.</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24</a:t>
            </a:fld>
            <a:endParaRPr lang="it-IT"/>
          </a:p>
        </p:txBody>
      </p:sp>
    </p:spTree>
    <p:extLst>
      <p:ext uri="{BB962C8B-B14F-4D97-AF65-F5344CB8AC3E}">
        <p14:creationId xmlns:p14="http://schemas.microsoft.com/office/powerpoint/2010/main" val="40704722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just"/>
            <a:r>
              <a:rPr lang="it-IT" sz="2800" dirty="0" smtClean="0"/>
              <a:t>Funzione di pubblicità dichiarativa dell’annotazione della convenzione matrimoniale a margine dell’atto di matrimonio (articolo 162 codice civile, quarto comma).</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25</a:t>
            </a:fld>
            <a:endParaRPr lang="it-IT"/>
          </a:p>
        </p:txBody>
      </p:sp>
    </p:spTree>
    <p:extLst>
      <p:ext uri="{BB962C8B-B14F-4D97-AF65-F5344CB8AC3E}">
        <p14:creationId xmlns:p14="http://schemas.microsoft.com/office/powerpoint/2010/main" val="7481599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264920" y="1541418"/>
            <a:ext cx="9150531" cy="4066903"/>
          </a:xfrm>
        </p:spPr>
        <p:txBody>
          <a:bodyPr>
            <a:normAutofit/>
          </a:bodyPr>
          <a:lstStyle/>
          <a:p>
            <a:pPr algn="just"/>
            <a:r>
              <a:rPr lang="it-IT" sz="2800" dirty="0"/>
              <a:t>1. Le convenzioni matrimoniali debbono essere stipulate per atto pubblico sotto pena di nullità. </a:t>
            </a:r>
            <a:br>
              <a:rPr lang="it-IT" sz="2800" dirty="0"/>
            </a:br>
            <a:r>
              <a:rPr lang="it-IT" sz="2800" dirty="0"/>
              <a:t>2. La scelta del regime di separazione può anche essere dichiarata nell'atto di celebrazione del matrimonio. </a:t>
            </a:r>
            <a:br>
              <a:rPr lang="it-IT" sz="2800" dirty="0"/>
            </a:br>
            <a:r>
              <a:rPr lang="it-IT" sz="2800" dirty="0"/>
              <a:t>3. Le convenzioni possono essere stipulate in ogni tempo, ferme restando le disposizioni dell'articolo 194. </a:t>
            </a:r>
            <a:br>
              <a:rPr lang="it-IT" sz="2800" dirty="0"/>
            </a:br>
            <a:r>
              <a:rPr lang="it-IT" sz="2800" dirty="0"/>
              <a:t>4. Le convenzioni matrimoniali non possono essere opposte ai terzi quando a margine dell'atto di matrimonio non risultano annotati la data del contratto, il notaio rogante e le generalità dei contraenti, ovvero la scelta di cui al secondo comma</a:t>
            </a:r>
            <a:r>
              <a:rPr lang="it-IT" sz="2800" dirty="0" smtClean="0"/>
              <a:t>.</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26</a:t>
            </a:fld>
            <a:endParaRPr lang="it-IT"/>
          </a:p>
        </p:txBody>
      </p:sp>
      <p:sp>
        <p:nvSpPr>
          <p:cNvPr id="3" name="CasellaDiTesto 2"/>
          <p:cNvSpPr txBox="1"/>
          <p:nvPr/>
        </p:nvSpPr>
        <p:spPr>
          <a:xfrm>
            <a:off x="3979818" y="906600"/>
            <a:ext cx="4362994" cy="523220"/>
          </a:xfrm>
          <a:prstGeom prst="rect">
            <a:avLst/>
          </a:prstGeom>
          <a:noFill/>
        </p:spPr>
        <p:txBody>
          <a:bodyPr wrap="square" rtlCol="0">
            <a:spAutoFit/>
          </a:bodyPr>
          <a:lstStyle/>
          <a:p>
            <a:r>
              <a:rPr lang="it-IT" sz="2800" b="1" dirty="0" smtClean="0">
                <a:latin typeface="+mj-lt"/>
              </a:rPr>
              <a:t>Articolo 162 codice civile</a:t>
            </a:r>
            <a:endParaRPr lang="it-IT" sz="2800" b="1" dirty="0">
              <a:latin typeface="+mj-lt"/>
            </a:endParaRPr>
          </a:p>
        </p:txBody>
      </p:sp>
    </p:spTree>
    <p:extLst>
      <p:ext uri="{BB962C8B-B14F-4D97-AF65-F5344CB8AC3E}">
        <p14:creationId xmlns:p14="http://schemas.microsoft.com/office/powerpoint/2010/main" val="3139406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just"/>
            <a:r>
              <a:rPr lang="it-IT" sz="2800" dirty="0" smtClean="0"/>
              <a:t>Funzione del notaio (e sua eventuale responsabilità) ex articolo 34 bis disposizioni di attuazione al codice civile.</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27</a:t>
            </a:fld>
            <a:endParaRPr lang="it-IT"/>
          </a:p>
        </p:txBody>
      </p:sp>
    </p:spTree>
    <p:extLst>
      <p:ext uri="{BB962C8B-B14F-4D97-AF65-F5344CB8AC3E}">
        <p14:creationId xmlns:p14="http://schemas.microsoft.com/office/powerpoint/2010/main" val="4196193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just"/>
            <a:r>
              <a:rPr lang="it-IT" sz="2800" dirty="0" smtClean="0"/>
              <a:t>Funzione di «pubblicità notizia» della trascrizione delle convenzioni matrimoniali nei Registri Immobiliari (articolo 2647 codice civile) (opinione </a:t>
            </a:r>
            <a:r>
              <a:rPr lang="it-IT" sz="2800" dirty="0" smtClean="0"/>
              <a:t>prevalente </a:t>
            </a:r>
            <a:r>
              <a:rPr lang="it-IT" sz="2800" dirty="0" smtClean="0"/>
              <a:t>ma non unanime in dottrina ed in giurisprudenza).</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28</a:t>
            </a:fld>
            <a:endParaRPr lang="it-IT"/>
          </a:p>
        </p:txBody>
      </p:sp>
    </p:spTree>
    <p:extLst>
      <p:ext uri="{BB962C8B-B14F-4D97-AF65-F5344CB8AC3E}">
        <p14:creationId xmlns:p14="http://schemas.microsoft.com/office/powerpoint/2010/main" val="98969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1700348" y="2055223"/>
            <a:ext cx="8523515" cy="3100251"/>
          </a:xfrm>
        </p:spPr>
        <p:txBody>
          <a:bodyPr>
            <a:normAutofit fontScale="90000"/>
          </a:bodyPr>
          <a:lstStyle/>
          <a:p>
            <a:pPr algn="just"/>
            <a:r>
              <a:rPr lang="it-IT" sz="2800" dirty="0"/>
              <a:t>Il notaio rogante deve, nel termine di trenta giorni dalla data del matrimonio o dalla data dell'atto pubblico di modifica delle convenzioni, ovvero di quella dell'omologazione nel caso previsto dal secondo comma dell'articolo 163 del codice, richiedere l'annotazione a margine dell'atto di matrimonio della convenzione matrimoniale dell'atto di modifica della stessa.</a:t>
            </a:r>
            <a:br>
              <a:rPr lang="it-IT" sz="2800" dirty="0"/>
            </a:br>
            <a:r>
              <a:rPr lang="it-IT" sz="2800" dirty="0"/>
              <a:t>Nello stesso termine deve richiedere l'annotazione di cui all'ultimo comma dell'articolo 163 del codice.</a:t>
            </a:r>
            <a:br>
              <a:rPr lang="it-IT" sz="2800" dirty="0"/>
            </a:b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29</a:t>
            </a:fld>
            <a:endParaRPr lang="it-IT"/>
          </a:p>
        </p:txBody>
      </p:sp>
      <p:sp>
        <p:nvSpPr>
          <p:cNvPr id="3" name="CasellaDiTesto 2"/>
          <p:cNvSpPr txBox="1"/>
          <p:nvPr/>
        </p:nvSpPr>
        <p:spPr>
          <a:xfrm>
            <a:off x="4136571" y="1210491"/>
            <a:ext cx="3675018" cy="461665"/>
          </a:xfrm>
          <a:prstGeom prst="rect">
            <a:avLst/>
          </a:prstGeom>
          <a:noFill/>
        </p:spPr>
        <p:txBody>
          <a:bodyPr wrap="square" rtlCol="0">
            <a:spAutoFit/>
          </a:bodyPr>
          <a:lstStyle/>
          <a:p>
            <a:r>
              <a:rPr lang="it-IT" sz="2400" b="1" dirty="0" smtClean="0">
                <a:latin typeface="+mj-lt"/>
              </a:rPr>
              <a:t>Articolo 34 bis </a:t>
            </a:r>
            <a:r>
              <a:rPr lang="it-IT" sz="2400" b="1" dirty="0" err="1" smtClean="0">
                <a:latin typeface="+mj-lt"/>
              </a:rPr>
              <a:t>disp</a:t>
            </a:r>
            <a:r>
              <a:rPr lang="it-IT" sz="2400" b="1" dirty="0" smtClean="0">
                <a:latin typeface="+mj-lt"/>
              </a:rPr>
              <a:t>. </a:t>
            </a:r>
            <a:r>
              <a:rPr lang="it-IT" sz="2400" b="1" dirty="0" err="1" smtClean="0">
                <a:latin typeface="+mj-lt"/>
              </a:rPr>
              <a:t>att</a:t>
            </a:r>
            <a:r>
              <a:rPr lang="it-IT" sz="2400" b="1" dirty="0" smtClean="0">
                <a:latin typeface="+mj-lt"/>
              </a:rPr>
              <a:t>. c.c.</a:t>
            </a:r>
            <a:endParaRPr lang="it-IT" sz="2400" b="1" dirty="0">
              <a:latin typeface="+mj-lt"/>
            </a:endParaRPr>
          </a:p>
        </p:txBody>
      </p:sp>
    </p:spTree>
    <p:extLst>
      <p:ext uri="{BB962C8B-B14F-4D97-AF65-F5344CB8AC3E}">
        <p14:creationId xmlns:p14="http://schemas.microsoft.com/office/powerpoint/2010/main" val="2038946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ctr"/>
            <a:r>
              <a:rPr lang="it-IT" sz="2800" b="1" dirty="0" smtClean="0"/>
              <a:t>Regimi patrimoniali tipici</a:t>
            </a:r>
            <a:r>
              <a:rPr lang="it-IT" sz="2800" dirty="0" smtClean="0"/>
              <a:t> </a:t>
            </a:r>
            <a:br>
              <a:rPr lang="it-IT" sz="2800" dirty="0" smtClean="0"/>
            </a:br>
            <a:r>
              <a:rPr lang="it-IT" sz="2800" dirty="0" smtClean="0"/>
              <a:t>Sono quelli previsti espressamente  dalla Legge (comunione legale, separazione dei beni, comunione convenzionale, fondo patrimoniale, e, in quanto tuttora esistenti, dote e patrimonio familiare).</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3</a:t>
            </a:fld>
            <a:endParaRPr lang="it-IT"/>
          </a:p>
        </p:txBody>
      </p:sp>
    </p:spTree>
    <p:extLst>
      <p:ext uri="{BB962C8B-B14F-4D97-AF65-F5344CB8AC3E}">
        <p14:creationId xmlns:p14="http://schemas.microsoft.com/office/powerpoint/2010/main" val="15643086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941612" y="1158241"/>
            <a:ext cx="10196650" cy="4781006"/>
          </a:xfrm>
        </p:spPr>
        <p:txBody>
          <a:bodyPr>
            <a:normAutofit fontScale="90000"/>
          </a:bodyPr>
          <a:lstStyle/>
          <a:p>
            <a:pPr algn="just"/>
            <a:r>
              <a:rPr lang="it-IT" sz="2800" dirty="0"/>
              <a:t> 1. Devono essere trascritti, se hanno per oggetto beni immobili, la costituzione del fondo patrimoniale, le convenzioni matrimoniali che escludono i beni medesimi dalla comunione tra i coniugi, gli atti e i provvedimenti di scioglimento della comunione, gli atti di acquisto di beni personali a norma delle lettere c), d), e) ed f) dell'articolo 179, a carico, rispettivamente, dei coniugi titolari del fondo patrimoniale o del coniuge titolare del bene escluso o che cessa di far parte della comunione. </a:t>
            </a:r>
            <a:br>
              <a:rPr lang="it-IT" sz="2800" dirty="0"/>
            </a:br>
            <a:r>
              <a:rPr lang="it-IT" sz="2800" dirty="0"/>
              <a:t>2. Le trascrizioni previste dal precedente comma devono essere eseguite anche relativamente ai beni immobili che successivamente entrano a far parte del patrimonio familiare o risultano esclusi dalla comunione tra i coniugi. </a:t>
            </a:r>
            <a:br>
              <a:rPr lang="it-IT" sz="2800" dirty="0"/>
            </a:br>
            <a:r>
              <a:rPr lang="it-IT" sz="2800" dirty="0"/>
              <a:t>3. La trascrizione del vincolo derivante dal fondo patrimoniale costituito per testamento deve essere eseguita d'ufficio dal conservatore contemporaneamente alla trascrizione dell'acquisto a causa di morte. </a:t>
            </a:r>
            <a:br>
              <a:rPr lang="it-IT" sz="2800" dirty="0"/>
            </a:b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30</a:t>
            </a:fld>
            <a:endParaRPr lang="it-IT"/>
          </a:p>
        </p:txBody>
      </p:sp>
      <p:sp>
        <p:nvSpPr>
          <p:cNvPr id="3" name="CasellaDiTesto 2"/>
          <p:cNvSpPr txBox="1"/>
          <p:nvPr/>
        </p:nvSpPr>
        <p:spPr>
          <a:xfrm>
            <a:off x="4202428" y="510305"/>
            <a:ext cx="3675018" cy="461665"/>
          </a:xfrm>
          <a:prstGeom prst="rect">
            <a:avLst/>
          </a:prstGeom>
          <a:noFill/>
        </p:spPr>
        <p:txBody>
          <a:bodyPr wrap="square" rtlCol="0">
            <a:spAutoFit/>
          </a:bodyPr>
          <a:lstStyle/>
          <a:p>
            <a:r>
              <a:rPr lang="it-IT" sz="2400" b="1" dirty="0" smtClean="0">
                <a:latin typeface="+mj-lt"/>
              </a:rPr>
              <a:t>Articolo 2647 codice civile</a:t>
            </a:r>
            <a:endParaRPr lang="it-IT" sz="2400" b="1" dirty="0">
              <a:latin typeface="+mj-lt"/>
            </a:endParaRPr>
          </a:p>
        </p:txBody>
      </p:sp>
    </p:spTree>
    <p:extLst>
      <p:ext uri="{BB962C8B-B14F-4D97-AF65-F5344CB8AC3E}">
        <p14:creationId xmlns:p14="http://schemas.microsoft.com/office/powerpoint/2010/main" val="21194753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just"/>
            <a:r>
              <a:rPr lang="it-IT" sz="2800" dirty="0" smtClean="0"/>
              <a:t>Secondo parte della dottrina (minoritaria) la trascrizione nei Registri Immobiliari è condizione per l’opponibilità ai terzi del bene, per quanto esso sia assoggettato ad un particolare regime patrimoniale.</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31</a:t>
            </a:fld>
            <a:endParaRPr lang="it-IT"/>
          </a:p>
        </p:txBody>
      </p:sp>
    </p:spTree>
    <p:extLst>
      <p:ext uri="{BB962C8B-B14F-4D97-AF65-F5344CB8AC3E}">
        <p14:creationId xmlns:p14="http://schemas.microsoft.com/office/powerpoint/2010/main" val="10549196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just"/>
            <a:r>
              <a:rPr lang="it-IT" sz="2800" dirty="0" smtClean="0"/>
              <a:t>Secondo i sostenitori di quest’ultima tesi, le due forme di pubblicità sono autonome e complementari: la trascrizione nei Registri Immobiliari è una pubblicità del bene, mentre l’annotazione a margine dell’atto di matrimonio è una pubblicità della Convenzione.</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32</a:t>
            </a:fld>
            <a:endParaRPr lang="it-IT"/>
          </a:p>
        </p:txBody>
      </p:sp>
    </p:spTree>
    <p:extLst>
      <p:ext uri="{BB962C8B-B14F-4D97-AF65-F5344CB8AC3E}">
        <p14:creationId xmlns:p14="http://schemas.microsoft.com/office/powerpoint/2010/main" val="26874713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just"/>
            <a:r>
              <a:rPr lang="it-IT" sz="2800" dirty="0" smtClean="0"/>
              <a:t>Le convenzioni matrimoniali possono essere stipulate in ogni tempo, e quindi anche prima della celebrazione del matrimonio. In tale ultimo caso sono sottoposte alla «condicio </a:t>
            </a:r>
            <a:r>
              <a:rPr lang="it-IT" sz="2800" dirty="0" err="1" smtClean="0"/>
              <a:t>iuris</a:t>
            </a:r>
            <a:r>
              <a:rPr lang="it-IT" sz="2800" dirty="0" smtClean="0"/>
              <a:t>» della celebrazione del matrimonio.</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33</a:t>
            </a:fld>
            <a:endParaRPr lang="it-IT"/>
          </a:p>
        </p:txBody>
      </p:sp>
    </p:spTree>
    <p:extLst>
      <p:ext uri="{BB962C8B-B14F-4D97-AF65-F5344CB8AC3E}">
        <p14:creationId xmlns:p14="http://schemas.microsoft.com/office/powerpoint/2010/main" val="39499752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ctr"/>
            <a:r>
              <a:rPr lang="it-IT" sz="2800" dirty="0" smtClean="0"/>
              <a:t>La pubblicità negativa del regime patrimoniale di comunione legale.</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34</a:t>
            </a:fld>
            <a:endParaRPr lang="it-IT"/>
          </a:p>
        </p:txBody>
      </p:sp>
    </p:spTree>
    <p:extLst>
      <p:ext uri="{BB962C8B-B14F-4D97-AF65-F5344CB8AC3E}">
        <p14:creationId xmlns:p14="http://schemas.microsoft.com/office/powerpoint/2010/main" val="39402960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ctr"/>
            <a:r>
              <a:rPr lang="it-IT" sz="2800" dirty="0" smtClean="0"/>
              <a:t>La pubblicità del regime patrimoniale di separazione dei beni. Annotazione a margine dell’atto di matrimonio. Nessuna trascrizione nei Registri Immobiliari.</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35</a:t>
            </a:fld>
            <a:endParaRPr lang="it-IT"/>
          </a:p>
        </p:txBody>
      </p:sp>
    </p:spTree>
    <p:extLst>
      <p:ext uri="{BB962C8B-B14F-4D97-AF65-F5344CB8AC3E}">
        <p14:creationId xmlns:p14="http://schemas.microsoft.com/office/powerpoint/2010/main" val="16812145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ctr"/>
            <a:r>
              <a:rPr lang="it-IT" sz="2800" dirty="0" smtClean="0"/>
              <a:t>La pubblicità del regime patrimoniale di comunione convenzionale. Annotazione a margine dell’atto di matrimonio e (possibile) trascrizione nei Registri Immobiliari.</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36</a:t>
            </a:fld>
            <a:endParaRPr lang="it-IT"/>
          </a:p>
        </p:txBody>
      </p:sp>
    </p:spTree>
    <p:extLst>
      <p:ext uri="{BB962C8B-B14F-4D97-AF65-F5344CB8AC3E}">
        <p14:creationId xmlns:p14="http://schemas.microsoft.com/office/powerpoint/2010/main" val="18980111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ctr"/>
            <a:r>
              <a:rPr lang="it-IT" sz="2800" dirty="0" smtClean="0"/>
              <a:t>La pubblicità del regime patrimoniale del fondo patrimoniale. Annotazione a margine dell’atto di matrimonio e trascrizione nei Registri Immobiliari.</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37</a:t>
            </a:fld>
            <a:endParaRPr lang="it-IT"/>
          </a:p>
        </p:txBody>
      </p:sp>
    </p:spTree>
    <p:extLst>
      <p:ext uri="{BB962C8B-B14F-4D97-AF65-F5344CB8AC3E}">
        <p14:creationId xmlns:p14="http://schemas.microsoft.com/office/powerpoint/2010/main" val="25743246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ctr"/>
            <a:r>
              <a:rPr lang="it-IT" sz="2800" dirty="0" smtClean="0"/>
              <a:t>Circa la pubblicità relativa all’alienazione di un bene costituente oggetto di fondo patrimoniale, rileva solo la pubblicità presso i Registri Immobiliari.</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38</a:t>
            </a:fld>
            <a:endParaRPr lang="it-IT"/>
          </a:p>
        </p:txBody>
      </p:sp>
    </p:spTree>
    <p:extLst>
      <p:ext uri="{BB962C8B-B14F-4D97-AF65-F5344CB8AC3E}">
        <p14:creationId xmlns:p14="http://schemas.microsoft.com/office/powerpoint/2010/main" val="24130666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ctr"/>
            <a:r>
              <a:rPr lang="it-IT" sz="2800" dirty="0" smtClean="0"/>
              <a:t>Modalità di trascrizione nei Registri Immobiliari del fondo patrimoniale.</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39</a:t>
            </a:fld>
            <a:endParaRPr lang="it-IT"/>
          </a:p>
        </p:txBody>
      </p:sp>
    </p:spTree>
    <p:extLst>
      <p:ext uri="{BB962C8B-B14F-4D97-AF65-F5344CB8AC3E}">
        <p14:creationId xmlns:p14="http://schemas.microsoft.com/office/powerpoint/2010/main" val="4044396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ctr"/>
            <a:r>
              <a:rPr lang="it-IT" sz="2800" b="1" dirty="0" smtClean="0"/>
              <a:t>Regimi patrimoniali atipici</a:t>
            </a:r>
            <a:r>
              <a:rPr lang="it-IT" sz="2800" dirty="0" smtClean="0"/>
              <a:t> </a:t>
            </a:r>
            <a:br>
              <a:rPr lang="it-IT" sz="2800" dirty="0" smtClean="0"/>
            </a:br>
            <a:r>
              <a:rPr lang="it-IT" sz="2800" dirty="0" smtClean="0"/>
              <a:t>Sono quelli non espressamente  previsti dalla Legge, ma che trovano un diritto di cittadinanza nel nostro ordinamento ai sensi di quanto disposto dall’articolo 161 codice civile ed entro i limiti stabiliti dal medesimo.</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4</a:t>
            </a:fld>
            <a:endParaRPr lang="it-IT"/>
          </a:p>
        </p:txBody>
      </p:sp>
    </p:spTree>
    <p:extLst>
      <p:ext uri="{BB962C8B-B14F-4D97-AF65-F5344CB8AC3E}">
        <p14:creationId xmlns:p14="http://schemas.microsoft.com/office/powerpoint/2010/main" val="27977418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ctr"/>
            <a:r>
              <a:rPr lang="it-IT" sz="2800" dirty="0"/>
              <a:t>Nessuna pubblicità per quanto concerne lo scioglimento del fondo patrimoniale (a meno che non sia intervenuta per effetto di apposita Convenzione</a:t>
            </a:r>
            <a:r>
              <a:rPr lang="it-IT" sz="2800" dirty="0" smtClean="0"/>
              <a:t>).</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40</a:t>
            </a:fld>
            <a:endParaRPr lang="it-IT"/>
          </a:p>
        </p:txBody>
      </p:sp>
    </p:spTree>
    <p:extLst>
      <p:ext uri="{BB962C8B-B14F-4D97-AF65-F5344CB8AC3E}">
        <p14:creationId xmlns:p14="http://schemas.microsoft.com/office/powerpoint/2010/main" val="749829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ctr"/>
            <a:r>
              <a:rPr lang="it-IT" sz="2800" dirty="0"/>
              <a:t>Pubblicità delle convenzioni di scioglimento della comunione legale. </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41</a:t>
            </a:fld>
            <a:endParaRPr lang="it-IT"/>
          </a:p>
        </p:txBody>
      </p:sp>
    </p:spTree>
    <p:extLst>
      <p:ext uri="{BB962C8B-B14F-4D97-AF65-F5344CB8AC3E}">
        <p14:creationId xmlns:p14="http://schemas.microsoft.com/office/powerpoint/2010/main" val="5635472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662941" y="2673531"/>
            <a:ext cx="10221686" cy="3570513"/>
          </a:xfrm>
        </p:spPr>
        <p:txBody>
          <a:bodyPr>
            <a:normAutofit/>
          </a:bodyPr>
          <a:lstStyle/>
          <a:p>
            <a:r>
              <a:rPr lang="it-IT" sz="2800" b="1" dirty="0" smtClean="0"/>
              <a:t/>
            </a:r>
            <a:br>
              <a:rPr lang="it-IT" sz="2800" b="1" dirty="0" smtClean="0"/>
            </a:br>
            <a:endParaRPr lang="it-IT" sz="2800" dirty="0"/>
          </a:p>
        </p:txBody>
      </p:sp>
      <p:sp>
        <p:nvSpPr>
          <p:cNvPr id="2" name="CasellaDiTesto 1"/>
          <p:cNvSpPr txBox="1"/>
          <p:nvPr/>
        </p:nvSpPr>
        <p:spPr>
          <a:xfrm>
            <a:off x="3172101" y="519400"/>
            <a:ext cx="5013956" cy="461665"/>
          </a:xfrm>
          <a:prstGeom prst="rect">
            <a:avLst/>
          </a:prstGeom>
          <a:noFill/>
        </p:spPr>
        <p:txBody>
          <a:bodyPr wrap="square" rtlCol="0">
            <a:spAutoFit/>
          </a:bodyPr>
          <a:lstStyle/>
          <a:p>
            <a:pPr algn="ctr"/>
            <a:r>
              <a:rPr lang="it-IT" sz="2400" b="1" dirty="0" smtClean="0">
                <a:latin typeface="+mj-lt"/>
              </a:rPr>
              <a:t>Articolo 2647 codice civile</a:t>
            </a:r>
            <a:endParaRPr lang="it-IT" sz="2400" b="1" dirty="0">
              <a:latin typeface="+mj-lt"/>
            </a:endParaRPr>
          </a:p>
        </p:txBody>
      </p:sp>
      <p:sp>
        <p:nvSpPr>
          <p:cNvPr id="5" name="Rettangolo 4"/>
          <p:cNvSpPr/>
          <p:nvPr/>
        </p:nvSpPr>
        <p:spPr>
          <a:xfrm>
            <a:off x="817517" y="1053184"/>
            <a:ext cx="10067110" cy="4893647"/>
          </a:xfrm>
          <a:prstGeom prst="rect">
            <a:avLst/>
          </a:prstGeom>
        </p:spPr>
        <p:txBody>
          <a:bodyPr wrap="square">
            <a:spAutoFit/>
          </a:bodyPr>
          <a:lstStyle/>
          <a:p>
            <a:pPr marL="457200" indent="-457200" algn="just">
              <a:buAutoNum type="arabicPeriod"/>
            </a:pPr>
            <a:r>
              <a:rPr lang="it-IT" sz="2400" dirty="0" smtClean="0">
                <a:latin typeface="+mj-lt"/>
              </a:rPr>
              <a:t>Devono </a:t>
            </a:r>
            <a:r>
              <a:rPr lang="it-IT" sz="2400" dirty="0">
                <a:latin typeface="+mj-lt"/>
              </a:rPr>
              <a:t>essere trascritti, se hanno per oggetto beni immobili, la costituzione del fondo patrimoniale, le convenzioni matrimoniali che escludono i beni medesimi dalla comunione tra i coniugi, gli atti e i provvedimenti di scioglimento della comunione, gli atti di acquisto di beni personali a norma delle lettere c), d), e) ed f) dell'articolo 179, a carico, rispettivamente, dei coniugi titolari del fondo patrimoniale o del coniuge titolare del bene escluso o che cessa di far parte della comunione. </a:t>
            </a:r>
            <a:endParaRPr lang="it-IT" sz="2400" dirty="0" smtClean="0">
              <a:latin typeface="+mj-lt"/>
            </a:endParaRPr>
          </a:p>
          <a:p>
            <a:pPr marL="457200" indent="-457200" algn="just">
              <a:buAutoNum type="arabicPeriod"/>
            </a:pPr>
            <a:r>
              <a:rPr lang="it-IT" sz="2400" dirty="0" smtClean="0">
                <a:latin typeface="+mj-lt"/>
              </a:rPr>
              <a:t>Le </a:t>
            </a:r>
            <a:r>
              <a:rPr lang="it-IT" sz="2400" dirty="0">
                <a:latin typeface="+mj-lt"/>
              </a:rPr>
              <a:t>trascrizioni previste dal precedente comma devono essere eseguite anche relativamente ai beni immobili che successivamente entrano a far parte del patrimonio familiare o risultano esclusi dalla comunione tra i coniugi. </a:t>
            </a:r>
            <a:endParaRPr lang="it-IT" sz="2400" dirty="0" smtClean="0">
              <a:latin typeface="+mj-lt"/>
            </a:endParaRPr>
          </a:p>
          <a:p>
            <a:pPr marL="457200" indent="-457200" algn="just">
              <a:buAutoNum type="arabicPeriod"/>
            </a:pPr>
            <a:r>
              <a:rPr lang="it-IT" sz="2400" dirty="0" smtClean="0">
                <a:latin typeface="+mj-lt"/>
              </a:rPr>
              <a:t>La </a:t>
            </a:r>
            <a:r>
              <a:rPr lang="it-IT" sz="2400" dirty="0">
                <a:latin typeface="+mj-lt"/>
              </a:rPr>
              <a:t>trascrizione del vincolo derivante dal fondo patrimoniale costituito per testamento deve essere eseguita d'ufficio dal conservatore contemporaneamente alla trascrizione dell'acquisto a causa di morte.</a:t>
            </a:r>
            <a:r>
              <a:rPr lang="it-IT" sz="2400" dirty="0" smtClean="0">
                <a:latin typeface="+mj-lt"/>
              </a:rPr>
              <a:t> </a:t>
            </a:r>
            <a:endParaRPr lang="it-IT" sz="2400" dirty="0">
              <a:latin typeface="+mj-lt"/>
            </a:endParaRPr>
          </a:p>
        </p:txBody>
      </p:sp>
      <p:sp>
        <p:nvSpPr>
          <p:cNvPr id="3" name="Segnaposto numero diapositiva 2"/>
          <p:cNvSpPr>
            <a:spLocks noGrp="1"/>
          </p:cNvSpPr>
          <p:nvPr>
            <p:ph type="sldNum" sz="quarter" idx="12"/>
          </p:nvPr>
        </p:nvSpPr>
        <p:spPr/>
        <p:txBody>
          <a:bodyPr/>
          <a:lstStyle/>
          <a:p>
            <a:fld id="{CF640A2A-C17F-4750-9F1D-5BD023FC648E}" type="slidenum">
              <a:rPr lang="it-IT" smtClean="0"/>
              <a:t>42</a:t>
            </a:fld>
            <a:endParaRPr lang="it-IT"/>
          </a:p>
        </p:txBody>
      </p:sp>
    </p:spTree>
    <p:extLst>
      <p:ext uri="{BB962C8B-B14F-4D97-AF65-F5344CB8AC3E}">
        <p14:creationId xmlns:p14="http://schemas.microsoft.com/office/powerpoint/2010/main" val="6998466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662941" y="2673531"/>
            <a:ext cx="10221686" cy="3570513"/>
          </a:xfrm>
        </p:spPr>
        <p:txBody>
          <a:bodyPr>
            <a:normAutofit/>
          </a:bodyPr>
          <a:lstStyle/>
          <a:p>
            <a:r>
              <a:rPr lang="it-IT" sz="2800" b="1" dirty="0" smtClean="0"/>
              <a:t/>
            </a:r>
            <a:br>
              <a:rPr lang="it-IT" sz="2800" b="1" dirty="0" smtClean="0"/>
            </a:br>
            <a:endParaRPr lang="it-IT" sz="2800" dirty="0"/>
          </a:p>
        </p:txBody>
      </p:sp>
      <p:sp>
        <p:nvSpPr>
          <p:cNvPr id="5" name="Rettangolo 4"/>
          <p:cNvSpPr/>
          <p:nvPr/>
        </p:nvSpPr>
        <p:spPr>
          <a:xfrm>
            <a:off x="1208315" y="2882537"/>
            <a:ext cx="10067110" cy="954107"/>
          </a:xfrm>
          <a:prstGeom prst="rect">
            <a:avLst/>
          </a:prstGeom>
        </p:spPr>
        <p:txBody>
          <a:bodyPr wrap="square">
            <a:spAutoFit/>
          </a:bodyPr>
          <a:lstStyle/>
          <a:p>
            <a:pPr algn="ctr"/>
            <a:r>
              <a:rPr lang="it-IT" sz="2800" dirty="0">
                <a:latin typeface="+mj-lt"/>
              </a:rPr>
              <a:t>Il regime patrimoniale della cosiddetta «estromissione» e la relativa pubblicità</a:t>
            </a:r>
            <a:r>
              <a:rPr lang="it-IT" sz="2800" dirty="0" smtClean="0">
                <a:latin typeface="+mj-lt"/>
              </a:rPr>
              <a:t>.</a:t>
            </a:r>
            <a:endParaRPr lang="it-IT" sz="2800" dirty="0">
              <a:latin typeface="+mj-lt"/>
            </a:endParaRPr>
          </a:p>
        </p:txBody>
      </p:sp>
      <p:sp>
        <p:nvSpPr>
          <p:cNvPr id="3" name="Segnaposto numero diapositiva 2"/>
          <p:cNvSpPr>
            <a:spLocks noGrp="1"/>
          </p:cNvSpPr>
          <p:nvPr>
            <p:ph type="sldNum" sz="quarter" idx="12"/>
          </p:nvPr>
        </p:nvSpPr>
        <p:spPr/>
        <p:txBody>
          <a:bodyPr/>
          <a:lstStyle/>
          <a:p>
            <a:fld id="{CF640A2A-C17F-4750-9F1D-5BD023FC648E}" type="slidenum">
              <a:rPr lang="it-IT" smtClean="0"/>
              <a:t>43</a:t>
            </a:fld>
            <a:endParaRPr lang="it-IT"/>
          </a:p>
        </p:txBody>
      </p:sp>
    </p:spTree>
    <p:extLst>
      <p:ext uri="{BB962C8B-B14F-4D97-AF65-F5344CB8AC3E}">
        <p14:creationId xmlns:p14="http://schemas.microsoft.com/office/powerpoint/2010/main" val="130642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168434"/>
            <a:ext cx="10515600" cy="1820091"/>
          </a:xfrm>
        </p:spPr>
        <p:txBody>
          <a:bodyPr>
            <a:normAutofit fontScale="90000"/>
          </a:bodyPr>
          <a:lstStyle/>
          <a:p>
            <a:pPr algn="ctr"/>
            <a:r>
              <a:rPr lang="it-IT" sz="2800" b="1" dirty="0" smtClean="0"/>
              <a:t/>
            </a:r>
            <a:br>
              <a:rPr lang="it-IT" sz="2800" b="1" dirty="0" smtClean="0"/>
            </a:br>
            <a:r>
              <a:rPr lang="it-IT" sz="2800" b="1" dirty="0" smtClean="0"/>
              <a:t>Articolo </a:t>
            </a:r>
            <a:r>
              <a:rPr lang="it-IT" sz="2800" b="1" dirty="0"/>
              <a:t>161 codice civile</a:t>
            </a:r>
            <a:r>
              <a:rPr lang="it-IT" sz="2800" dirty="0"/>
              <a:t/>
            </a:r>
            <a:br>
              <a:rPr lang="it-IT" sz="2800" dirty="0"/>
            </a:br>
            <a:r>
              <a:rPr lang="it-IT" sz="2800" dirty="0"/>
              <a:t>Gli sposi non possono pattuire in modo generico che i loro rapporti patrimoniali siano in tutto o in parte regolati da leggi alle quali non sono sottoposti o dagli usi, ma devono enunciare in modo concreto il contenuto dei patti con i quali intendono regolare questi loro rapporti.</a:t>
            </a:r>
            <a:r>
              <a:rPr lang="it-IT" sz="2800" b="1" dirty="0" smtClean="0"/>
              <a:t/>
            </a:r>
            <a:br>
              <a:rPr lang="it-IT" sz="2800" b="1" dirty="0" smtClean="0"/>
            </a:b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5</a:t>
            </a:fld>
            <a:endParaRPr lang="it-IT"/>
          </a:p>
        </p:txBody>
      </p:sp>
    </p:spTree>
    <p:extLst>
      <p:ext uri="{BB962C8B-B14F-4D97-AF65-F5344CB8AC3E}">
        <p14:creationId xmlns:p14="http://schemas.microsoft.com/office/powerpoint/2010/main" val="1023832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ctr"/>
            <a:r>
              <a:rPr lang="it-IT" sz="2800" b="1" dirty="0" smtClean="0"/>
              <a:t>Regimi patrimoniali legali</a:t>
            </a:r>
            <a:r>
              <a:rPr lang="it-IT" sz="2800" dirty="0" smtClean="0"/>
              <a:t> </a:t>
            </a:r>
            <a:br>
              <a:rPr lang="it-IT" sz="2800" dirty="0" smtClean="0"/>
            </a:br>
            <a:r>
              <a:rPr lang="it-IT" sz="2800" dirty="0" smtClean="0"/>
              <a:t>Sono quelli che si instaurano «ex </a:t>
            </a:r>
            <a:r>
              <a:rPr lang="it-IT" sz="2800" dirty="0" err="1" smtClean="0"/>
              <a:t>lege</a:t>
            </a:r>
            <a:r>
              <a:rPr lang="it-IT" sz="2800" dirty="0" smtClean="0"/>
              <a:t>», in mancanza di una espressa convenzione dei coniugi (comunione legale, cfr. art. 159 codice civile).</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6</a:t>
            </a:fld>
            <a:endParaRPr lang="it-IT"/>
          </a:p>
        </p:txBody>
      </p:sp>
    </p:spTree>
    <p:extLst>
      <p:ext uri="{BB962C8B-B14F-4D97-AF65-F5344CB8AC3E}">
        <p14:creationId xmlns:p14="http://schemas.microsoft.com/office/powerpoint/2010/main" val="1315149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132965"/>
            <a:ext cx="10515600" cy="1690097"/>
          </a:xfrm>
        </p:spPr>
        <p:txBody>
          <a:bodyPr>
            <a:normAutofit fontScale="90000"/>
          </a:bodyPr>
          <a:lstStyle/>
          <a:p>
            <a:pPr algn="ctr"/>
            <a:r>
              <a:rPr lang="it-IT" sz="2800" dirty="0" smtClean="0"/>
              <a:t/>
            </a:r>
            <a:br>
              <a:rPr lang="it-IT" sz="2800" dirty="0" smtClean="0"/>
            </a:br>
            <a:r>
              <a:rPr lang="it-IT" sz="2800" b="1" dirty="0" smtClean="0"/>
              <a:t>Articolo 159 codice civile</a:t>
            </a:r>
            <a:r>
              <a:rPr lang="it-IT" sz="2800" dirty="0" smtClean="0"/>
              <a:t> </a:t>
            </a:r>
            <a:r>
              <a:rPr lang="it-IT" sz="2800" dirty="0" smtClean="0"/>
              <a:t/>
            </a:r>
            <a:br>
              <a:rPr lang="it-IT" sz="2800" dirty="0" smtClean="0"/>
            </a:br>
            <a:r>
              <a:rPr lang="it-IT" sz="2800" dirty="0" smtClean="0"/>
              <a:t/>
            </a:r>
            <a:br>
              <a:rPr lang="it-IT" sz="2800" dirty="0" smtClean="0"/>
            </a:br>
            <a:r>
              <a:rPr lang="it-IT" sz="2800" dirty="0" smtClean="0"/>
              <a:t>Il </a:t>
            </a:r>
            <a:r>
              <a:rPr lang="it-IT" sz="2800" dirty="0"/>
              <a:t>regime patrimoniale legale della famiglia, in mancanza di diversa convenzione stipulata a norma dell'articolo 162, è costituito dalla comunione dei beni regolata dalla sezione III del presente capo.</a:t>
            </a:r>
            <a:br>
              <a:rPr lang="it-IT" sz="2800" dirty="0"/>
            </a:b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7</a:t>
            </a:fld>
            <a:endParaRPr lang="it-IT"/>
          </a:p>
        </p:txBody>
      </p:sp>
    </p:spTree>
    <p:extLst>
      <p:ext uri="{BB962C8B-B14F-4D97-AF65-F5344CB8AC3E}">
        <p14:creationId xmlns:p14="http://schemas.microsoft.com/office/powerpoint/2010/main" val="2821336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ctr"/>
            <a:r>
              <a:rPr lang="it-IT" sz="2800" b="1" dirty="0" smtClean="0"/>
              <a:t>Regimi patrimoniali convenzionali </a:t>
            </a:r>
            <a:br>
              <a:rPr lang="it-IT" sz="2800" b="1" dirty="0" smtClean="0"/>
            </a:br>
            <a:r>
              <a:rPr lang="it-IT" sz="2800" dirty="0" smtClean="0"/>
              <a:t>Sono quelli che si instaurano a seguito di una apposita convenzione matrimoniale (tutti i regimi patrimoniali, tipici ed atipici che siano, fatta eccezione per la comunione legale).</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8</a:t>
            </a:fld>
            <a:endParaRPr lang="it-IT"/>
          </a:p>
        </p:txBody>
      </p:sp>
    </p:spTree>
    <p:extLst>
      <p:ext uri="{BB962C8B-B14F-4D97-AF65-F5344CB8AC3E}">
        <p14:creationId xmlns:p14="http://schemas.microsoft.com/office/powerpoint/2010/main" val="2918488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838200" y="2298428"/>
            <a:ext cx="10515600" cy="1690097"/>
          </a:xfrm>
        </p:spPr>
        <p:txBody>
          <a:bodyPr>
            <a:normAutofit/>
          </a:bodyPr>
          <a:lstStyle/>
          <a:p>
            <a:pPr algn="ctr"/>
            <a:r>
              <a:rPr lang="it-IT" sz="2800" b="1" dirty="0" smtClean="0"/>
              <a:t>Regimi patrimoniali universali</a:t>
            </a:r>
            <a:r>
              <a:rPr lang="it-IT" sz="2800" dirty="0" smtClean="0"/>
              <a:t/>
            </a:r>
            <a:br>
              <a:rPr lang="it-IT" sz="2800" dirty="0" smtClean="0"/>
            </a:br>
            <a:r>
              <a:rPr lang="it-IT" sz="2800" dirty="0" smtClean="0"/>
              <a:t>Sono quelli idonei a ricomprendere tutti i beni dei coniugi (separazione dei beni e, secondo la dottrina prevalente, anche comunione legale e comunione convenzionale).</a:t>
            </a:r>
            <a:endParaRPr lang="it-IT" sz="2800" dirty="0"/>
          </a:p>
        </p:txBody>
      </p:sp>
      <p:sp>
        <p:nvSpPr>
          <p:cNvPr id="2" name="Segnaposto numero diapositiva 1"/>
          <p:cNvSpPr>
            <a:spLocks noGrp="1"/>
          </p:cNvSpPr>
          <p:nvPr>
            <p:ph type="sldNum" sz="quarter" idx="12"/>
          </p:nvPr>
        </p:nvSpPr>
        <p:spPr/>
        <p:txBody>
          <a:bodyPr/>
          <a:lstStyle/>
          <a:p>
            <a:fld id="{CF640A2A-C17F-4750-9F1D-5BD023FC648E}" type="slidenum">
              <a:rPr lang="it-IT" smtClean="0"/>
              <a:t>9</a:t>
            </a:fld>
            <a:endParaRPr lang="it-IT"/>
          </a:p>
        </p:txBody>
      </p:sp>
    </p:spTree>
    <p:extLst>
      <p:ext uri="{BB962C8B-B14F-4D97-AF65-F5344CB8AC3E}">
        <p14:creationId xmlns:p14="http://schemas.microsoft.com/office/powerpoint/2010/main" val="183801702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338</TotalTime>
  <Words>1208</Words>
  <Application>Microsoft Office PowerPoint</Application>
  <PresentationFormat>Widescreen</PresentationFormat>
  <Paragraphs>141</Paragraphs>
  <Slides>43</Slides>
  <Notes>43</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43</vt:i4>
      </vt:variant>
    </vt:vector>
  </HeadingPairs>
  <TitlesOfParts>
    <vt:vector size="47" baseType="lpstr">
      <vt:lpstr>Arial</vt:lpstr>
      <vt:lpstr>Calibri</vt:lpstr>
      <vt:lpstr>Calibri Light</vt:lpstr>
      <vt:lpstr>Tema di Office</vt:lpstr>
      <vt:lpstr>La pubblicità dei regimi patrimoniali della famiglia: aspetti generali e particolari</vt:lpstr>
      <vt:lpstr>Il regime patrimoniale della famiglia è il complesso delle regole, poste dalle convenzioni delle parti o, in mancanza, dalla Legge, che disciplinano la titolarità e l’amministrazione dei beni dei coniugi.</vt:lpstr>
      <vt:lpstr>Regimi patrimoniali tipici  Sono quelli previsti espressamente  dalla Legge (comunione legale, separazione dei beni, comunione convenzionale, fondo patrimoniale, e, in quanto tuttora esistenti, dote e patrimonio familiare).</vt:lpstr>
      <vt:lpstr>Regimi patrimoniali atipici  Sono quelli non espressamente  previsti dalla Legge, ma che trovano un diritto di cittadinanza nel nostro ordinamento ai sensi di quanto disposto dall’articolo 161 codice civile ed entro i limiti stabiliti dal medesimo.</vt:lpstr>
      <vt:lpstr> Articolo 161 codice civile Gli sposi non possono pattuire in modo generico che i loro rapporti patrimoniali siano in tutto o in parte regolati da leggi alle quali non sono sottoposti o dagli usi, ma devono enunciare in modo concreto il contenuto dei patti con i quali intendono regolare questi loro rapporti. </vt:lpstr>
      <vt:lpstr>Regimi patrimoniali legali  Sono quelli che si instaurano «ex lege», in mancanza di una espressa convenzione dei coniugi (comunione legale, cfr. art. 159 codice civile).</vt:lpstr>
      <vt:lpstr> Articolo 159 codice civile   Il regime patrimoniale legale della famiglia, in mancanza di diversa convenzione stipulata a norma dell'articolo 162, è costituito dalla comunione dei beni regolata dalla sezione III del presente capo. </vt:lpstr>
      <vt:lpstr>Regimi patrimoniali convenzionali  Sono quelli che si instaurano a seguito di una apposita convenzione matrimoniale (tutti i regimi patrimoniali, tipici ed atipici che siano, fatta eccezione per la comunione legale).</vt:lpstr>
      <vt:lpstr>Regimi patrimoniali universali Sono quelli idonei a ricomprendere tutti i beni dei coniugi (separazione dei beni e, secondo la dottrina prevalente, anche comunione legale e comunione convenzionale).</vt:lpstr>
      <vt:lpstr>Regimi patrimoniali parziali  Sono quelli che si riferiscono solo ad alcuni beni dei coniugi (fondo patrimoniale, e, in quanto tuttora esistenti, dote e patrimonio familiare).</vt:lpstr>
      <vt:lpstr>Regimi patrimoniali generali  Sono quelli idonei a disciplinare tutti i beni dei coniugi non assoggettati a regimi specifici (comunione legale, comunione convenzionale, separazione dei beni).</vt:lpstr>
      <vt:lpstr>Regimi patrimoniali specifici  Sono quelli che si applicano solo a beni determinati (fondo patrimoniale, e, in quanto tuttora esistenti, dote e patrimonio familiare).</vt:lpstr>
      <vt:lpstr>Regimi patrimoniali autonomi  Sono quelli che possono stare da soli, in quanto idonei a disciplinare tutti i rapporti patrimoniali della famiglia (comunione legale, comunione convenzionale, separazione dei beni).</vt:lpstr>
      <vt:lpstr>Regimi patrimoniali complementari  Sono quelli che presuppongono un regime patrimoniale di base, poiché regolano i rapporti patrimoniali fra coniugi solo relativamente ad alcuni beni (fondo patrimoniale e, in quanto tuttora esistenti, dote e patrimonio familiare).</vt:lpstr>
      <vt:lpstr>Inammissibilità di un regime patrimoniale «di fatto».</vt:lpstr>
      <vt:lpstr>Forma delle convenzioni matrimoniali e loro modificabilità (articoli 162-163 codice civile, articolo 48 Legge Notarile).</vt:lpstr>
      <vt:lpstr>1. Le convenzioni matrimoniali debbono essere stipulate per atto pubblico sotto pena di nullità.  2. La scelta del regime di separazione può anche essere dichiarata nell'atto di celebrazione del matrimonio.  3. Le convenzioni possono essere stipulate in ogni tempo, ferme restando le disposizioni dell'articolo 194.  4. Le convenzioni matrimoniali non possono essere opposte ai terzi quando a margine dell'atto di matrimonio non risultano annotati la data del contratto, il notaio rogante e le generalità dei contraenti, ovvero la scelta di cui al secondo comma.</vt:lpstr>
      <vt:lpstr>Le modifiche delle convenzioni matrimoniali, anteriori o successive al matrimonio, non hanno effetto se l'atto pubblico [2699] non è stipulato col consenso di tutte le persone che sono state parti nelle convenzioni medesime, o dei loro eredi.  Se uno dei coniugi muore dopo aver consentito con atto pubblico alla modifica delle convenzioni, questa produce i suoi effetti se le altre parti esprimono anche successivamente il loro consenso, salva l'omologazione del giudice. L'omologazione può essere chiesta da tutte le persone che hanno partecipato alla modificazione delle convenzioni o dai loro eredi. Le modifiche convenute e la sentenza di omologazione hanno effetto rispetto ai terzi solo se ne è fatta annotazione in margine all‘atto del matrimonio [34-bis att.]. L'annotazione deve inoltre essere fatta a margine della trascrizione delle convenzioni matrimoniali ove questa sia richiesta a norma degli articoli 2643 e seguenti. </vt:lpstr>
      <vt:lpstr>Oltre che in altri casi previsti per legge, è necessaria la presenza di due testimoni per gli atti di donazione, per le convenzioni matrimoniali e le loro modificazioni e per le dichiarazioni di scelta del regime di separazione dei beni nonché qualora anche una sola delle parti non sappia o non possa leggere e scrivere ovvero una parte o il notaio ne richieda la presenza. Il notaio deve fare espressa menzione della presenza dei testimoni in principio dell'atto.  </vt:lpstr>
      <vt:lpstr>Duplice sistema pubblicitario: annotazione a margine dell’atto di matrimonio e trascrizione nei Registri Immobiliari (articoli 162 e 163 codice civile, articolo 2647 codice civile).</vt:lpstr>
      <vt:lpstr>       1. Devono essere trascritti, se hanno per oggetto beni immobili, la costituzione del fondo patrimoniale, le convenzioni matrimoniali che escludono i beni medesimi dalla comunione tra i coniugi, gli atti e i provvedimenti di scioglimento della comunione, gli atti di acquisto di beni personali a norma delle lettere c), d), e) ed f) dell'articolo 179, a carico, rispettivamente, dei coniugi titolari del fondo patrimoniale o del coniuge titolare del bene escluso o che cessa di far parte della comunione.  2. Le trascrizioni previste dal precedente comma devono essere eseguite anche relativamente ai beni immobili che successivamente entrano a far parte del patrimonio familiare o risultano esclusi dalla comunione tra i coniugi.  3. La trascrizione del vincolo derivante dal fondo patrimoniale costituito per testamento deve essere eseguita d'ufficio dal conservatore contemporaneamente alla trascrizione dell'acquisto a causa di morte.  </vt:lpstr>
      <vt:lpstr>L’omissione dell’annotazione a margine dell’atto di matrimonio rende inopponibile la Convenzione ai terzi, ma resta valida fra i coniugi.</vt:lpstr>
      <vt:lpstr>Secondo l’opinione prevalente, in caso di mancata annotazione a margine dell’atto di matrimonio, la Convenzione è inopponibile ai terzi soltanto se questi ultimi sono in buona fede (in base al principio «neminem laedere»), che comunque si presume.</vt:lpstr>
      <vt:lpstr>Pubblicità «negativa» del regime patrimoniale di comunione legale.</vt:lpstr>
      <vt:lpstr>Funzione di pubblicità dichiarativa dell’annotazione della convenzione matrimoniale a margine dell’atto di matrimonio (articolo 162 codice civile, quarto comma).</vt:lpstr>
      <vt:lpstr>1. Le convenzioni matrimoniali debbono essere stipulate per atto pubblico sotto pena di nullità.  2. La scelta del regime di separazione può anche essere dichiarata nell'atto di celebrazione del matrimonio.  3. Le convenzioni possono essere stipulate in ogni tempo, ferme restando le disposizioni dell'articolo 194.  4. Le convenzioni matrimoniali non possono essere opposte ai terzi quando a margine dell'atto di matrimonio non risultano annotati la data del contratto, il notaio rogante e le generalità dei contraenti, ovvero la scelta di cui al secondo comma.</vt:lpstr>
      <vt:lpstr>Funzione del notaio (e sua eventuale responsabilità) ex articolo 34 bis disposizioni di attuazione al codice civile.</vt:lpstr>
      <vt:lpstr>Funzione di «pubblicità notizia» della trascrizione delle convenzioni matrimoniali nei Registri Immobiliari (articolo 2647 codice civile) (opinione prevalente ma non unanime in dottrina ed in giurisprudenza).</vt:lpstr>
      <vt:lpstr>Il notaio rogante deve, nel termine di trenta giorni dalla data del matrimonio o dalla data dell'atto pubblico di modifica delle convenzioni, ovvero di quella dell'omologazione nel caso previsto dal secondo comma dell'articolo 163 del codice, richiedere l'annotazione a margine dell'atto di matrimonio della convenzione matrimoniale dell'atto di modifica della stessa. Nello stesso termine deve richiedere l'annotazione di cui all'ultimo comma dell'articolo 163 del codice. </vt:lpstr>
      <vt:lpstr> 1. Devono essere trascritti, se hanno per oggetto beni immobili, la costituzione del fondo patrimoniale, le convenzioni matrimoniali che escludono i beni medesimi dalla comunione tra i coniugi, gli atti e i provvedimenti di scioglimento della comunione, gli atti di acquisto di beni personali a norma delle lettere c), d), e) ed f) dell'articolo 179, a carico, rispettivamente, dei coniugi titolari del fondo patrimoniale o del coniuge titolare del bene escluso o che cessa di far parte della comunione.  2. Le trascrizioni previste dal precedente comma devono essere eseguite anche relativamente ai beni immobili che successivamente entrano a far parte del patrimonio familiare o risultano esclusi dalla comunione tra i coniugi.  3. La trascrizione del vincolo derivante dal fondo patrimoniale costituito per testamento deve essere eseguita d'ufficio dal conservatore contemporaneamente alla trascrizione dell'acquisto a causa di morte.  </vt:lpstr>
      <vt:lpstr>Secondo parte della dottrina (minoritaria) la trascrizione nei Registri Immobiliari è condizione per l’opponibilità ai terzi del bene, per quanto esso sia assoggettato ad un particolare regime patrimoniale.</vt:lpstr>
      <vt:lpstr>Secondo i sostenitori di quest’ultima tesi, le due forme di pubblicità sono autonome e complementari: la trascrizione nei Registri Immobiliari è una pubblicità del bene, mentre l’annotazione a margine dell’atto di matrimonio è una pubblicità della Convenzione.</vt:lpstr>
      <vt:lpstr>Le convenzioni matrimoniali possono essere stipulate in ogni tempo, e quindi anche prima della celebrazione del matrimonio. In tale ultimo caso sono sottoposte alla «condicio iuris» della celebrazione del matrimonio.</vt:lpstr>
      <vt:lpstr>La pubblicità negativa del regime patrimoniale di comunione legale.</vt:lpstr>
      <vt:lpstr>La pubblicità del regime patrimoniale di separazione dei beni. Annotazione a margine dell’atto di matrimonio. Nessuna trascrizione nei Registri Immobiliari.</vt:lpstr>
      <vt:lpstr>La pubblicità del regime patrimoniale di comunione convenzionale. Annotazione a margine dell’atto di matrimonio e (possibile) trascrizione nei Registri Immobiliari.</vt:lpstr>
      <vt:lpstr>La pubblicità del regime patrimoniale del fondo patrimoniale. Annotazione a margine dell’atto di matrimonio e trascrizione nei Registri Immobiliari.</vt:lpstr>
      <vt:lpstr>Circa la pubblicità relativa all’alienazione di un bene costituente oggetto di fondo patrimoniale, rileva solo la pubblicità presso i Registri Immobiliari.</vt:lpstr>
      <vt:lpstr>Modalità di trascrizione nei Registri Immobiliari del fondo patrimoniale.</vt:lpstr>
      <vt:lpstr>Nessuna pubblicità per quanto concerne lo scioglimento del fondo patrimoniale (a meno che non sia intervenuta per effetto di apposita Convenzione).</vt:lpstr>
      <vt:lpstr>Pubblicità delle convenzioni di scioglimento della comunione legale. </vt:lpstr>
      <vt:lpstr>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pubblicità dei regimi patrimoniali della famiglia: aspetti generali e particolari</dc:title>
  <dc:creator>Barbara</dc:creator>
  <cp:lastModifiedBy>Barbara</cp:lastModifiedBy>
  <cp:revision>26</cp:revision>
  <cp:lastPrinted>2024-03-25T14:38:36Z</cp:lastPrinted>
  <dcterms:created xsi:type="dcterms:W3CDTF">2024-03-13T08:21:08Z</dcterms:created>
  <dcterms:modified xsi:type="dcterms:W3CDTF">2024-03-25T14:40:46Z</dcterms:modified>
</cp:coreProperties>
</file>