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268" r:id="rId30"/>
    <p:sldId id="269" r:id="rId31"/>
    <p:sldId id="270" r:id="rId32"/>
    <p:sldId id="273" r:id="rId33"/>
    <p:sldId id="274" r:id="rId34"/>
    <p:sldId id="27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103" d="100"/>
          <a:sy n="103" d="100"/>
        </p:scale>
        <p:origin x="1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48F292-73E4-676F-4132-F1B0F9AF481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99182038-4AD1-E97C-67D6-503A2B3259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5DB2B6BF-E8EF-167D-C904-E3E26E9F639A}"/>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5" name="Segnaposto piè di pagina 4">
            <a:extLst>
              <a:ext uri="{FF2B5EF4-FFF2-40B4-BE49-F238E27FC236}">
                <a16:creationId xmlns:a16="http://schemas.microsoft.com/office/drawing/2014/main" id="{BD950AC6-6604-9473-73FC-1620B4E2C0DF}"/>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FF67EDEB-1F93-A123-BFBC-CC2374A66671}"/>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191196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0653B5-52B8-503B-725E-B4802B330827}"/>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903BB198-DB9D-BAFD-34F2-619C3F21F34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D4FF2574-7678-71C1-EC53-0439ED0F81F6}"/>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5" name="Segnaposto piè di pagina 4">
            <a:extLst>
              <a:ext uri="{FF2B5EF4-FFF2-40B4-BE49-F238E27FC236}">
                <a16:creationId xmlns:a16="http://schemas.microsoft.com/office/drawing/2014/main" id="{78E88D01-5782-AA36-F069-45A63A37E922}"/>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8F7202C5-3E96-D1CE-5EC8-F07E7E2B53FE}"/>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2004861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E906F82-A09A-C7CC-5EC3-750F0EDFCBC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E6F303DB-06E2-5B15-D1D4-E18B4D00110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AC8CCF11-713F-11F5-5CD0-15E7C8AB2832}"/>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5" name="Segnaposto piè di pagina 4">
            <a:extLst>
              <a:ext uri="{FF2B5EF4-FFF2-40B4-BE49-F238E27FC236}">
                <a16:creationId xmlns:a16="http://schemas.microsoft.com/office/drawing/2014/main" id="{9F7C08F0-8E33-27FA-032F-C109964EFB71}"/>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FB47F7D9-3678-E449-99C2-05207EBC5DA8}"/>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331658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C8A501-6FB2-92DF-578E-5FC5D37BF365}"/>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6A757494-5C6A-BE26-69CA-6EAD5A597DF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8AA31647-3ACD-60AB-B888-DE5801907C70}"/>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5" name="Segnaposto piè di pagina 4">
            <a:extLst>
              <a:ext uri="{FF2B5EF4-FFF2-40B4-BE49-F238E27FC236}">
                <a16:creationId xmlns:a16="http://schemas.microsoft.com/office/drawing/2014/main" id="{F5535A36-872E-4DF7-AF38-06BFC86379E6}"/>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138CAA0A-EFC3-AA26-B807-95E26260EAD7}"/>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361875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B8868-A915-F6F6-680C-480E0E6556E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4D1D36C3-DC43-57A8-708B-A37DE103D2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B245091-3A19-CB4C-BB65-1FE64D65FDEA}"/>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5" name="Segnaposto piè di pagina 4">
            <a:extLst>
              <a:ext uri="{FF2B5EF4-FFF2-40B4-BE49-F238E27FC236}">
                <a16:creationId xmlns:a16="http://schemas.microsoft.com/office/drawing/2014/main" id="{D3049761-FEBE-5099-C57E-14AF085D7EF1}"/>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D3097A46-33A3-6A28-97FB-D439A995FE58}"/>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4026914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E34785-BD52-7621-32B0-CFCBEE5D8AD6}"/>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D7F7F348-D30C-9730-DB99-502098A76F2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A09E7168-D772-5D3A-5671-FB9672A2518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18F68DF4-2280-1F02-70F8-A8B999F2C99E}"/>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6" name="Segnaposto piè di pagina 5">
            <a:extLst>
              <a:ext uri="{FF2B5EF4-FFF2-40B4-BE49-F238E27FC236}">
                <a16:creationId xmlns:a16="http://schemas.microsoft.com/office/drawing/2014/main" id="{C30A934E-FAF6-0EC1-7E3A-92477A8A2C50}"/>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6225D8C6-A72E-914A-C7B1-42491C1B1128}"/>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2214310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EA5A6E-421B-A37A-A097-DDF2548BA8F1}"/>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AD01AF2F-FE19-EC49-A8C6-BF7F355F72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B7AFC68-5442-02E3-3AC7-77C7514D196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AB487677-0ABF-463D-7519-60F77979D4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15AB21F-9265-2851-41DE-5893C393F88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7BCD4BFD-589E-6E1A-0B38-8DEF91B7558E}"/>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8" name="Segnaposto piè di pagina 7">
            <a:extLst>
              <a:ext uri="{FF2B5EF4-FFF2-40B4-BE49-F238E27FC236}">
                <a16:creationId xmlns:a16="http://schemas.microsoft.com/office/drawing/2014/main" id="{83538E14-9849-9E92-24E3-204623A85C9D}"/>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39EA6BA2-4254-C075-5D86-5B7F66529E30}"/>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137999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E2211E-7DB7-D626-BFE9-A02B3C22CB92}"/>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B3541FF7-BACC-6AF8-1A26-9033DDDDE3AD}"/>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4" name="Segnaposto piè di pagina 3">
            <a:extLst>
              <a:ext uri="{FF2B5EF4-FFF2-40B4-BE49-F238E27FC236}">
                <a16:creationId xmlns:a16="http://schemas.microsoft.com/office/drawing/2014/main" id="{2067E05C-9BC2-FA7E-903D-778E2A195DD7}"/>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BE290BDD-5FB0-D7B2-88FD-0A39F5481F3F}"/>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65361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D93C851-40D1-232E-54F6-D244BFA1725D}"/>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3" name="Segnaposto piè di pagina 2">
            <a:extLst>
              <a:ext uri="{FF2B5EF4-FFF2-40B4-BE49-F238E27FC236}">
                <a16:creationId xmlns:a16="http://schemas.microsoft.com/office/drawing/2014/main" id="{861C6D6E-9739-CE38-81F1-6092B07A973A}"/>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FD96CEFF-AC2C-ED5A-D2B7-BA1FE82D1E32}"/>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89031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F56329-F328-F348-D126-2452AAF3753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7D798BA7-DEC7-BAEC-1316-9E5CE7B911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7B779802-502E-F163-7128-E02BC7892C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82DC1EF-A5AC-0AED-BB63-63C271B14957}"/>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6" name="Segnaposto piè di pagina 5">
            <a:extLst>
              <a:ext uri="{FF2B5EF4-FFF2-40B4-BE49-F238E27FC236}">
                <a16:creationId xmlns:a16="http://schemas.microsoft.com/office/drawing/2014/main" id="{68B9C6C8-4687-21F5-7997-D670D325F3B5}"/>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A77D61C1-6EC1-AE4C-9048-9F36533763F6}"/>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123003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AF8A5C-0C9D-A118-D1C8-A809F83DBE7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C3392406-9FE8-BD27-966F-A1D38BAB9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890F79DA-A4F0-C56E-0A16-BF082ACD6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ABEA63F-9BA5-1727-38AC-F379EBB9FEAC}"/>
              </a:ext>
            </a:extLst>
          </p:cNvPr>
          <p:cNvSpPr>
            <a:spLocks noGrp="1"/>
          </p:cNvSpPr>
          <p:nvPr>
            <p:ph type="dt" sz="half" idx="10"/>
          </p:nvPr>
        </p:nvSpPr>
        <p:spPr/>
        <p:txBody>
          <a:bodyPr/>
          <a:lstStyle/>
          <a:p>
            <a:fld id="{2F11DB7F-C845-438E-90A7-A1115B0310B5}" type="datetimeFigureOut">
              <a:rPr lang="en-US" smtClean="0"/>
              <a:t>4/6/2024</a:t>
            </a:fld>
            <a:endParaRPr lang="en-US"/>
          </a:p>
        </p:txBody>
      </p:sp>
      <p:sp>
        <p:nvSpPr>
          <p:cNvPr id="6" name="Segnaposto piè di pagina 5">
            <a:extLst>
              <a:ext uri="{FF2B5EF4-FFF2-40B4-BE49-F238E27FC236}">
                <a16:creationId xmlns:a16="http://schemas.microsoft.com/office/drawing/2014/main" id="{043AB0D2-EDB1-945D-53D7-1B71D6367FD7}"/>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FFE60E98-0F61-5DC6-433E-6F39D3A71401}"/>
              </a:ext>
            </a:extLst>
          </p:cNvPr>
          <p:cNvSpPr>
            <a:spLocks noGrp="1"/>
          </p:cNvSpPr>
          <p:nvPr>
            <p:ph type="sldNum" sz="quarter" idx="12"/>
          </p:nvPr>
        </p:nvSpPr>
        <p:spPr/>
        <p:txBody>
          <a:bodyPr/>
          <a:lstStyle/>
          <a:p>
            <a:fld id="{FD05B114-9B98-4949-9B50-D9473804D23C}" type="slidenum">
              <a:rPr lang="en-US" smtClean="0"/>
              <a:t>‹N›</a:t>
            </a:fld>
            <a:endParaRPr lang="en-US"/>
          </a:p>
        </p:txBody>
      </p:sp>
    </p:spTree>
    <p:extLst>
      <p:ext uri="{BB962C8B-B14F-4D97-AF65-F5344CB8AC3E}">
        <p14:creationId xmlns:p14="http://schemas.microsoft.com/office/powerpoint/2010/main" val="80285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6E324B4-150E-9599-8D51-6FAE800D1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BE19488B-04E6-33B8-BEE0-708B559527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1516E867-E7FF-A39A-19C3-55E089DC87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1DB7F-C845-438E-90A7-A1115B0310B5}" type="datetimeFigureOut">
              <a:rPr lang="en-US" smtClean="0"/>
              <a:t>4/6/2024</a:t>
            </a:fld>
            <a:endParaRPr lang="en-US"/>
          </a:p>
        </p:txBody>
      </p:sp>
      <p:sp>
        <p:nvSpPr>
          <p:cNvPr id="5" name="Segnaposto piè di pagina 4">
            <a:extLst>
              <a:ext uri="{FF2B5EF4-FFF2-40B4-BE49-F238E27FC236}">
                <a16:creationId xmlns:a16="http://schemas.microsoft.com/office/drawing/2014/main" id="{7CD64FCC-CBDB-8B36-9CF7-E0D437AA16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33C5727E-2484-09F6-A2DE-5C0D42B1A5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5B114-9B98-4949-9B50-D9473804D23C}" type="slidenum">
              <a:rPr lang="en-US" smtClean="0"/>
              <a:t>‹N›</a:t>
            </a:fld>
            <a:endParaRPr lang="en-US"/>
          </a:p>
        </p:txBody>
      </p:sp>
    </p:spTree>
    <p:extLst>
      <p:ext uri="{BB962C8B-B14F-4D97-AF65-F5344CB8AC3E}">
        <p14:creationId xmlns:p14="http://schemas.microsoft.com/office/powerpoint/2010/main" val="1180999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B42A4F-BB5B-B18C-97B6-0597B03BE221}"/>
              </a:ext>
            </a:extLst>
          </p:cNvPr>
          <p:cNvSpPr>
            <a:spLocks noGrp="1"/>
          </p:cNvSpPr>
          <p:nvPr>
            <p:ph type="ctrTitle"/>
          </p:nvPr>
        </p:nvSpPr>
        <p:spPr/>
        <p:txBody>
          <a:bodyPr/>
          <a:lstStyle/>
          <a:p>
            <a:r>
              <a:rPr lang="it-IT" b="1" dirty="0">
                <a:solidFill>
                  <a:srgbClr val="FF0000"/>
                </a:solidFill>
              </a:rPr>
              <a:t>Assicurazione sulla vita</a:t>
            </a:r>
            <a:r>
              <a:rPr lang="it-IT" b="1" dirty="0"/>
              <a:t> e </a:t>
            </a:r>
            <a:r>
              <a:rPr lang="it-IT" b="1" dirty="0">
                <a:solidFill>
                  <a:srgbClr val="0070C0"/>
                </a:solidFill>
              </a:rPr>
              <a:t>contratto di mantenimento </a:t>
            </a:r>
            <a:endParaRPr lang="en-US" b="1" dirty="0">
              <a:solidFill>
                <a:srgbClr val="0070C0"/>
              </a:solidFill>
            </a:endParaRPr>
          </a:p>
        </p:txBody>
      </p:sp>
      <p:sp>
        <p:nvSpPr>
          <p:cNvPr id="3" name="Sottotitolo 2">
            <a:extLst>
              <a:ext uri="{FF2B5EF4-FFF2-40B4-BE49-F238E27FC236}">
                <a16:creationId xmlns:a16="http://schemas.microsoft.com/office/drawing/2014/main" id="{6D77B613-35F0-7C9D-C61C-0F381880A26C}"/>
              </a:ext>
            </a:extLst>
          </p:cNvPr>
          <p:cNvSpPr>
            <a:spLocks noGrp="1"/>
          </p:cNvSpPr>
          <p:nvPr>
            <p:ph type="subTitle" idx="1"/>
          </p:nvPr>
        </p:nvSpPr>
        <p:spPr/>
        <p:txBody>
          <a:bodyPr>
            <a:normAutofit/>
          </a:bodyPr>
          <a:lstStyle/>
          <a:p>
            <a:r>
              <a:rPr lang="it-IT" sz="3600" b="1" dirty="0"/>
              <a:t>Alessandro Torroni</a:t>
            </a:r>
            <a:endParaRPr lang="en-US" sz="3600" b="1" dirty="0"/>
          </a:p>
        </p:txBody>
      </p:sp>
    </p:spTree>
    <p:extLst>
      <p:ext uri="{BB962C8B-B14F-4D97-AF65-F5344CB8AC3E}">
        <p14:creationId xmlns:p14="http://schemas.microsoft.com/office/powerpoint/2010/main" val="2361811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0391E4-B2AE-4815-6111-2A42F5FE6B64}"/>
              </a:ext>
            </a:extLst>
          </p:cNvPr>
          <p:cNvSpPr>
            <a:spLocks noGrp="1"/>
          </p:cNvSpPr>
          <p:nvPr>
            <p:ph type="title"/>
          </p:nvPr>
        </p:nvSpPr>
        <p:spPr/>
        <p:txBody>
          <a:bodyPr/>
          <a:lstStyle/>
          <a:p>
            <a:r>
              <a:rPr lang="it-IT" dirty="0"/>
              <a:t>Designazione quale atto </a:t>
            </a:r>
            <a:r>
              <a:rPr lang="it-IT" i="1" dirty="0"/>
              <a:t>inter </a:t>
            </a:r>
            <a:r>
              <a:rPr lang="it-IT" i="1" dirty="0" err="1"/>
              <a:t>vivos</a:t>
            </a:r>
            <a:r>
              <a:rPr lang="it-IT" dirty="0"/>
              <a:t>: corollari</a:t>
            </a:r>
            <a:endParaRPr lang="en-US" dirty="0"/>
          </a:p>
        </p:txBody>
      </p:sp>
      <p:sp>
        <p:nvSpPr>
          <p:cNvPr id="3" name="Segnaposto contenuto 2">
            <a:extLst>
              <a:ext uri="{FF2B5EF4-FFF2-40B4-BE49-F238E27FC236}">
                <a16:creationId xmlns:a16="http://schemas.microsoft.com/office/drawing/2014/main" id="{EF3F9251-9D72-E4AA-BCC7-A5F0FAE17419}"/>
              </a:ext>
            </a:extLst>
          </p:cNvPr>
          <p:cNvSpPr>
            <a:spLocks noGrp="1"/>
          </p:cNvSpPr>
          <p:nvPr>
            <p:ph idx="1"/>
          </p:nvPr>
        </p:nvSpPr>
        <p:spPr/>
        <p:txBody>
          <a:bodyPr/>
          <a:lstStyle/>
          <a:p>
            <a:pPr marL="0" indent="0">
              <a:buNone/>
            </a:pPr>
            <a:r>
              <a:rPr lang="it-IT" sz="1800" dirty="0">
                <a:effectLst/>
                <a:latin typeface="Times New Roman" panose="02020603050405020304" pitchFamily="18" charset="0"/>
                <a:ea typeface="Calibri" panose="020F0502020204030204" pitchFamily="34" charset="0"/>
              </a:rPr>
              <a:t>Dalla natura di atto </a:t>
            </a:r>
            <a:r>
              <a:rPr lang="it-IT" sz="1800" i="1" dirty="0">
                <a:effectLst/>
                <a:latin typeface="Times New Roman" panose="02020603050405020304" pitchFamily="18" charset="0"/>
                <a:ea typeface="Calibri" panose="020F0502020204030204" pitchFamily="34" charset="0"/>
              </a:rPr>
              <a:t>inter </a:t>
            </a:r>
            <a:r>
              <a:rPr lang="it-IT" sz="1800" i="1" dirty="0" err="1">
                <a:effectLst/>
                <a:latin typeface="Times New Roman" panose="02020603050405020304" pitchFamily="18" charset="0"/>
                <a:ea typeface="Calibri" panose="020F0502020204030204" pitchFamily="34" charset="0"/>
              </a:rPr>
              <a:t>vivos</a:t>
            </a:r>
            <a:r>
              <a:rPr lang="it-IT" sz="1800" dirty="0">
                <a:effectLst/>
                <a:latin typeface="Times New Roman" panose="02020603050405020304" pitchFamily="18" charset="0"/>
                <a:ea typeface="Calibri" panose="020F0502020204030204" pitchFamily="34" charset="0"/>
              </a:rPr>
              <a:t> della designazione, anche se contenuta nel testamento, derivano alcuni corollari: </a:t>
            </a:r>
          </a:p>
          <a:p>
            <a:pPr marL="0" indent="0">
              <a:buNone/>
            </a:pPr>
            <a:r>
              <a:rPr lang="it-IT" sz="1800" dirty="0">
                <a:latin typeface="Times New Roman" panose="02020603050405020304" pitchFamily="18" charset="0"/>
                <a:ea typeface="Calibri" panose="020F0502020204030204" pitchFamily="34" charset="0"/>
              </a:rPr>
              <a:t>1) </a:t>
            </a:r>
            <a:r>
              <a:rPr lang="it-IT" sz="1800" dirty="0">
                <a:effectLst/>
                <a:latin typeface="Times New Roman" panose="02020603050405020304" pitchFamily="18" charset="0"/>
                <a:ea typeface="Calibri" panose="020F0502020204030204" pitchFamily="34" charset="0"/>
              </a:rPr>
              <a:t>la designazione rimane valida anche se contenuta in un testamento nullo; </a:t>
            </a:r>
          </a:p>
          <a:p>
            <a:pPr marL="0" indent="0">
              <a:buNone/>
            </a:pPr>
            <a:r>
              <a:rPr lang="it-IT" sz="1800" dirty="0">
                <a:effectLst/>
                <a:latin typeface="Times New Roman" panose="02020603050405020304" pitchFamily="18" charset="0"/>
                <a:ea typeface="Calibri" panose="020F0502020204030204" pitchFamily="34" charset="0"/>
              </a:rPr>
              <a:t>2) la designazione è valida anche se costituisce l’unica disposizione contenuta nel testamento; </a:t>
            </a:r>
          </a:p>
          <a:p>
            <a:pPr marL="0" indent="0">
              <a:buNone/>
            </a:pPr>
            <a:r>
              <a:rPr lang="it-IT" sz="1800" dirty="0">
                <a:effectLst/>
                <a:latin typeface="Times New Roman" panose="02020603050405020304" pitchFamily="18" charset="0"/>
                <a:ea typeface="Calibri" panose="020F0502020204030204" pitchFamily="34" charset="0"/>
              </a:rPr>
              <a:t>3) la designazione testamentaria può essere revocata mediante semplice comunicazione scritta comunicata all’assicuratore</a:t>
            </a:r>
            <a:endParaRPr lang="en-US" dirty="0"/>
          </a:p>
        </p:txBody>
      </p:sp>
    </p:spTree>
    <p:extLst>
      <p:ext uri="{BB962C8B-B14F-4D97-AF65-F5344CB8AC3E}">
        <p14:creationId xmlns:p14="http://schemas.microsoft.com/office/powerpoint/2010/main" val="263093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C4E247-0206-22B2-74E7-2F8061FFE5D3}"/>
              </a:ext>
            </a:extLst>
          </p:cNvPr>
          <p:cNvSpPr>
            <a:spLocks noGrp="1"/>
          </p:cNvSpPr>
          <p:nvPr>
            <p:ph type="title"/>
          </p:nvPr>
        </p:nvSpPr>
        <p:spPr/>
        <p:txBody>
          <a:bodyPr/>
          <a:lstStyle/>
          <a:p>
            <a:pPr algn="ctr"/>
            <a:r>
              <a:rPr lang="it-IT" dirty="0"/>
              <a:t>Diritto proprio all’assicurazione derivante dal contratto</a:t>
            </a:r>
            <a:endParaRPr lang="en-US" dirty="0"/>
          </a:p>
        </p:txBody>
      </p:sp>
      <p:sp>
        <p:nvSpPr>
          <p:cNvPr id="4" name="Segnaposto testo 3">
            <a:extLst>
              <a:ext uri="{FF2B5EF4-FFF2-40B4-BE49-F238E27FC236}">
                <a16:creationId xmlns:a16="http://schemas.microsoft.com/office/drawing/2014/main" id="{FC355A80-9B9C-6B12-A2AD-1E888A4FE510}"/>
              </a:ext>
            </a:extLst>
          </p:cNvPr>
          <p:cNvSpPr>
            <a:spLocks noGrp="1"/>
          </p:cNvSpPr>
          <p:nvPr>
            <p:ph type="body" idx="1"/>
          </p:nvPr>
        </p:nvSpPr>
        <p:spPr/>
        <p:txBody>
          <a:bodyPr/>
          <a:lstStyle/>
          <a:p>
            <a:pPr algn="ctr"/>
            <a:r>
              <a:rPr lang="it-IT" dirty="0"/>
              <a:t>Art. 1920, comma 3, c.c.</a:t>
            </a:r>
            <a:endParaRPr lang="en-US" dirty="0"/>
          </a:p>
        </p:txBody>
      </p:sp>
      <p:sp>
        <p:nvSpPr>
          <p:cNvPr id="5" name="Segnaposto contenuto 4">
            <a:extLst>
              <a:ext uri="{FF2B5EF4-FFF2-40B4-BE49-F238E27FC236}">
                <a16:creationId xmlns:a16="http://schemas.microsoft.com/office/drawing/2014/main" id="{CC430A50-8ED0-08E0-7DF5-E452A2010C82}"/>
              </a:ext>
            </a:extLst>
          </p:cNvPr>
          <p:cNvSpPr>
            <a:spLocks noGrp="1"/>
          </p:cNvSpPr>
          <p:nvPr>
            <p:ph sz="half" idx="2"/>
          </p:nvPr>
        </p:nvSpPr>
        <p:spPr/>
        <p:txBody>
          <a:bodyPr>
            <a:normAutofit lnSpcReduction="10000"/>
          </a:bodyPr>
          <a:lstStyle/>
          <a:p>
            <a:pPr marL="0" indent="0">
              <a:buNone/>
            </a:pPr>
            <a:r>
              <a:rPr lang="it-IT" sz="1800" dirty="0">
                <a:effectLst/>
                <a:latin typeface="Times New Roman" panose="02020603050405020304" pitchFamily="18" charset="0"/>
                <a:ea typeface="Calibri" panose="020F0502020204030204" pitchFamily="34" charset="0"/>
              </a:rPr>
              <a:t>«</a:t>
            </a:r>
            <a:r>
              <a:rPr lang="it-IT" sz="1800" b="1" i="1" dirty="0">
                <a:effectLst/>
                <a:latin typeface="Times New Roman" panose="02020603050405020304" pitchFamily="18" charset="0"/>
                <a:ea typeface="Calibri" panose="020F0502020204030204" pitchFamily="34" charset="0"/>
              </a:rPr>
              <a:t>Per effetto della designazione </a:t>
            </a:r>
            <a:r>
              <a:rPr lang="it-IT" sz="1800" i="1" dirty="0">
                <a:effectLst/>
                <a:latin typeface="Times New Roman" panose="02020603050405020304" pitchFamily="18" charset="0"/>
                <a:ea typeface="Calibri" panose="020F0502020204030204" pitchFamily="34" charset="0"/>
              </a:rPr>
              <a:t>il terzo quindi acquista un diritto proprio ai vantaggi dell’assicurazione</a:t>
            </a:r>
            <a:r>
              <a:rPr lang="it-IT" sz="1800" dirty="0">
                <a:effectLst/>
                <a:latin typeface="Times New Roman" panose="02020603050405020304" pitchFamily="18" charset="0"/>
                <a:ea typeface="Calibri" panose="020F0502020204030204" pitchFamily="34" charset="0"/>
              </a:rPr>
              <a:t>».</a:t>
            </a:r>
          </a:p>
          <a:p>
            <a:pPr marL="0" indent="0">
              <a:buNone/>
            </a:pPr>
            <a:r>
              <a:rPr lang="it-IT" sz="1800" b="1" dirty="0">
                <a:effectLst/>
                <a:latin typeface="Times New Roman" panose="02020603050405020304" pitchFamily="18" charset="0"/>
                <a:ea typeface="Calibri" panose="020F0502020204030204" pitchFamily="34" charset="0"/>
              </a:rPr>
              <a:t>La designazione può essere successiva alla sottoscrizione del contratto </a:t>
            </a:r>
            <a:r>
              <a:rPr lang="it-IT" sz="1800" dirty="0">
                <a:effectLst/>
                <a:latin typeface="Times New Roman" panose="02020603050405020304" pitchFamily="18" charset="0"/>
                <a:ea typeface="Calibri" panose="020F0502020204030204" pitchFamily="34" charset="0"/>
              </a:rPr>
              <a:t>di assicurazione e può essere revocata</a:t>
            </a:r>
          </a:p>
          <a:p>
            <a:pPr marL="0" indent="0">
              <a:buNone/>
            </a:pPr>
            <a:r>
              <a:rPr lang="it-IT" sz="1800" dirty="0">
                <a:effectLst/>
                <a:latin typeface="Times New Roman" panose="02020603050405020304" pitchFamily="18" charset="0"/>
                <a:ea typeface="Calibri" panose="020F0502020204030204" pitchFamily="34" charset="0"/>
              </a:rPr>
              <a:t>Il diritto del beneficiario, per effetto della designazione, è ancora </a:t>
            </a:r>
            <a:r>
              <a:rPr lang="it-IT" sz="1800" b="1" dirty="0">
                <a:effectLst/>
                <a:latin typeface="Times New Roman" panose="02020603050405020304" pitchFamily="18" charset="0"/>
                <a:ea typeface="Calibri" panose="020F0502020204030204" pitchFamily="34" charset="0"/>
              </a:rPr>
              <a:t>un diritto instabile </a:t>
            </a:r>
            <a:r>
              <a:rPr lang="it-IT" sz="1800" dirty="0">
                <a:effectLst/>
                <a:latin typeface="Times New Roman" panose="02020603050405020304" pitchFamily="18" charset="0"/>
                <a:ea typeface="Calibri" panose="020F0502020204030204" pitchFamily="34" charset="0"/>
              </a:rPr>
              <a:t>che si consolida solamente con la morte dell’assicurato, se non è intervenuta una causa di revoca espressa o tacita della designazione.</a:t>
            </a:r>
          </a:p>
          <a:p>
            <a:pPr marL="0" indent="0">
              <a:buNone/>
            </a:pPr>
            <a:r>
              <a:rPr lang="it-IT" sz="1800" b="1" dirty="0">
                <a:latin typeface="Times New Roman" panose="02020603050405020304" pitchFamily="18" charset="0"/>
                <a:ea typeface="Calibri" panose="020F0502020204030204" pitchFamily="34" charset="0"/>
              </a:rPr>
              <a:t>U</a:t>
            </a:r>
            <a:r>
              <a:rPr lang="it-IT" sz="1800" b="1" dirty="0">
                <a:effectLst/>
                <a:latin typeface="Times New Roman" panose="02020603050405020304" pitchFamily="18" charset="0"/>
                <a:ea typeface="Calibri" panose="020F0502020204030204" pitchFamily="34" charset="0"/>
              </a:rPr>
              <a:t>n diritto soggettivamente perfetto ma sottoposto alla condizione risolutiva </a:t>
            </a:r>
            <a:r>
              <a:rPr lang="it-IT" sz="1800" dirty="0">
                <a:effectLst/>
                <a:latin typeface="Times New Roman" panose="02020603050405020304" pitchFamily="18" charset="0"/>
                <a:ea typeface="Calibri" panose="020F0502020204030204" pitchFamily="34" charset="0"/>
              </a:rPr>
              <a:t>della revoca della designazione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6" name="Segnaposto testo 5">
            <a:extLst>
              <a:ext uri="{FF2B5EF4-FFF2-40B4-BE49-F238E27FC236}">
                <a16:creationId xmlns:a16="http://schemas.microsoft.com/office/drawing/2014/main" id="{2234FEEE-E5EF-212D-0DB9-B7FBB12BE64C}"/>
              </a:ext>
            </a:extLst>
          </p:cNvPr>
          <p:cNvSpPr>
            <a:spLocks noGrp="1"/>
          </p:cNvSpPr>
          <p:nvPr>
            <p:ph type="body" sz="quarter" idx="3"/>
          </p:nvPr>
        </p:nvSpPr>
        <p:spPr/>
        <p:txBody>
          <a:bodyPr/>
          <a:lstStyle/>
          <a:p>
            <a:pPr algn="ctr"/>
            <a:r>
              <a:rPr lang="it-IT" dirty="0"/>
              <a:t>Art. 1411, comma 2, c.c.</a:t>
            </a:r>
            <a:endParaRPr lang="en-US" dirty="0"/>
          </a:p>
        </p:txBody>
      </p:sp>
      <p:sp>
        <p:nvSpPr>
          <p:cNvPr id="7" name="Segnaposto contenuto 6">
            <a:extLst>
              <a:ext uri="{FF2B5EF4-FFF2-40B4-BE49-F238E27FC236}">
                <a16:creationId xmlns:a16="http://schemas.microsoft.com/office/drawing/2014/main" id="{8E2C88BA-A631-D066-4A23-B3696EE6D611}"/>
              </a:ext>
            </a:extLst>
          </p:cNvPr>
          <p:cNvSpPr>
            <a:spLocks noGrp="1"/>
          </p:cNvSpPr>
          <p:nvPr>
            <p:ph sz="quarter" idx="4"/>
          </p:nvPr>
        </p:nvSpPr>
        <p:spPr/>
        <p:txBody>
          <a:bodyPr>
            <a:normAutofit lnSpcReduction="10000"/>
          </a:bodyPr>
          <a:lstStyle/>
          <a:p>
            <a:pPr marL="0" indent="0">
              <a:buNone/>
            </a:pPr>
            <a:r>
              <a:rPr lang="it-IT" sz="1800" dirty="0">
                <a:effectLst/>
                <a:latin typeface="Times New Roman" panose="02020603050405020304" pitchFamily="18" charset="0"/>
                <a:ea typeface="Calibri" panose="020F0502020204030204" pitchFamily="34" charset="0"/>
              </a:rPr>
              <a:t>Nel contratto a favore di terzo nel quale </a:t>
            </a:r>
            <a:r>
              <a:rPr lang="it-IT" sz="1800" i="1" dirty="0">
                <a:effectLst/>
                <a:latin typeface="Times New Roman" panose="02020603050405020304" pitchFamily="18" charset="0"/>
                <a:ea typeface="Calibri" panose="020F0502020204030204" pitchFamily="34" charset="0"/>
              </a:rPr>
              <a:t>il terzo acquista il diritto contro il promittente </a:t>
            </a:r>
            <a:r>
              <a:rPr lang="it-IT" sz="1800" b="1" i="1" dirty="0">
                <a:effectLst/>
                <a:latin typeface="Times New Roman" panose="02020603050405020304" pitchFamily="18" charset="0"/>
                <a:ea typeface="Calibri" panose="020F0502020204030204" pitchFamily="34" charset="0"/>
              </a:rPr>
              <a:t>per effetto della stipulazione</a:t>
            </a:r>
            <a:r>
              <a:rPr lang="it-IT" sz="1800" i="1" dirty="0">
                <a:effectLst/>
                <a:latin typeface="Times New Roman" panose="02020603050405020304" pitchFamily="18" charset="0"/>
                <a:ea typeface="Calibri" panose="020F0502020204030204" pitchFamily="34" charset="0"/>
              </a:rPr>
              <a:t> </a:t>
            </a:r>
          </a:p>
          <a:p>
            <a:pPr marL="0" indent="0">
              <a:buNone/>
            </a:pPr>
            <a:r>
              <a:rPr lang="it-IT" sz="1800" b="1" dirty="0">
                <a:latin typeface="Times New Roman" panose="02020603050405020304" pitchFamily="18" charset="0"/>
                <a:ea typeface="Calibri" panose="020F0502020204030204" pitchFamily="34" charset="0"/>
              </a:rPr>
              <a:t>Il diritto del terzo deriva dal contratto</a:t>
            </a:r>
            <a:r>
              <a:rPr lang="it-IT" sz="1800" dirty="0">
                <a:latin typeface="Times New Roman" panose="02020603050405020304" pitchFamily="18" charset="0"/>
                <a:ea typeface="Calibri" panose="020F0502020204030204" pitchFamily="34" charset="0"/>
              </a:rPr>
              <a:t> a favore di terzo e non è revocabile dopo che il terzo ha dichiarato, anche in confronto del promittente, di volerne profittare </a:t>
            </a:r>
            <a:endParaRPr lang="en-US" dirty="0"/>
          </a:p>
        </p:txBody>
      </p:sp>
    </p:spTree>
    <p:extLst>
      <p:ext uri="{BB962C8B-B14F-4D97-AF65-F5344CB8AC3E}">
        <p14:creationId xmlns:p14="http://schemas.microsoft.com/office/powerpoint/2010/main" val="3546359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3A4F95C9-26EF-ACD3-722E-7B678EC90950}"/>
              </a:ext>
            </a:extLst>
          </p:cNvPr>
          <p:cNvSpPr>
            <a:spLocks noGrp="1"/>
          </p:cNvSpPr>
          <p:nvPr>
            <p:ph type="title"/>
          </p:nvPr>
        </p:nvSpPr>
        <p:spPr/>
        <p:txBody>
          <a:bodyPr/>
          <a:lstStyle/>
          <a:p>
            <a:r>
              <a:rPr lang="it-IT" dirty="0"/>
              <a:t>Ipotesi di trasmissione del diritto </a:t>
            </a:r>
            <a:r>
              <a:rPr lang="it-IT" i="1" dirty="0" err="1"/>
              <a:t>mortis</a:t>
            </a:r>
            <a:r>
              <a:rPr lang="it-IT" i="1" dirty="0"/>
              <a:t> causa</a:t>
            </a:r>
            <a:endParaRPr lang="en-US" i="1" dirty="0"/>
          </a:p>
        </p:txBody>
      </p:sp>
      <p:sp>
        <p:nvSpPr>
          <p:cNvPr id="8" name="Segnaposto contenuto 7">
            <a:extLst>
              <a:ext uri="{FF2B5EF4-FFF2-40B4-BE49-F238E27FC236}">
                <a16:creationId xmlns:a16="http://schemas.microsoft.com/office/drawing/2014/main" id="{F5F93179-AA41-88D1-D57E-52CD83D31CF6}"/>
              </a:ext>
            </a:extLst>
          </p:cNvPr>
          <p:cNvSpPr>
            <a:spLocks noGrp="1"/>
          </p:cNvSpPr>
          <p:nvPr>
            <p:ph idx="1"/>
          </p:nvPr>
        </p:nvSpPr>
        <p:spPr/>
        <p:txBody>
          <a:bodyPr>
            <a:normAutofit fontScale="77500" lnSpcReduction="20000"/>
          </a:bodyPr>
          <a:lstStyle/>
          <a:p>
            <a:pPr marL="0" indent="0">
              <a:buNone/>
            </a:pPr>
            <a:r>
              <a:rPr lang="it-IT" dirty="0"/>
              <a:t>Il beneficiario, </a:t>
            </a:r>
            <a:r>
              <a:rPr lang="it-IT" b="1" dirty="0"/>
              <a:t>di regola</a:t>
            </a:r>
            <a:r>
              <a:rPr lang="it-IT" dirty="0"/>
              <a:t>, acquisto il diritto alla prestazione direttamente dal contratto di assicurazione, </a:t>
            </a:r>
            <a:r>
              <a:rPr lang="it-IT" b="1" dirty="0"/>
              <a:t>senza che il diritto transiti dal patrimonio del contraente/assicurato</a:t>
            </a:r>
          </a:p>
          <a:p>
            <a:pPr marL="0" indent="0">
              <a:buNone/>
            </a:pPr>
            <a:r>
              <a:rPr lang="it-IT" dirty="0"/>
              <a:t>Eccezioni:</a:t>
            </a:r>
          </a:p>
          <a:p>
            <a:pPr indent="0" algn="just">
              <a:lnSpc>
                <a:spcPct val="107000"/>
              </a:lnSpc>
              <a:spcAft>
                <a:spcPts val="800"/>
              </a:spcAft>
              <a:buNone/>
            </a:pPr>
            <a:r>
              <a:rPr lang="it-IT" dirty="0"/>
              <a:t>1) </a:t>
            </a:r>
            <a:r>
              <a:rPr lang="it-IT" b="1" dirty="0"/>
              <a:t>nel contratto di assicurazione non è indicato il beneficiario</a:t>
            </a:r>
            <a:r>
              <a:rPr lang="it-IT" dirty="0"/>
              <a:t> e manca una valida designazione successiva da parte del contraente: il diritto alla prestazione assicurativa, entrato nel patrimonio dell’assicurato, si trasferisce </a:t>
            </a:r>
            <a:r>
              <a:rPr lang="it-IT" i="1" dirty="0" err="1"/>
              <a:t>mortis</a:t>
            </a:r>
            <a:r>
              <a:rPr lang="it-IT" i="1" dirty="0"/>
              <a:t> causa </a:t>
            </a:r>
            <a:r>
              <a:rPr lang="it-IT" dirty="0"/>
              <a:t>ai suoi eredi, secondo le regole della successione ereditaria;</a:t>
            </a:r>
          </a:p>
          <a:p>
            <a:pPr indent="0" algn="just">
              <a:lnSpc>
                <a:spcPct val="107000"/>
              </a:lnSpc>
              <a:spcAft>
                <a:spcPts val="800"/>
              </a:spcAft>
              <a:buNone/>
            </a:pPr>
            <a:r>
              <a:rPr lang="it-IT" dirty="0"/>
              <a:t>2) </a:t>
            </a:r>
            <a:r>
              <a:rPr lang="it-IT" b="1" dirty="0"/>
              <a:t>il beneficiario designato premuore rispetto al contraente/assicurato</a:t>
            </a:r>
            <a:r>
              <a:rPr lang="it-IT" dirty="0"/>
              <a:t>, senza che intervenga, prima della morte del contraente, una nuova designazione a favore di soggetto diverso dal primo beneficiario premorto: il diritto alla prestazione assicurativa, entrato nel patrimonio del beneficiario premorto al contraente, si trasferisce </a:t>
            </a:r>
            <a:r>
              <a:rPr lang="it-IT" i="1" dirty="0" err="1"/>
              <a:t>mortis</a:t>
            </a:r>
            <a:r>
              <a:rPr lang="it-IT" i="1" dirty="0"/>
              <a:t> causa</a:t>
            </a:r>
            <a:r>
              <a:rPr lang="it-IT" dirty="0"/>
              <a:t> ai suoi eredi, secondo le regole della successione ereditaria (Cass., sezioni unite, 30 aprile 2021, n. 11421).</a:t>
            </a:r>
            <a:r>
              <a:rPr lang="en-US" dirty="0"/>
              <a:t> </a:t>
            </a:r>
          </a:p>
        </p:txBody>
      </p:sp>
    </p:spTree>
    <p:extLst>
      <p:ext uri="{BB962C8B-B14F-4D97-AF65-F5344CB8AC3E}">
        <p14:creationId xmlns:p14="http://schemas.microsoft.com/office/powerpoint/2010/main" val="387920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16A94E-2329-1446-E7A3-0A144ED24644}"/>
              </a:ext>
            </a:extLst>
          </p:cNvPr>
          <p:cNvSpPr>
            <a:spLocks noGrp="1"/>
          </p:cNvSpPr>
          <p:nvPr>
            <p:ph type="title"/>
          </p:nvPr>
        </p:nvSpPr>
        <p:spPr/>
        <p:txBody>
          <a:bodyPr/>
          <a:lstStyle/>
          <a:p>
            <a:pPr algn="ctr"/>
            <a:r>
              <a:rPr lang="it-IT" dirty="0"/>
              <a:t>La revoca della designazione</a:t>
            </a:r>
            <a:endParaRPr lang="en-US" dirty="0"/>
          </a:p>
        </p:txBody>
      </p:sp>
      <p:sp>
        <p:nvSpPr>
          <p:cNvPr id="3" name="Segnaposto contenuto 2">
            <a:extLst>
              <a:ext uri="{FF2B5EF4-FFF2-40B4-BE49-F238E27FC236}">
                <a16:creationId xmlns:a16="http://schemas.microsoft.com/office/drawing/2014/main" id="{8A732870-8A04-08F2-9742-368706FE08D8}"/>
              </a:ext>
            </a:extLst>
          </p:cNvPr>
          <p:cNvSpPr>
            <a:spLocks noGrp="1"/>
          </p:cNvSpPr>
          <p:nvPr>
            <p:ph idx="1"/>
          </p:nvPr>
        </p:nvSpPr>
        <p:spPr/>
        <p:txBody>
          <a:bodyPr/>
          <a:lstStyle/>
          <a:p>
            <a:pPr marL="0" indent="0">
              <a:buNone/>
            </a:pPr>
            <a:r>
              <a:rPr lang="it-IT" sz="2400" dirty="0">
                <a:latin typeface="Times New Roman" panose="02020603050405020304" pitchFamily="18" charset="0"/>
                <a:cs typeface="Times New Roman" panose="02020603050405020304" pitchFamily="18" charset="0"/>
              </a:rPr>
              <a:t>Essendo l’assicurazione sulla vita un contratto la cui prestazione deve essere seguita dopo la morte dell’assicurato/stipulante, </a:t>
            </a:r>
          </a:p>
          <a:p>
            <a:pPr marL="0" indent="0">
              <a:buNone/>
            </a:pPr>
            <a:r>
              <a:rPr lang="it-IT" sz="2400" b="1" dirty="0">
                <a:latin typeface="Times New Roman" panose="02020603050405020304" pitchFamily="18" charset="0"/>
                <a:cs typeface="Times New Roman" panose="02020603050405020304" pitchFamily="18" charset="0"/>
              </a:rPr>
              <a:t>la designazione è revocabile</a:t>
            </a:r>
            <a:r>
              <a:rPr lang="it-IT" sz="2400" dirty="0">
                <a:latin typeface="Times New Roman" panose="02020603050405020304" pitchFamily="18" charset="0"/>
                <a:cs typeface="Times New Roman" panose="02020603050405020304" pitchFamily="18" charset="0"/>
              </a:rPr>
              <a:t> con le stesse forme con le quali può essere fatta: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con</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 successiva dichiarazione scritta comunicata all’assicuratore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o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per testamento</a:t>
            </a:r>
            <a:r>
              <a:rPr lang="it-IT" sz="2400" b="1" dirty="0">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Non è previsto alcun vincolo di simmetria delle forme</a:t>
            </a:r>
          </a:p>
          <a:p>
            <a:pPr marL="0" indent="0">
              <a:buNone/>
            </a:pPr>
            <a:r>
              <a:rPr lang="en-US" sz="2400" dirty="0">
                <a:latin typeface="Times New Roman" panose="02020603050405020304" pitchFamily="18" charset="0"/>
                <a:cs typeface="Times New Roman" panose="02020603050405020304" pitchFamily="18" charset="0"/>
              </a:rPr>
              <a:t>Il </a:t>
            </a:r>
            <a:r>
              <a:rPr lang="en-US" sz="2400" dirty="0" err="1">
                <a:latin typeface="Times New Roman" panose="02020603050405020304" pitchFamily="18" charset="0"/>
                <a:cs typeface="Times New Roman" panose="02020603050405020304" pitchFamily="18" charset="0"/>
              </a:rPr>
              <a:t>potere</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revoca</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estingue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alla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morte</a:t>
            </a:r>
            <a:r>
              <a:rPr lang="en-US" sz="2400" b="1" dirty="0">
                <a:latin typeface="Times New Roman" panose="02020603050405020304" pitchFamily="18" charset="0"/>
                <a:cs typeface="Times New Roman" panose="02020603050405020304" pitchFamily="18" charset="0"/>
              </a:rPr>
              <a:t> del </a:t>
            </a:r>
            <a:r>
              <a:rPr lang="en-US" sz="2400" b="1" dirty="0" err="1">
                <a:latin typeface="Times New Roman" panose="02020603050405020304" pitchFamily="18" charset="0"/>
                <a:cs typeface="Times New Roman" panose="02020603050405020304" pitchFamily="18" charset="0"/>
              </a:rPr>
              <a:t>contraente</a:t>
            </a:r>
            <a:r>
              <a:rPr lang="en-US" sz="2400" dirty="0">
                <a:latin typeface="Times New Roman" panose="02020603050405020304" pitchFamily="18" charset="0"/>
                <a:cs typeface="Times New Roman" panose="02020603050405020304" pitchFamily="18" charset="0"/>
              </a:rPr>
              <a:t>: è un </a:t>
            </a:r>
            <a:r>
              <a:rPr lang="en-US" sz="2400" b="1" dirty="0" err="1">
                <a:latin typeface="Times New Roman" panose="02020603050405020304" pitchFamily="18" charset="0"/>
                <a:cs typeface="Times New Roman" panose="02020603050405020304" pitchFamily="18" charset="0"/>
              </a:rPr>
              <a:t>diritto</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personalissimo</a:t>
            </a:r>
            <a:r>
              <a:rPr lang="en-US" sz="2400" dirty="0">
                <a:latin typeface="Times New Roman" panose="02020603050405020304" pitchFamily="18" charset="0"/>
                <a:cs typeface="Times New Roman" panose="02020603050405020304" pitchFamily="18" charset="0"/>
              </a:rPr>
              <a:t> e non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trasmette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agli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eredi</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alla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morte</a:t>
            </a:r>
            <a:r>
              <a:rPr lang="en-US" sz="2400" b="1" dirty="0">
                <a:latin typeface="Times New Roman" panose="02020603050405020304" pitchFamily="18" charset="0"/>
                <a:cs typeface="Times New Roman" panose="02020603050405020304" pitchFamily="18" charset="0"/>
              </a:rPr>
              <a:t> del </a:t>
            </a:r>
            <a:r>
              <a:rPr lang="en-US" sz="2400" b="1" dirty="0" err="1">
                <a:latin typeface="Times New Roman" panose="02020603050405020304" pitchFamily="18" charset="0"/>
                <a:cs typeface="Times New Roman" panose="02020603050405020304" pitchFamily="18" charset="0"/>
              </a:rPr>
              <a:t>contraente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consolida</a:t>
            </a:r>
            <a:r>
              <a:rPr lang="en-US" sz="2400" b="1" dirty="0">
                <a:latin typeface="Times New Roman" panose="02020603050405020304" pitchFamily="18" charset="0"/>
                <a:cs typeface="Times New Roman" panose="02020603050405020304" pitchFamily="18" charset="0"/>
              </a:rPr>
              <a:t> il </a:t>
            </a:r>
            <a:r>
              <a:rPr lang="en-US" sz="2400" b="1" dirty="0" err="1">
                <a:latin typeface="Times New Roman" panose="02020603050405020304" pitchFamily="18" charset="0"/>
                <a:cs typeface="Times New Roman" panose="02020603050405020304" pitchFamily="18" charset="0"/>
              </a:rPr>
              <a:t>diritto</a:t>
            </a:r>
            <a:r>
              <a:rPr lang="en-US" sz="2400" b="1" dirty="0">
                <a:latin typeface="Times New Roman" panose="02020603050405020304" pitchFamily="18" charset="0"/>
                <a:cs typeface="Times New Roman" panose="02020603050405020304" pitchFamily="18" charset="0"/>
              </a:rPr>
              <a:t> del </a:t>
            </a:r>
            <a:r>
              <a:rPr lang="en-US" sz="2400" b="1" dirty="0" err="1">
                <a:latin typeface="Times New Roman" panose="02020603050405020304" pitchFamily="18" charset="0"/>
                <a:cs typeface="Times New Roman" panose="02020603050405020304" pitchFamily="18" charset="0"/>
              </a:rPr>
              <a:t>beneficiario</a:t>
            </a:r>
            <a:r>
              <a:rPr lang="en-US" sz="2400" b="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confronti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dell’assicuratore</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6051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B5F1C6-A345-227D-B85C-A7816B385064}"/>
              </a:ext>
            </a:extLst>
          </p:cNvPr>
          <p:cNvSpPr>
            <a:spLocks noGrp="1"/>
          </p:cNvSpPr>
          <p:nvPr>
            <p:ph type="title"/>
          </p:nvPr>
        </p:nvSpPr>
        <p:spPr/>
        <p:txBody>
          <a:bodyPr/>
          <a:lstStyle/>
          <a:p>
            <a:pPr algn="ctr"/>
            <a:r>
              <a:rPr lang="it-IT" dirty="0"/>
              <a:t>Irrevocabilità della designazione</a:t>
            </a:r>
            <a:endParaRPr lang="en-US" dirty="0"/>
          </a:p>
        </p:txBody>
      </p:sp>
      <p:sp>
        <p:nvSpPr>
          <p:cNvPr id="4" name="Segnaposto testo 3">
            <a:extLst>
              <a:ext uri="{FF2B5EF4-FFF2-40B4-BE49-F238E27FC236}">
                <a16:creationId xmlns:a16="http://schemas.microsoft.com/office/drawing/2014/main" id="{A4305FB6-22CC-8080-C21C-0E1F1EC9EC31}"/>
              </a:ext>
            </a:extLst>
          </p:cNvPr>
          <p:cNvSpPr>
            <a:spLocks noGrp="1"/>
          </p:cNvSpPr>
          <p:nvPr>
            <p:ph type="body" idx="1"/>
          </p:nvPr>
        </p:nvSpPr>
        <p:spPr/>
        <p:txBody>
          <a:bodyPr/>
          <a:lstStyle/>
          <a:p>
            <a:pPr algn="ctr"/>
            <a:r>
              <a:rPr lang="it-IT" dirty="0"/>
              <a:t>Art. 1921, comma 2, c.c.</a:t>
            </a:r>
            <a:endParaRPr lang="en-US" dirty="0"/>
          </a:p>
        </p:txBody>
      </p:sp>
      <p:sp>
        <p:nvSpPr>
          <p:cNvPr id="3" name="Segnaposto contenuto 2">
            <a:extLst>
              <a:ext uri="{FF2B5EF4-FFF2-40B4-BE49-F238E27FC236}">
                <a16:creationId xmlns:a16="http://schemas.microsoft.com/office/drawing/2014/main" id="{259F897A-758B-3170-CE83-83671D1B8502}"/>
              </a:ext>
            </a:extLst>
          </p:cNvPr>
          <p:cNvSpPr>
            <a:spLocks noGrp="1"/>
          </p:cNvSpPr>
          <p:nvPr>
            <p:ph sz="half" idx="2"/>
          </p:nvPr>
        </p:nvSpPr>
        <p:spPr/>
        <p:txBody>
          <a:bodyPr>
            <a:normAutofit lnSpcReduction="10000"/>
          </a:bodyPr>
          <a:lstStyle/>
          <a:p>
            <a:pPr marL="0" indent="0">
              <a:buNone/>
            </a:pPr>
            <a:r>
              <a:rPr lang="it-IT" dirty="0"/>
              <a:t>«</a:t>
            </a:r>
            <a:r>
              <a:rPr lang="it-IT" i="1" dirty="0"/>
              <a:t>Se il contraente ha rinunciato per iscritto al potere di revoca, questa non ha effetto dopo che il beneficiario ha dichiarato al contraente di voler profittare del beneficio. La rinuncia del contraente e la dichiarazione del beneficiario devono essere comunicate per iscritto all’assicuratore</a:t>
            </a:r>
            <a:r>
              <a:rPr lang="it-IT" dirty="0"/>
              <a:t>»</a:t>
            </a:r>
            <a:endParaRPr lang="en-US" dirty="0"/>
          </a:p>
        </p:txBody>
      </p:sp>
      <p:sp>
        <p:nvSpPr>
          <p:cNvPr id="5" name="Segnaposto testo 4">
            <a:extLst>
              <a:ext uri="{FF2B5EF4-FFF2-40B4-BE49-F238E27FC236}">
                <a16:creationId xmlns:a16="http://schemas.microsoft.com/office/drawing/2014/main" id="{510951D5-0731-E84F-4A43-0236C6CF641F}"/>
              </a:ext>
            </a:extLst>
          </p:cNvPr>
          <p:cNvSpPr>
            <a:spLocks noGrp="1"/>
          </p:cNvSpPr>
          <p:nvPr>
            <p:ph type="body" sz="quarter" idx="3"/>
          </p:nvPr>
        </p:nvSpPr>
        <p:spPr/>
        <p:txBody>
          <a:bodyPr/>
          <a:lstStyle/>
          <a:p>
            <a:pPr algn="ctr"/>
            <a:r>
              <a:rPr lang="it-IT" dirty="0"/>
              <a:t>La designazione è irrevocabile</a:t>
            </a:r>
            <a:endParaRPr lang="en-US" dirty="0"/>
          </a:p>
        </p:txBody>
      </p:sp>
      <p:sp>
        <p:nvSpPr>
          <p:cNvPr id="6" name="Segnaposto contenuto 5">
            <a:extLst>
              <a:ext uri="{FF2B5EF4-FFF2-40B4-BE49-F238E27FC236}">
                <a16:creationId xmlns:a16="http://schemas.microsoft.com/office/drawing/2014/main" id="{395857EF-AE04-15D5-7F8C-C2B3AC99178C}"/>
              </a:ext>
            </a:extLst>
          </p:cNvPr>
          <p:cNvSpPr>
            <a:spLocks noGrp="1"/>
          </p:cNvSpPr>
          <p:nvPr>
            <p:ph sz="quarter" idx="4"/>
          </p:nvPr>
        </p:nvSpPr>
        <p:spPr/>
        <p:txBody>
          <a:bodyPr>
            <a:normAutofit lnSpcReduction="10000"/>
          </a:bodyPr>
          <a:lstStyle/>
          <a:p>
            <a:pPr marL="514350" indent="-514350">
              <a:buAutoNum type="arabicParenR"/>
            </a:pPr>
            <a:r>
              <a:rPr lang="it-IT" dirty="0"/>
              <a:t>Con la morte del contraente</a:t>
            </a:r>
          </a:p>
          <a:p>
            <a:pPr marL="514350" indent="-514350">
              <a:buAutoNum type="arabicParenR"/>
            </a:pPr>
            <a:r>
              <a:rPr lang="it-IT" dirty="0"/>
              <a:t>Con la rinuncia al potere di revoca del contraente e la dichiarazione del beneficiario di volerne profittare comunicate per iscritto all’assicuratore</a:t>
            </a:r>
            <a:endParaRPr lang="en-US" dirty="0"/>
          </a:p>
        </p:txBody>
      </p:sp>
    </p:spTree>
    <p:extLst>
      <p:ext uri="{BB962C8B-B14F-4D97-AF65-F5344CB8AC3E}">
        <p14:creationId xmlns:p14="http://schemas.microsoft.com/office/powerpoint/2010/main" val="3830632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61530507-C244-45FA-CFB7-679C896EB20B}"/>
              </a:ext>
            </a:extLst>
          </p:cNvPr>
          <p:cNvSpPr>
            <a:spLocks noGrp="1"/>
          </p:cNvSpPr>
          <p:nvPr>
            <p:ph type="title"/>
          </p:nvPr>
        </p:nvSpPr>
        <p:spPr/>
        <p:txBody>
          <a:bodyPr/>
          <a:lstStyle/>
          <a:p>
            <a:pPr algn="ctr"/>
            <a:r>
              <a:rPr lang="it-IT" dirty="0"/>
              <a:t>Corollari applicativi al principio espresso dall’art. 1920, comma 3, c.c.</a:t>
            </a:r>
            <a:endParaRPr lang="en-US" dirty="0"/>
          </a:p>
        </p:txBody>
      </p:sp>
      <p:sp>
        <p:nvSpPr>
          <p:cNvPr id="8" name="Segnaposto contenuto 7">
            <a:extLst>
              <a:ext uri="{FF2B5EF4-FFF2-40B4-BE49-F238E27FC236}">
                <a16:creationId xmlns:a16="http://schemas.microsoft.com/office/drawing/2014/main" id="{A311D9B9-A080-BBD0-4B59-DABCF1067BB9}"/>
              </a:ext>
            </a:extLst>
          </p:cNvPr>
          <p:cNvSpPr>
            <a:spLocks noGrp="1"/>
          </p:cNvSpPr>
          <p:nvPr>
            <p:ph idx="1"/>
          </p:nvPr>
        </p:nvSpPr>
        <p:spPr/>
        <p:txBody>
          <a:bodyPr>
            <a:normAutofit/>
          </a:bodyPr>
          <a:lstStyle/>
          <a:p>
            <a:pPr marL="0" indent="0">
              <a:buNone/>
            </a:pPr>
            <a:r>
              <a:rPr lang="it-IT" sz="2400" dirty="0">
                <a:effectLst/>
                <a:highlight>
                  <a:srgbClr val="FFFF00"/>
                </a:highlight>
                <a:latin typeface="Times New Roman" panose="02020603050405020304" pitchFamily="18" charset="0"/>
                <a:ea typeface="Calibri" panose="020F0502020204030204" pitchFamily="34" charset="0"/>
              </a:rPr>
              <a:t>«</a:t>
            </a:r>
            <a:r>
              <a:rPr lang="it-IT" sz="2400" b="1" i="1" dirty="0">
                <a:effectLst/>
                <a:highlight>
                  <a:srgbClr val="FFFF00"/>
                </a:highlight>
                <a:latin typeface="Times New Roman" panose="02020603050405020304" pitchFamily="18" charset="0"/>
                <a:ea typeface="Calibri" panose="020F0502020204030204" pitchFamily="34" charset="0"/>
              </a:rPr>
              <a:t>Per effetto della designazione </a:t>
            </a:r>
            <a:r>
              <a:rPr lang="it-IT" sz="2400" i="1" dirty="0">
                <a:effectLst/>
                <a:highlight>
                  <a:srgbClr val="FFFF00"/>
                </a:highlight>
                <a:latin typeface="Times New Roman" panose="02020603050405020304" pitchFamily="18" charset="0"/>
                <a:ea typeface="Calibri" panose="020F0502020204030204" pitchFamily="34" charset="0"/>
              </a:rPr>
              <a:t>il terzo quindi acquista </a:t>
            </a:r>
            <a:r>
              <a:rPr lang="it-IT" sz="2400" b="1" i="1" dirty="0">
                <a:effectLst/>
                <a:highlight>
                  <a:srgbClr val="FFFF00"/>
                </a:highlight>
                <a:latin typeface="Times New Roman" panose="02020603050405020304" pitchFamily="18" charset="0"/>
                <a:ea typeface="Calibri" panose="020F0502020204030204" pitchFamily="34" charset="0"/>
              </a:rPr>
              <a:t>un diritto proprio </a:t>
            </a:r>
            <a:r>
              <a:rPr lang="it-IT" sz="2400" i="1" dirty="0">
                <a:effectLst/>
                <a:highlight>
                  <a:srgbClr val="FFFF00"/>
                </a:highlight>
                <a:latin typeface="Times New Roman" panose="02020603050405020304" pitchFamily="18" charset="0"/>
                <a:ea typeface="Calibri" panose="020F0502020204030204" pitchFamily="34" charset="0"/>
              </a:rPr>
              <a:t>ai vantaggi dell’assicurazione</a:t>
            </a:r>
            <a:r>
              <a:rPr lang="it-IT" sz="2400" dirty="0">
                <a:effectLst/>
                <a:highlight>
                  <a:srgbClr val="FFFF00"/>
                </a:highlight>
                <a:latin typeface="Times New Roman" panose="02020603050405020304" pitchFamily="18" charset="0"/>
                <a:ea typeface="Calibri" panose="020F0502020204030204" pitchFamily="34" charset="0"/>
              </a:rPr>
              <a:t>».</a:t>
            </a:r>
          </a:p>
          <a:p>
            <a:pPr marL="0" indent="0">
              <a:buNone/>
            </a:pPr>
            <a:r>
              <a:rPr lang="it-IT" sz="2400" dirty="0">
                <a:effectLst/>
                <a:latin typeface="Times New Roman" panose="02020603050405020304" pitchFamily="18" charset="0"/>
                <a:ea typeface="Calibri" panose="020F0502020204030204" pitchFamily="34" charset="0"/>
              </a:rPr>
              <a:t>1) Il diritto alla prestazione assicurativa deriva </a:t>
            </a:r>
            <a:r>
              <a:rPr lang="it-IT" sz="2400" b="1" dirty="0">
                <a:effectLst/>
                <a:latin typeface="Times New Roman" panose="02020603050405020304" pitchFamily="18" charset="0"/>
                <a:ea typeface="Calibri" panose="020F0502020204030204" pitchFamily="34" charset="0"/>
              </a:rPr>
              <a:t>direttamente dal contratto di assicurazione sulla vita</a:t>
            </a:r>
            <a:r>
              <a:rPr lang="it-IT" sz="2400" dirty="0">
                <a:effectLst/>
                <a:latin typeface="Times New Roman" panose="02020603050405020304" pitchFamily="18" charset="0"/>
                <a:ea typeface="Calibri" panose="020F0502020204030204" pitchFamily="34" charset="0"/>
              </a:rPr>
              <a:t>, anche se la designazione fosse contenuta nel testamento dello stipulante</a:t>
            </a:r>
          </a:p>
          <a:p>
            <a:pPr marL="0" indent="0">
              <a:buNone/>
            </a:pPr>
            <a:r>
              <a:rPr lang="it-IT" sz="2400" dirty="0">
                <a:effectLst/>
                <a:latin typeface="Times New Roman" panose="02020603050405020304" pitchFamily="18" charset="0"/>
                <a:ea typeface="Calibri" panose="020F0502020204030204" pitchFamily="34" charset="0"/>
              </a:rPr>
              <a:t>2) Il diritto alla prestazione assicurativa </a:t>
            </a:r>
            <a:r>
              <a:rPr lang="it-IT" sz="2400" b="1" dirty="0">
                <a:effectLst/>
                <a:latin typeface="Times New Roman" panose="02020603050405020304" pitchFamily="18" charset="0"/>
                <a:ea typeface="Calibri" panose="020F0502020204030204" pitchFamily="34" charset="0"/>
              </a:rPr>
              <a:t>non transita nel patrimonio dello stipulante </a:t>
            </a:r>
            <a:r>
              <a:rPr lang="it-IT" sz="2400" b="1" dirty="0">
                <a:latin typeface="Times New Roman" panose="02020603050405020304" pitchFamily="18" charset="0"/>
                <a:ea typeface="Calibri" panose="020F0502020204030204" pitchFamily="34" charset="0"/>
              </a:rPr>
              <a:t> </a:t>
            </a:r>
            <a:r>
              <a:rPr lang="it-IT" sz="2400" dirty="0">
                <a:latin typeface="Times New Roman" panose="02020603050405020304" pitchFamily="18" charset="0"/>
                <a:ea typeface="Calibri" panose="020F0502020204030204" pitchFamily="34" charset="0"/>
              </a:rPr>
              <a:t>(salvo i casi di trasmissione </a:t>
            </a:r>
            <a:r>
              <a:rPr lang="it-IT" sz="2400" i="1" dirty="0" err="1">
                <a:latin typeface="Times New Roman" panose="02020603050405020304" pitchFamily="18" charset="0"/>
                <a:ea typeface="Calibri" panose="020F0502020204030204" pitchFamily="34" charset="0"/>
              </a:rPr>
              <a:t>mortis</a:t>
            </a:r>
            <a:r>
              <a:rPr lang="it-IT" sz="2400" i="1" dirty="0">
                <a:latin typeface="Times New Roman" panose="02020603050405020304" pitchFamily="18" charset="0"/>
                <a:ea typeface="Calibri" panose="020F0502020204030204" pitchFamily="34" charset="0"/>
              </a:rPr>
              <a:t> causa</a:t>
            </a:r>
            <a:r>
              <a:rPr lang="it-IT" sz="2400" dirty="0">
                <a:latin typeface="Times New Roman" panose="02020603050405020304" pitchFamily="18" charset="0"/>
                <a:ea typeface="Calibri" panose="020F0502020204030204" pitchFamily="34" charset="0"/>
              </a:rPr>
              <a:t>)</a:t>
            </a:r>
          </a:p>
          <a:p>
            <a:pPr marL="0" indent="0">
              <a:buNone/>
            </a:pPr>
            <a:r>
              <a:rPr lang="it-IT" sz="2400" dirty="0">
                <a:latin typeface="Times New Roman" panose="02020603050405020304" pitchFamily="18" charset="0"/>
                <a:ea typeface="Calibri" panose="020F0502020204030204" pitchFamily="34" charset="0"/>
              </a:rPr>
              <a:t>3) I beneficiari sono gli </a:t>
            </a:r>
            <a:r>
              <a:rPr lang="it-IT" sz="2400" dirty="0">
                <a:effectLst/>
                <a:latin typeface="Times New Roman" panose="02020603050405020304" pitchFamily="18" charset="0"/>
                <a:ea typeface="Calibri" panose="020F0502020204030204" pitchFamily="34" charset="0"/>
              </a:rPr>
              <a:t>“eredi legittimi o testamentari”: la designazione va riferita ai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chiamati all’eredità, indipendentemente dall’accettazione dell’eredità dello stipulante</a:t>
            </a:r>
          </a:p>
          <a:p>
            <a:pPr marL="0" indent="0">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78861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EA3681-7F7A-F04F-9B9B-7CA0CFD281CA}"/>
              </a:ext>
            </a:extLst>
          </p:cNvPr>
          <p:cNvSpPr>
            <a:spLocks noGrp="1"/>
          </p:cNvSpPr>
          <p:nvPr>
            <p:ph type="title"/>
          </p:nvPr>
        </p:nvSpPr>
        <p:spPr/>
        <p:txBody>
          <a:bodyPr/>
          <a:lstStyle/>
          <a:p>
            <a:pPr algn="ctr"/>
            <a:r>
              <a:rPr lang="it-IT" dirty="0"/>
              <a:t>Corollari applicativi al principio espresso dall’art. 1920, comma 3, c.c.</a:t>
            </a:r>
            <a:endParaRPr lang="en-US" dirty="0"/>
          </a:p>
        </p:txBody>
      </p:sp>
      <p:sp>
        <p:nvSpPr>
          <p:cNvPr id="3" name="Segnaposto contenuto 2">
            <a:extLst>
              <a:ext uri="{FF2B5EF4-FFF2-40B4-BE49-F238E27FC236}">
                <a16:creationId xmlns:a16="http://schemas.microsoft.com/office/drawing/2014/main" id="{152E8136-04D7-55D4-FC18-DA5CE5A638BD}"/>
              </a:ext>
            </a:extLst>
          </p:cNvPr>
          <p:cNvSpPr>
            <a:spLocks noGrp="1"/>
          </p:cNvSpPr>
          <p:nvPr>
            <p:ph idx="1"/>
          </p:nvPr>
        </p:nvSpPr>
        <p:spPr/>
        <p:txBody>
          <a:bodyPr>
            <a:normAutofit fontScale="92500" lnSpcReduction="20000"/>
          </a:bodyPr>
          <a:lstStyle/>
          <a:p>
            <a:pPr marL="0" indent="0">
              <a:buNone/>
            </a:pPr>
            <a:r>
              <a:rPr lang="it-IT" sz="2400" i="1" dirty="0">
                <a:latin typeface="Times New Roman" panose="02020603050405020304" pitchFamily="18" charset="0"/>
                <a:ea typeface="Calibri" panose="020F0502020204030204" pitchFamily="34" charset="0"/>
              </a:rPr>
              <a:t>4) L</a:t>
            </a:r>
            <a:r>
              <a:rPr lang="it-IT" sz="2400" i="1" dirty="0">
                <a:effectLst/>
                <a:latin typeface="Times New Roman" panose="02020603050405020304" pitchFamily="18" charset="0"/>
                <a:ea typeface="Calibri" panose="020F0502020204030204" pitchFamily="34" charset="0"/>
              </a:rPr>
              <a:t>’attribuzione della somma assicurata fatta nel testamento a favore di una determinata persona </a:t>
            </a:r>
            <a:r>
              <a:rPr lang="it-IT" sz="2400" dirty="0">
                <a:effectLst/>
                <a:latin typeface="Times New Roman" panose="02020603050405020304" pitchFamily="18" charset="0"/>
                <a:ea typeface="Calibri" panose="020F0502020204030204" pitchFamily="34" charset="0"/>
              </a:rPr>
              <a:t>(art. 1920, comma 2, c.c.), deve essere qualificata come </a:t>
            </a:r>
            <a:r>
              <a:rPr lang="it-IT" sz="2400" b="1" dirty="0">
                <a:effectLst/>
                <a:latin typeface="Times New Roman" panose="02020603050405020304" pitchFamily="18" charset="0"/>
                <a:ea typeface="Calibri" panose="020F0502020204030204" pitchFamily="34" charset="0"/>
              </a:rPr>
              <a:t>designazione e non come legato</a:t>
            </a:r>
          </a:p>
          <a:p>
            <a:pPr marL="0" indent="0">
              <a:buNone/>
            </a:pPr>
            <a:r>
              <a:rPr lang="it-IT" sz="2400" dirty="0">
                <a:latin typeface="Times New Roman" panose="02020603050405020304" pitchFamily="18" charset="0"/>
                <a:ea typeface="Calibri" panose="020F0502020204030204" pitchFamily="34" charset="0"/>
                <a:cs typeface="Times New Roman" panose="02020603050405020304" pitchFamily="18" charset="0"/>
              </a:rPr>
              <a:t>5)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Quando i beneficiari della prestazione assicurativa siano più soggetti, senza determinazione di quote,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la prestazione assicurativa viene divisa tra i beneficiari in parti uguali</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 conformità con il principio generale in materia di obbligazioni solidali in forza del quale nei rapporti interni l’obbligazione solidale si divide tra i diversi creditori e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le parti di ciascuno si presumono uguali, se non risulta diversamente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(art. 1298).</a:t>
            </a:r>
          </a:p>
          <a:p>
            <a:pPr marL="0" indent="0">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6) Nel caso in cui siano designati come beneficiari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gli eredi dello stipulante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la prestazione, se non diversamente disposto nella polizza,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viene divisa tra i beneficiari in parti uguali, secondo le regole contrattuali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e non si osservano i princìpi e le quote stabilite nella della successione legittima</a:t>
            </a:r>
          </a:p>
          <a:p>
            <a:pPr marL="0" indent="0">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Ad esempio, nel caso in cui chiamati all’eredità siano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un fratello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dello stipulante e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tre nipoti </a:t>
            </a:r>
            <a:r>
              <a:rPr lang="it-IT" sz="2400" b="1" i="1" dirty="0">
                <a:effectLst/>
                <a:latin typeface="Times New Roman" panose="02020603050405020304" pitchFamily="18" charset="0"/>
                <a:ea typeface="Calibri" panose="020F0502020204030204" pitchFamily="34" charset="0"/>
                <a:cs typeface="Times New Roman" panose="02020603050405020304" pitchFamily="18" charset="0"/>
              </a:rPr>
              <a:t>ex </a:t>
            </a:r>
            <a:r>
              <a:rPr lang="it-IT" sz="2400" b="1" i="1" dirty="0" err="1">
                <a:effectLst/>
                <a:latin typeface="Times New Roman" panose="02020603050405020304" pitchFamily="18" charset="0"/>
                <a:ea typeface="Calibri" panose="020F0502020204030204" pitchFamily="34" charset="0"/>
                <a:cs typeface="Times New Roman" panose="02020603050405020304" pitchFamily="18" charset="0"/>
              </a:rPr>
              <a:t>fratre</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 per rappresentazione di un fratello morto prima della designazione</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la prestazione assicurativa, viene divisa in quattro parti uguali!</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it-IT"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28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7938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8850C2-56E0-720D-28DC-CD1C629720DA}"/>
              </a:ext>
            </a:extLst>
          </p:cNvPr>
          <p:cNvSpPr>
            <a:spLocks noGrp="1"/>
          </p:cNvSpPr>
          <p:nvPr>
            <p:ph type="title"/>
          </p:nvPr>
        </p:nvSpPr>
        <p:spPr/>
        <p:txBody>
          <a:bodyPr/>
          <a:lstStyle/>
          <a:p>
            <a:pPr algn="ctr"/>
            <a:r>
              <a:rPr lang="it-IT" dirty="0"/>
              <a:t>Assicurazione a favore degli ‘eredi legittimi’ e testamento successivo</a:t>
            </a:r>
            <a:endParaRPr lang="en-US" dirty="0"/>
          </a:p>
        </p:txBody>
      </p:sp>
      <p:sp>
        <p:nvSpPr>
          <p:cNvPr id="3" name="Segnaposto contenuto 2">
            <a:extLst>
              <a:ext uri="{FF2B5EF4-FFF2-40B4-BE49-F238E27FC236}">
                <a16:creationId xmlns:a16="http://schemas.microsoft.com/office/drawing/2014/main" id="{0D8D60BE-7A7D-1FA7-9645-49286FBA973B}"/>
              </a:ext>
            </a:extLst>
          </p:cNvPr>
          <p:cNvSpPr>
            <a:spLocks noGrp="1"/>
          </p:cNvSpPr>
          <p:nvPr>
            <p:ph idx="1"/>
          </p:nvPr>
        </p:nvSpPr>
        <p:spPr/>
        <p:txBody>
          <a:bodyPr>
            <a:normAutofit/>
          </a:bodyPr>
          <a:lstStyle/>
          <a:p>
            <a:pPr marL="0" indent="0">
              <a:buNone/>
            </a:pPr>
            <a:r>
              <a:rPr lang="it-IT" i="1" dirty="0">
                <a:effectLst/>
                <a:latin typeface="Times New Roman" panose="02020603050405020304" pitchFamily="18" charset="0"/>
                <a:ea typeface="Calibri" panose="020F0502020204030204" pitchFamily="34" charset="0"/>
                <a:cs typeface="Times New Roman" panose="02020603050405020304" pitchFamily="18" charset="0"/>
              </a:rPr>
              <a:t>Lo stipulante contrae un’assicurazione sulla vita a favore dei suoi eredi legittimi; successivamente redige una scheda testamentaria olografa mediante la quale istituisce erede una determinata persona, senza ivi menzionare l’esistenza dell’assicurazione in precedenza contratta. Alla morte dello stipulante sono chiamati all’eredità un figlio e tre nipoti </a:t>
            </a:r>
            <a:r>
              <a:rPr lang="it-IT" dirty="0">
                <a:effectLst/>
                <a:latin typeface="Times New Roman" panose="02020603050405020304" pitchFamily="18" charset="0"/>
                <a:ea typeface="Calibri" panose="020F0502020204030204" pitchFamily="34" charset="0"/>
                <a:cs typeface="Times New Roman" panose="02020603050405020304" pitchFamily="18" charset="0"/>
              </a:rPr>
              <a:t>ex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filio</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i="1" dirty="0">
                <a:effectLst/>
                <a:latin typeface="Times New Roman" panose="02020603050405020304" pitchFamily="18" charset="0"/>
                <a:ea typeface="Calibri" panose="020F0502020204030204" pitchFamily="34" charset="0"/>
                <a:cs typeface="Times New Roman" panose="02020603050405020304" pitchFamily="18" charset="0"/>
              </a:rPr>
              <a:t>in rappresentazione di un figlio premorto dello stipulante</a:t>
            </a:r>
            <a:r>
              <a:rPr lang="en-US" i="1" dirty="0">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1)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Beneficiano</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dell’assicurazione</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sulla</a:t>
            </a:r>
            <a:r>
              <a:rPr lang="en-US" dirty="0">
                <a:effectLst/>
                <a:latin typeface="Times New Roman" panose="02020603050405020304" pitchFamily="18" charset="0"/>
                <a:ea typeface="Calibri" panose="020F0502020204030204" pitchFamily="34" charset="0"/>
                <a:cs typeface="Times New Roman" panose="02020603050405020304" pitchFamily="18" charset="0"/>
              </a:rPr>
              <a:t> vita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gli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eredi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legittimi</a:t>
            </a:r>
            <a:r>
              <a:rPr lang="en-US" dirty="0">
                <a:effectLst/>
                <a:latin typeface="Times New Roman" panose="02020603050405020304" pitchFamily="18" charset="0"/>
                <a:ea typeface="Calibri" panose="020F0502020204030204" pitchFamily="34" charset="0"/>
                <a:cs typeface="Times New Roman" panose="02020603050405020304" pitchFamily="18" charset="0"/>
              </a:rPr>
              <a:t> o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l’erede</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testamentario</a:t>
            </a:r>
            <a:r>
              <a:rPr lang="en-US"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en-US" dirty="0">
                <a:latin typeface="Times New Roman" panose="02020603050405020304" pitchFamily="18" charset="0"/>
                <a:ea typeface="Calibri" panose="020F0502020204030204" pitchFamily="34" charset="0"/>
                <a:cs typeface="Times New Roman" panose="02020603050405020304" pitchFamily="18" charset="0"/>
              </a:rPr>
              <a:t>2) Come </a:t>
            </a:r>
            <a:r>
              <a:rPr lang="en-US" dirty="0" err="1">
                <a:latin typeface="Times New Roman" panose="02020603050405020304" pitchFamily="18" charset="0"/>
                <a:ea typeface="Calibri" panose="020F0502020204030204" pitchFamily="34" charset="0"/>
                <a:cs typeface="Times New Roman" panose="02020603050405020304" pitchFamily="18" charset="0"/>
              </a:rPr>
              <a:t>si</a:t>
            </a:r>
            <a:r>
              <a:rPr lang="en-US" dirty="0">
                <a:latin typeface="Times New Roman" panose="02020603050405020304" pitchFamily="18" charset="0"/>
                <a:ea typeface="Calibri" panose="020F0502020204030204" pitchFamily="34" charset="0"/>
                <a:cs typeface="Times New Roman" panose="02020603050405020304" pitchFamily="18" charset="0"/>
              </a:rPr>
              <a:t> divide la </a:t>
            </a:r>
            <a:r>
              <a:rPr lang="en-US" dirty="0" err="1">
                <a:latin typeface="Times New Roman" panose="02020603050405020304" pitchFamily="18" charset="0"/>
                <a:ea typeface="Calibri" panose="020F0502020204030204" pitchFamily="34" charset="0"/>
                <a:cs typeface="Times New Roman" panose="02020603050405020304" pitchFamily="18" charset="0"/>
              </a:rPr>
              <a:t>prestazione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tra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più</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beneficiari</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62583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140533-4135-915F-7ABD-3D693A57944C}"/>
              </a:ext>
            </a:extLst>
          </p:cNvPr>
          <p:cNvSpPr>
            <a:spLocks noGrp="1"/>
          </p:cNvSpPr>
          <p:nvPr>
            <p:ph type="title"/>
          </p:nvPr>
        </p:nvSpPr>
        <p:spPr/>
        <p:txBody>
          <a:bodyPr/>
          <a:lstStyle/>
          <a:p>
            <a:pPr algn="ctr"/>
            <a:r>
              <a:rPr lang="it-IT" dirty="0"/>
              <a:t>Cass., sezioni unite, n. 11421/2021</a:t>
            </a:r>
            <a:endParaRPr lang="en-US" dirty="0"/>
          </a:p>
        </p:txBody>
      </p:sp>
      <p:sp>
        <p:nvSpPr>
          <p:cNvPr id="3" name="Segnaposto contenuto 2">
            <a:extLst>
              <a:ext uri="{FF2B5EF4-FFF2-40B4-BE49-F238E27FC236}">
                <a16:creationId xmlns:a16="http://schemas.microsoft.com/office/drawing/2014/main" id="{153EC9F6-0934-7349-D6FB-368BC5DC4B68}"/>
              </a:ext>
            </a:extLst>
          </p:cNvPr>
          <p:cNvSpPr>
            <a:spLocks noGrp="1"/>
          </p:cNvSpPr>
          <p:nvPr>
            <p:ph idx="1"/>
          </p:nvPr>
        </p:nvSpPr>
        <p:spPr/>
        <p:txBody>
          <a:bodyPr>
            <a:normAutofit fontScale="85000" lnSpcReduction="10000"/>
          </a:bodyPr>
          <a:lstStyle/>
          <a:p>
            <a:pPr marL="0" indent="0">
              <a:buNone/>
            </a:pP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800" i="1" dirty="0">
                <a:effectLst/>
                <a:latin typeface="Times New Roman" panose="02020603050405020304" pitchFamily="18" charset="0"/>
                <a:ea typeface="Calibri" panose="020F0502020204030204" pitchFamily="34" charset="0"/>
                <a:cs typeface="Times New Roman" panose="02020603050405020304" pitchFamily="18" charset="0"/>
              </a:rPr>
              <a:t>Ove il contraente assicurato abbia designato specificamente come beneficiari i propri “eredi legittimi”, la successiva istituzione di uno o più eredi testamentari non opera quale nuova designazione, né quale revoca del beneficio attribuito con la polizza, quest’ultima configurandosi solo se fatta con le forme dell’art. 1921 c.c. (e dunque dell’art. 1920 c.c., comma 2) e allorché comunque risulti una inequivoca volontà in tal senso. La sovrapposizione tra l’iniziale attribuzione contrattuale del diritto ai vantaggi dell’assicurazione (nella quale il contraente si era avvalso di una descrizione per </a:t>
            </a:r>
            <a:r>
              <a:rPr lang="it-IT" sz="2800" i="1" dirty="0" err="1">
                <a:effectLst/>
                <a:latin typeface="Times New Roman" panose="02020603050405020304" pitchFamily="18" charset="0"/>
                <a:ea typeface="Calibri" panose="020F0502020204030204" pitchFamily="34" charset="0"/>
                <a:cs typeface="Times New Roman" panose="02020603050405020304" pitchFamily="18" charset="0"/>
              </a:rPr>
              <a:t>relationem</a:t>
            </a:r>
            <a:r>
              <a:rPr lang="it-IT" sz="2800" i="1" dirty="0">
                <a:effectLst/>
                <a:latin typeface="Times New Roman" panose="02020603050405020304" pitchFamily="18" charset="0"/>
                <a:ea typeface="Calibri" panose="020F0502020204030204" pitchFamily="34" charset="0"/>
                <a:cs typeface="Times New Roman" panose="02020603050405020304" pitchFamily="18" charset="0"/>
              </a:rPr>
              <a:t> dei destinatari del beneficio, indicando all’assicuratore coloro che all’epoca della designazione erano in astratto i suoi “eredi (legittimi”)”) e la sopravvenuta istituzione testamentaria (nella quale il disponente non provvede a revocare quella designazione e neppure attribuisce la somma assicurata, come gli permette l’art. 1920, c.c., comma 2, </a:t>
            </a:r>
            <a:r>
              <a:rPr lang="it-IT" sz="2800" i="1" dirty="0" err="1">
                <a:effectLst/>
                <a:latin typeface="Times New Roman" panose="02020603050405020304" pitchFamily="18" charset="0"/>
                <a:ea typeface="Calibri" panose="020F0502020204030204" pitchFamily="34" charset="0"/>
                <a:cs typeface="Times New Roman" panose="02020603050405020304" pitchFamily="18" charset="0"/>
              </a:rPr>
              <a:t>u.p.</a:t>
            </a:r>
            <a:r>
              <a:rPr lang="it-IT" sz="2800" i="1" dirty="0">
                <a:effectLst/>
                <a:latin typeface="Times New Roman" panose="02020603050405020304" pitchFamily="18" charset="0"/>
                <a:ea typeface="Calibri" panose="020F0502020204030204" pitchFamily="34" charset="0"/>
                <a:cs typeface="Times New Roman" panose="02020603050405020304" pitchFamily="18" charset="0"/>
              </a:rPr>
              <a:t>) non crea alcun conflitto di disposizioni incompatibili, né sollecita una propensione per il </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favor </a:t>
            </a:r>
            <a:r>
              <a:rPr lang="it-IT" sz="2800" dirty="0" err="1">
                <a:effectLst/>
                <a:latin typeface="Times New Roman" panose="02020603050405020304" pitchFamily="18" charset="0"/>
                <a:ea typeface="Calibri" panose="020F0502020204030204" pitchFamily="34" charset="0"/>
                <a:cs typeface="Times New Roman" panose="02020603050405020304" pitchFamily="18" charset="0"/>
              </a:rPr>
              <a:t>testamentis</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2800" i="1" dirty="0">
                <a:effectLst/>
                <a:latin typeface="Times New Roman" panose="02020603050405020304" pitchFamily="18" charset="0"/>
                <a:ea typeface="Calibri" panose="020F0502020204030204" pitchFamily="34" charset="0"/>
                <a:cs typeface="Times New Roman" panose="02020603050405020304" pitchFamily="18" charset="0"/>
              </a:rPr>
              <a:t>a discapito della volontà attributiva esplicitata nel contratto assicurativo</a:t>
            </a:r>
            <a:r>
              <a:rPr lang="it-IT" sz="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1785331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D9E032-5E0A-C3F9-5A85-4D1A4C416BBF}"/>
              </a:ext>
            </a:extLst>
          </p:cNvPr>
          <p:cNvSpPr>
            <a:spLocks noGrp="1"/>
          </p:cNvSpPr>
          <p:nvPr>
            <p:ph type="title"/>
          </p:nvPr>
        </p:nvSpPr>
        <p:spPr/>
        <p:txBody>
          <a:bodyPr/>
          <a:lstStyle/>
          <a:p>
            <a:pPr algn="ctr"/>
            <a:r>
              <a:rPr lang="it-IT" dirty="0"/>
              <a:t>Cass., sezioni unite, n. 11421/2021</a:t>
            </a:r>
            <a:endParaRPr lang="en-US" dirty="0"/>
          </a:p>
        </p:txBody>
      </p:sp>
      <p:sp>
        <p:nvSpPr>
          <p:cNvPr id="3" name="Segnaposto contenuto 2">
            <a:extLst>
              <a:ext uri="{FF2B5EF4-FFF2-40B4-BE49-F238E27FC236}">
                <a16:creationId xmlns:a16="http://schemas.microsoft.com/office/drawing/2014/main" id="{0DB7A618-F0E0-275A-7DF4-4036F046F9E2}"/>
              </a:ext>
            </a:extLst>
          </p:cNvPr>
          <p:cNvSpPr>
            <a:spLocks noGrp="1"/>
          </p:cNvSpPr>
          <p:nvPr>
            <p:ph idx="1"/>
          </p:nvPr>
        </p:nvSpPr>
        <p:spPr/>
        <p:txBody>
          <a:bodyPr/>
          <a:lstStyle/>
          <a:p>
            <a:pPr marL="0" indent="0">
              <a:buNone/>
            </a:pPr>
            <a:r>
              <a:rPr lang="it-IT" sz="2400" dirty="0">
                <a:latin typeface="Times New Roman" panose="02020603050405020304" pitchFamily="18" charset="0"/>
                <a:ea typeface="Calibri" panose="020F0502020204030204" pitchFamily="34" charset="0"/>
                <a:cs typeface="Times New Roman" panose="02020603050405020304" pitchFamily="18" charset="0"/>
              </a:rPr>
              <a:t>L</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 qualifica di “eredi” rivestita al momento della morte dello stipulante ha la funzione di indicazione all’assicuratore chi siano i creditori della prestazione ma non implica la presunzione che, in caso di pluralità di designati, si applichino tra i concreditori le regole di ripartizione dei crediti ereditari, ferma restando la libertà del contraente di stabilire in quali misure debba ripartirsi tra i beneficiari l’indennizzo, derogando all’art. 1920 c.c.; rispetto alla prestazione divisibile costituita dall’indennizzo assicurativo, come in ogni figura di obbligazione soggettivamente complessa, secondo quanto emerge dall’art. 1298, comma 2, c.c. e dall’art. 1101, comma 1, c.c., ove non risulti diversamente dal contratto, a ciascuno dei beneficiari spetta una quota uguale, il cui pagamento ciascuno potrà esigere dall’assicuratore nella rispettiva misura; in senso conforme, Cass. 10 novembre 1994, n. 9388.</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26284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590A2D-E96A-050C-2639-EE78122CFD6F}"/>
              </a:ext>
            </a:extLst>
          </p:cNvPr>
          <p:cNvSpPr>
            <a:spLocks noGrp="1"/>
          </p:cNvSpPr>
          <p:nvPr>
            <p:ph type="title"/>
          </p:nvPr>
        </p:nvSpPr>
        <p:spPr/>
        <p:txBody>
          <a:bodyPr/>
          <a:lstStyle/>
          <a:p>
            <a:pPr algn="ctr"/>
            <a:r>
              <a:rPr lang="it-IT" dirty="0"/>
              <a:t>Il contratto di assicurazione sulla vita </a:t>
            </a:r>
            <a:br>
              <a:rPr lang="it-IT" dirty="0"/>
            </a:br>
            <a:r>
              <a:rPr lang="it-IT" dirty="0"/>
              <a:t>Doppia natura</a:t>
            </a:r>
            <a:endParaRPr lang="en-US" dirty="0"/>
          </a:p>
        </p:txBody>
      </p:sp>
      <p:sp>
        <p:nvSpPr>
          <p:cNvPr id="3" name="Segnaposto contenuto 2">
            <a:extLst>
              <a:ext uri="{FF2B5EF4-FFF2-40B4-BE49-F238E27FC236}">
                <a16:creationId xmlns:a16="http://schemas.microsoft.com/office/drawing/2014/main" id="{370DF739-15A3-1A0F-D4A5-05E6D28072AF}"/>
              </a:ext>
            </a:extLst>
          </p:cNvPr>
          <p:cNvSpPr>
            <a:spLocks noGrp="1"/>
          </p:cNvSpPr>
          <p:nvPr>
            <p:ph idx="1"/>
          </p:nvPr>
        </p:nvSpPr>
        <p:spPr/>
        <p:txBody>
          <a:bodyPr/>
          <a:lstStyle/>
          <a:p>
            <a:pPr marL="0" indent="0">
              <a:buNone/>
            </a:pPr>
            <a:r>
              <a:rPr lang="it-IT" dirty="0">
                <a:effectLst/>
                <a:latin typeface="Times New Roman" panose="02020603050405020304" pitchFamily="18" charset="0"/>
                <a:ea typeface="Calibri" panose="020F0502020204030204" pitchFamily="34" charset="0"/>
              </a:rPr>
              <a:t>Il contatto di assicurazione sulla vita, la cui prestazione deve eseguirsi dopo la morte dello stipulante, rientra nella figura generale del </a:t>
            </a:r>
            <a:r>
              <a:rPr lang="it-IT" b="1" dirty="0">
                <a:effectLst/>
                <a:latin typeface="Times New Roman" panose="02020603050405020304" pitchFamily="18" charset="0"/>
                <a:ea typeface="Calibri" panose="020F0502020204030204" pitchFamily="34" charset="0"/>
              </a:rPr>
              <a:t>contratto a favore di terzo </a:t>
            </a:r>
            <a:r>
              <a:rPr lang="it-IT" dirty="0">
                <a:effectLst/>
                <a:latin typeface="Times New Roman" panose="02020603050405020304" pitchFamily="18" charset="0"/>
                <a:ea typeface="Calibri" panose="020F0502020204030204" pitchFamily="34" charset="0"/>
              </a:rPr>
              <a:t>ma la sua disciplina - dovendo la prestazione oggetto del contratto essere </a:t>
            </a:r>
            <a:r>
              <a:rPr lang="it-IT" b="1" dirty="0">
                <a:effectLst/>
                <a:latin typeface="Times New Roman" panose="02020603050405020304" pitchFamily="18" charset="0"/>
                <a:ea typeface="Calibri" panose="020F0502020204030204" pitchFamily="34" charset="0"/>
              </a:rPr>
              <a:t>eseguita dopo la morte del contraente </a:t>
            </a:r>
            <a:r>
              <a:rPr lang="it-IT" dirty="0">
                <a:effectLst/>
                <a:latin typeface="Times New Roman" panose="02020603050405020304" pitchFamily="18" charset="0"/>
                <a:ea typeface="Calibri" panose="020F0502020204030204" pitchFamily="34" charset="0"/>
              </a:rPr>
              <a:t>- si interseca con la disciplina successoria.</a:t>
            </a:r>
          </a:p>
          <a:p>
            <a:pPr marL="0" indent="0">
              <a:buNone/>
            </a:pPr>
            <a:r>
              <a:rPr lang="it-IT" dirty="0">
                <a:latin typeface="Times New Roman" panose="02020603050405020304" pitchFamily="18" charset="0"/>
                <a:ea typeface="Calibri" panose="020F0502020204030204" pitchFamily="34" charset="0"/>
              </a:rPr>
              <a:t>Questa commistione di discipline, contrattuale e successoria, porta con sé alcuni aspetti problematici, come risulta evidente dall’ampia casistica giurisprudenziale che interessa l’istituto.</a:t>
            </a:r>
            <a:endParaRPr lang="en-US" dirty="0">
              <a:latin typeface="Times New Roman" panose="02020603050405020304" pitchFamily="18" charset="0"/>
              <a:ea typeface="Calibri" panose="020F0502020204030204" pitchFamily="34" charset="0"/>
            </a:endParaRPr>
          </a:p>
          <a:p>
            <a:pPr marL="0" indent="0">
              <a:buNone/>
            </a:pPr>
            <a:endParaRPr lang="it-IT" dirty="0">
              <a:effectLst/>
              <a:latin typeface="Times New Roman" panose="02020603050405020304" pitchFamily="18"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657215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5F5281-5F67-CE37-B560-29F9FE75B5BB}"/>
              </a:ext>
            </a:extLst>
          </p:cNvPr>
          <p:cNvSpPr>
            <a:spLocks noGrp="1"/>
          </p:cNvSpPr>
          <p:nvPr>
            <p:ph type="title"/>
          </p:nvPr>
        </p:nvSpPr>
        <p:spPr/>
        <p:txBody>
          <a:bodyPr/>
          <a:lstStyle/>
          <a:p>
            <a:r>
              <a:rPr lang="it-IT" dirty="0"/>
              <a:t>Rinuncia all’eredità e prestazione assicurativa </a:t>
            </a:r>
            <a:endParaRPr lang="en-US" dirty="0"/>
          </a:p>
        </p:txBody>
      </p:sp>
      <p:sp>
        <p:nvSpPr>
          <p:cNvPr id="3" name="Segnaposto contenuto 2">
            <a:extLst>
              <a:ext uri="{FF2B5EF4-FFF2-40B4-BE49-F238E27FC236}">
                <a16:creationId xmlns:a16="http://schemas.microsoft.com/office/drawing/2014/main" id="{D558B4E6-E09C-CAF6-7B4D-D9A42F96DC9C}"/>
              </a:ext>
            </a:extLst>
          </p:cNvPr>
          <p:cNvSpPr>
            <a:spLocks noGrp="1"/>
          </p:cNvSpPr>
          <p:nvPr>
            <p:ph idx="1"/>
          </p:nvPr>
        </p:nvSpPr>
        <p:spPr/>
        <p:txBody>
          <a:bodyPr>
            <a:normAutofit/>
          </a:bodyPr>
          <a:lstStyle/>
          <a:p>
            <a:pPr marL="0" indent="0">
              <a:buNone/>
            </a:pPr>
            <a:r>
              <a:rPr lang="it-IT" sz="3200" dirty="0">
                <a:effectLst/>
                <a:latin typeface="Times New Roman" panose="02020603050405020304" pitchFamily="18" charset="0"/>
                <a:ea typeface="Calibri" panose="020F0502020204030204" pitchFamily="34" charset="0"/>
              </a:rPr>
              <a:t>Lo stipulante contrae un’assicurazione sulla vita a favore dei suoi due figli Primo e Secondo. All’apertura della successione Primo accetta l’eredità mentre Secondo rinuncia all’eredità e la sua quota si devolve, per rappresentazione, a favore dei suoi tre figli. </a:t>
            </a:r>
          </a:p>
          <a:p>
            <a:pPr marL="0" indent="0">
              <a:buNone/>
            </a:pPr>
            <a:r>
              <a:rPr lang="it-IT" sz="3200" dirty="0">
                <a:effectLst/>
                <a:latin typeface="Times New Roman" panose="02020603050405020304" pitchFamily="18" charset="0"/>
                <a:ea typeface="Calibri" panose="020F0502020204030204" pitchFamily="34" charset="0"/>
              </a:rPr>
              <a:t>A chi spetta la prestazione assicurativa? </a:t>
            </a:r>
            <a:endParaRPr lang="en-US" sz="3200" dirty="0"/>
          </a:p>
        </p:txBody>
      </p:sp>
    </p:spTree>
    <p:extLst>
      <p:ext uri="{BB962C8B-B14F-4D97-AF65-F5344CB8AC3E}">
        <p14:creationId xmlns:p14="http://schemas.microsoft.com/office/powerpoint/2010/main" val="622493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93457E-AE1B-F6B1-98FA-EDDFC5CB151A}"/>
              </a:ext>
            </a:extLst>
          </p:cNvPr>
          <p:cNvSpPr>
            <a:spLocks noGrp="1"/>
          </p:cNvSpPr>
          <p:nvPr>
            <p:ph type="title"/>
          </p:nvPr>
        </p:nvSpPr>
        <p:spPr/>
        <p:txBody>
          <a:bodyPr/>
          <a:lstStyle/>
          <a:p>
            <a:r>
              <a:rPr lang="it-IT" dirty="0"/>
              <a:t>Rinuncia all’eredità e prestazione assicurativa </a:t>
            </a:r>
            <a:endParaRPr lang="en-US" dirty="0"/>
          </a:p>
        </p:txBody>
      </p:sp>
      <p:sp>
        <p:nvSpPr>
          <p:cNvPr id="3" name="Segnaposto contenuto 2">
            <a:extLst>
              <a:ext uri="{FF2B5EF4-FFF2-40B4-BE49-F238E27FC236}">
                <a16:creationId xmlns:a16="http://schemas.microsoft.com/office/drawing/2014/main" id="{3DC19A2E-6A22-6CD0-3E12-E496A2136B83}"/>
              </a:ext>
            </a:extLst>
          </p:cNvPr>
          <p:cNvSpPr>
            <a:spLocks noGrp="1"/>
          </p:cNvSpPr>
          <p:nvPr>
            <p:ph idx="1"/>
          </p:nvPr>
        </p:nvSpPr>
        <p:spPr>
          <a:xfrm>
            <a:off x="371669" y="1714015"/>
            <a:ext cx="10515600" cy="4351338"/>
          </a:xfrm>
        </p:spPr>
        <p:txBody>
          <a:bodyPr/>
          <a:lstStyle/>
          <a:p>
            <a:pPr marL="457200" indent="0" algn="just">
              <a:lnSpc>
                <a:spcPct val="107000"/>
              </a:lnSpc>
              <a:spcAft>
                <a:spcPts val="800"/>
              </a:spcAft>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Il beneficio della prestazione assicurativa deriva direttamente dal contratto di assicurazione e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il riferimento agli eredi serve unicamente per individuare i beneficiari nelle persone dei chiamati all’eredità</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indipendentemente dalle regole che disciplinano la successione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mortis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causa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e dall’accettazione o rinuncia all’eredità da parte del chiamato.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La prestazione assicurativa spetta ai figli dello stipulante Primo e Secondo in parti uguali</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Il chiamato all’eredità, in quanto tale, è considerato beneficiario della prestazione assicurativa a prescindere dall’accettazione dell’eredità (Cass., sezioni unite, 30 aprile 2021, n. 11421, cit.; Cass. 15 ottobre 2018, n. 25635; Cass. 23 marzo 2006, n. 6531; Cass. 14 maggio 1996, n. 4484).</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59100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2A41B9-8995-6BF0-D2DE-35CE2F6968AF}"/>
              </a:ext>
            </a:extLst>
          </p:cNvPr>
          <p:cNvSpPr>
            <a:spLocks noGrp="1"/>
          </p:cNvSpPr>
          <p:nvPr>
            <p:ph type="title"/>
          </p:nvPr>
        </p:nvSpPr>
        <p:spPr/>
        <p:txBody>
          <a:bodyPr>
            <a:noAutofit/>
          </a:bodyPr>
          <a:lstStyle/>
          <a:p>
            <a:pPr algn="ctr"/>
            <a:r>
              <a:rPr lang="it-IT" sz="3600" dirty="0"/>
              <a:t>Modifica della designazione contenuta nel testamento con successiva designazione scritta comunicata all’assicuratore</a:t>
            </a:r>
            <a:endParaRPr lang="en-US" sz="3600" dirty="0"/>
          </a:p>
        </p:txBody>
      </p:sp>
      <p:sp>
        <p:nvSpPr>
          <p:cNvPr id="3" name="Segnaposto contenuto 2">
            <a:extLst>
              <a:ext uri="{FF2B5EF4-FFF2-40B4-BE49-F238E27FC236}">
                <a16:creationId xmlns:a16="http://schemas.microsoft.com/office/drawing/2014/main" id="{DC0629D0-A5BC-C28D-AC2E-0AB210496215}"/>
              </a:ext>
            </a:extLst>
          </p:cNvPr>
          <p:cNvSpPr>
            <a:spLocks noGrp="1"/>
          </p:cNvSpPr>
          <p:nvPr>
            <p:ph idx="1"/>
          </p:nvPr>
        </p:nvSpPr>
        <p:spPr/>
        <p:txBody>
          <a:bodyPr>
            <a:normAutofit fontScale="92500" lnSpcReduction="10000"/>
          </a:bodyPr>
          <a:lstStyle/>
          <a:p>
            <a:pPr marL="0" indent="0">
              <a:buNone/>
            </a:pPr>
            <a:r>
              <a:rPr lang="it-IT" dirty="0">
                <a:latin typeface="Times New Roman" panose="02020603050405020304" pitchFamily="18" charset="0"/>
                <a:ea typeface="Calibri" panose="020F0502020204030204" pitchFamily="34" charset="0"/>
                <a:cs typeface="Times New Roman" panose="02020603050405020304" pitchFamily="18" charset="0"/>
              </a:rPr>
              <a:t>L</a:t>
            </a:r>
            <a:r>
              <a:rPr lang="it-IT" dirty="0">
                <a:effectLst/>
                <a:latin typeface="Times New Roman" panose="02020603050405020304" pitchFamily="18" charset="0"/>
                <a:ea typeface="Calibri" panose="020F0502020204030204" pitchFamily="34" charset="0"/>
                <a:cs typeface="Times New Roman" panose="02020603050405020304" pitchFamily="18" charset="0"/>
              </a:rPr>
              <a:t>a contraente una polizza vita ha redatto un testamento nel quale ha nominato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Mevia</a:t>
            </a:r>
            <a:r>
              <a:rPr lang="it-IT" dirty="0">
                <a:effectLst/>
                <a:latin typeface="Times New Roman" panose="02020603050405020304" pitchFamily="18" charset="0"/>
                <a:ea typeface="Calibri" panose="020F0502020204030204" pitchFamily="34" charset="0"/>
                <a:cs typeface="Times New Roman" panose="02020603050405020304" pitchFamily="18" charset="0"/>
              </a:rPr>
              <a:t> erede e sua esecutrice testamentaria ed ha citato una polizza assicurativa nella quale ha indicato come beneficiari alcuni amici e due associazioni Onlus. Successivamente la contraente la polizza ha modificato il nome dei beneficiari della polizza, indicandolo negli eredi legittimi o testamentari.</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it-IT" dirty="0">
                <a:effectLst/>
                <a:latin typeface="Times New Roman" panose="02020603050405020304" pitchFamily="18" charset="0"/>
                <a:ea typeface="Calibri" panose="020F0502020204030204" pitchFamily="34" charset="0"/>
              </a:rPr>
              <a:t>Secondo il Tribunale di Perugia </a:t>
            </a:r>
            <a:r>
              <a:rPr lang="it-IT" b="1" dirty="0">
                <a:effectLst/>
                <a:latin typeface="Times New Roman" panose="02020603050405020304" pitchFamily="18" charset="0"/>
                <a:ea typeface="Calibri" panose="020F0502020204030204" pitchFamily="34" charset="0"/>
              </a:rPr>
              <a:t>gli atti ulteriori di designazione dei beneficiari non sono atti modificativi delle disposizioni contenute nel testamento olografo ma atti modificativi del contratto assicurativo</a:t>
            </a:r>
            <a:r>
              <a:rPr lang="it-IT" dirty="0">
                <a:effectLst/>
                <a:latin typeface="Times New Roman" panose="02020603050405020304" pitchFamily="18" charset="0"/>
                <a:ea typeface="Calibri" panose="020F0502020204030204" pitchFamily="34" charset="0"/>
              </a:rPr>
              <a:t>.</a:t>
            </a:r>
          </a:p>
          <a:p>
            <a:pPr marL="0" indent="0">
              <a:buNone/>
            </a:pPr>
            <a:r>
              <a:rPr lang="it-IT" dirty="0" err="1">
                <a:effectLst/>
                <a:latin typeface="Times New Roman" panose="02020603050405020304" pitchFamily="18" charset="0"/>
                <a:ea typeface="Calibri" panose="020F0502020204030204" pitchFamily="34" charset="0"/>
                <a:cs typeface="Times New Roman" panose="02020603050405020304" pitchFamily="18" charset="0"/>
              </a:rPr>
              <a:t>Trib</a:t>
            </a:r>
            <a:r>
              <a:rPr lang="it-IT" dirty="0">
                <a:effectLst/>
                <a:latin typeface="Times New Roman" panose="02020603050405020304" pitchFamily="18" charset="0"/>
                <a:ea typeface="Calibri" panose="020F0502020204030204" pitchFamily="34" charset="0"/>
                <a:cs typeface="Times New Roman" panose="02020603050405020304" pitchFamily="18" charset="0"/>
              </a:rPr>
              <a:t>. Perugia </a:t>
            </a:r>
            <a:r>
              <a:rPr lang="it-IT" dirty="0">
                <a:latin typeface="Times New Roman" panose="02020603050405020304" pitchFamily="18" charset="0"/>
                <a:ea typeface="Calibri" panose="020F0502020204030204" pitchFamily="34" charset="0"/>
                <a:cs typeface="Times New Roman" panose="02020603050405020304" pitchFamily="18" charset="0"/>
              </a:rPr>
              <a:t>17 aprile 2015, n. 746 </a:t>
            </a:r>
            <a:r>
              <a:rPr lang="it-IT" dirty="0">
                <a:effectLst/>
                <a:latin typeface="Times New Roman" panose="02020603050405020304" pitchFamily="18" charset="0"/>
                <a:ea typeface="Calibri" panose="020F0502020204030204" pitchFamily="34" charset="0"/>
                <a:cs typeface="Times New Roman" panose="02020603050405020304" pitchFamily="18" charset="0"/>
              </a:rPr>
              <a:t>ha ritenuto che i beneficiari della polizza non fossero quelli precedentemente indicati ma gli “eredi legittimi o testamentari” e precisamente l’erede testamentaria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Mevia</a:t>
            </a:r>
            <a:r>
              <a:rPr lang="it-IT"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67316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465D31-F50A-2F76-1649-231028CF4D1A}"/>
              </a:ext>
            </a:extLst>
          </p:cNvPr>
          <p:cNvSpPr>
            <a:spLocks noGrp="1"/>
          </p:cNvSpPr>
          <p:nvPr>
            <p:ph type="title"/>
          </p:nvPr>
        </p:nvSpPr>
        <p:spPr/>
        <p:txBody>
          <a:bodyPr/>
          <a:lstStyle/>
          <a:p>
            <a:pPr algn="ctr"/>
            <a:r>
              <a:rPr lang="it-IT" dirty="0"/>
              <a:t>Estinzione del potere di revoca della designazione</a:t>
            </a:r>
            <a:endParaRPr lang="en-US" dirty="0"/>
          </a:p>
        </p:txBody>
      </p:sp>
      <p:sp>
        <p:nvSpPr>
          <p:cNvPr id="3" name="Segnaposto contenuto 2">
            <a:extLst>
              <a:ext uri="{FF2B5EF4-FFF2-40B4-BE49-F238E27FC236}">
                <a16:creationId xmlns:a16="http://schemas.microsoft.com/office/drawing/2014/main" id="{EFEC60CC-0872-90F0-0F55-5E9E0C552174}"/>
              </a:ext>
            </a:extLst>
          </p:cNvPr>
          <p:cNvSpPr>
            <a:spLocks noGrp="1"/>
          </p:cNvSpPr>
          <p:nvPr>
            <p:ph idx="1"/>
          </p:nvPr>
        </p:nvSpPr>
        <p:spPr/>
        <p:txBody>
          <a:bodyPr>
            <a:normAutofit fontScale="92500" lnSpcReduction="10000"/>
          </a:bodyPr>
          <a:lstStyle/>
          <a:p>
            <a:pPr marL="0" indent="0">
              <a:buNone/>
            </a:pPr>
            <a:r>
              <a:rPr lang="it-IT" dirty="0">
                <a:effectLst/>
                <a:latin typeface="Times New Roman" panose="02020603050405020304" pitchFamily="18" charset="0"/>
                <a:ea typeface="Calibri" panose="020F0502020204030204" pitchFamily="34" charset="0"/>
                <a:cs typeface="Times New Roman" panose="02020603050405020304" pitchFamily="18" charset="0"/>
              </a:rPr>
              <a:t>Lo stipulante contrae l’assicurazione a favore della sua collaboratrice familiare e rinuncia per iscritto al potere di revoca della designazione. La beneficiaria dichiara per iscritto di volere profittare della polizza assicurativa. La rinuncia al potere di revoca e la dichiarazione del beneficiario di volere profittare del beneficio sono comunicati per iscritto all’assicuratore. La designazione del beneficiario nella persona della collaboratrice familiare è definitiva e si è estinto il potere di revoca spettante allo stipulante (art. 1921, comma 2, c.c.).</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it-IT" dirty="0">
                <a:effectLst/>
                <a:latin typeface="Times New Roman" panose="02020603050405020304" pitchFamily="18" charset="0"/>
                <a:ea typeface="Calibri" panose="020F0502020204030204" pitchFamily="34" charset="0"/>
                <a:cs typeface="Times New Roman" panose="02020603050405020304" pitchFamily="18" charset="0"/>
              </a:rPr>
              <a:t>«</a:t>
            </a:r>
            <a:r>
              <a:rPr lang="it-IT" i="1" dirty="0">
                <a:effectLst/>
                <a:latin typeface="Times New Roman" panose="02020603050405020304" pitchFamily="18" charset="0"/>
                <a:ea typeface="Calibri" panose="020F0502020204030204" pitchFamily="34" charset="0"/>
                <a:cs typeface="Times New Roman" panose="02020603050405020304" pitchFamily="18" charset="0"/>
              </a:rPr>
              <a:t>La rinuncia alla facoltà di revoca … ha l’effetto di cristallizzare nel tempo il diritto del beneficiario e, certamente, neutralizza ogni diversa disposizione da parte del contraente, stabilizzando l’attribuzione del beneficio in capo alla persona designata che ne ha voluto profittare sino all’</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eventus</a:t>
            </a:r>
            <a:r>
              <a:rPr lang="it-IT" dirty="0">
                <a:effectLst/>
                <a:latin typeface="Times New Roman" panose="02020603050405020304" pitchFamily="18" charset="0"/>
                <a:ea typeface="Calibri" panose="020F0502020204030204" pitchFamily="34" charset="0"/>
                <a:cs typeface="Times New Roman" panose="02020603050405020304" pitchFamily="18" charset="0"/>
              </a:rPr>
              <a:t>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mortis</a:t>
            </a:r>
            <a:r>
              <a:rPr lang="it-IT" i="1" dirty="0">
                <a:effectLst/>
                <a:latin typeface="Times New Roman" panose="02020603050405020304" pitchFamily="18" charset="0"/>
                <a:ea typeface="Calibri" panose="020F0502020204030204" pitchFamily="34" charset="0"/>
                <a:cs typeface="Times New Roman" panose="02020603050405020304" pitchFamily="18" charset="0"/>
              </a:rPr>
              <a:t> del disponente</a:t>
            </a:r>
            <a:r>
              <a:rPr lang="it-IT" dirty="0">
                <a:effectLst/>
                <a:latin typeface="Times New Roman" panose="02020603050405020304" pitchFamily="18" charset="0"/>
                <a:ea typeface="Calibri" panose="020F0502020204030204" pitchFamily="34" charset="0"/>
                <a:cs typeface="Times New Roman" panose="02020603050405020304" pitchFamily="18" charset="0"/>
              </a:rPr>
              <a:t>» (Cass. 15 aprile 2021, n. 9948).</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78104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4650A9-A3CA-9978-378B-7D4D70AC338C}"/>
              </a:ext>
            </a:extLst>
          </p:cNvPr>
          <p:cNvSpPr>
            <a:spLocks noGrp="1"/>
          </p:cNvSpPr>
          <p:nvPr>
            <p:ph type="title"/>
          </p:nvPr>
        </p:nvSpPr>
        <p:spPr/>
        <p:txBody>
          <a:bodyPr/>
          <a:lstStyle/>
          <a:p>
            <a:pPr algn="ctr"/>
            <a:r>
              <a:rPr lang="it-IT" dirty="0"/>
              <a:t>Beneficiario premorto allo stipulante</a:t>
            </a:r>
            <a:endParaRPr lang="en-US" dirty="0"/>
          </a:p>
        </p:txBody>
      </p:sp>
      <p:sp>
        <p:nvSpPr>
          <p:cNvPr id="3" name="Segnaposto contenuto 2">
            <a:extLst>
              <a:ext uri="{FF2B5EF4-FFF2-40B4-BE49-F238E27FC236}">
                <a16:creationId xmlns:a16="http://schemas.microsoft.com/office/drawing/2014/main" id="{4055610A-C88A-992B-9DE8-57862A3CF352}"/>
              </a:ext>
            </a:extLst>
          </p:cNvPr>
          <p:cNvSpPr>
            <a:spLocks noGrp="1"/>
          </p:cNvSpPr>
          <p:nvPr>
            <p:ph idx="1"/>
          </p:nvPr>
        </p:nvSpPr>
        <p:spPr/>
        <p:txBody>
          <a:bodyPr/>
          <a:lstStyle/>
          <a:p>
            <a:pPr marL="457200" indent="0" algn="just">
              <a:lnSpc>
                <a:spcPct val="107000"/>
              </a:lnSpc>
              <a:spcAft>
                <a:spcPts val="800"/>
              </a:spcAft>
              <a:buNone/>
            </a:pP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Lo stipulante contrae l’assicurazione sulla vita a favore di un fratello che premuore allo stipulante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Lo stipulante non esercita successivamente il potere di effettuare una nuova designazione né con dichiarazione scritta comunicata all’assicuratore né per testamento. Il diritto alla prestazione assicurativa si consolida alla morte dello stipulante a favore del beneficiario indicato nella polizza e </a:t>
            </a:r>
            <a:r>
              <a:rPr lang="it-IT" sz="2000" b="1" dirty="0">
                <a:effectLst/>
                <a:latin typeface="Times New Roman" panose="02020603050405020304" pitchFamily="18" charset="0"/>
                <a:ea typeface="Calibri" panose="020F0502020204030204" pitchFamily="34" charset="0"/>
                <a:cs typeface="Times New Roman" panose="02020603050405020304" pitchFamily="18" charset="0"/>
              </a:rPr>
              <a:t>si tramette agli eredi del beneficiario secondo le regole della sua successione </a:t>
            </a:r>
            <a:r>
              <a:rPr lang="it-IT" sz="2000" b="1" i="1" dirty="0" err="1">
                <a:effectLst/>
                <a:latin typeface="Times New Roman" panose="02020603050405020304" pitchFamily="18" charset="0"/>
                <a:ea typeface="Calibri" panose="020F0502020204030204" pitchFamily="34" charset="0"/>
                <a:cs typeface="Times New Roman" panose="02020603050405020304" pitchFamily="18" charset="0"/>
              </a:rPr>
              <a:t>mortis</a:t>
            </a:r>
            <a:r>
              <a:rPr lang="it-IT" sz="2000" b="1" i="1" dirty="0">
                <a:effectLst/>
                <a:latin typeface="Times New Roman" panose="02020603050405020304" pitchFamily="18" charset="0"/>
                <a:ea typeface="Calibri" panose="020F0502020204030204" pitchFamily="34" charset="0"/>
                <a:cs typeface="Times New Roman" panose="02020603050405020304" pitchFamily="18" charset="0"/>
              </a:rPr>
              <a:t> causa</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07000"/>
              </a:lnSpc>
              <a:spcAft>
                <a:spcPts val="800"/>
              </a:spcAft>
              <a:buNone/>
            </a:pP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Cass., sezioni unite, 30 aprile 2021, n. 11421, cit. chiarisce che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l’acquisto del diritto alla prestazione assicurativa in favore degli eredi del beneficiario premorto rispetto allo stipulante opera, peraltro,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iure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hereditatis</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e non </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iure proprio</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 e quindi in proporzione delle rispettive quote ereditarie, trattandosi di successione nel diritto contrattuale all’indennizzo entrato a far parte del patrimonio del designato prima della sua morte, nella medesima misura che sarebbe spettata al beneficiario premorto, secondo la logica degli acquisti a titolo derivativo</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18963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CC700F-8C04-7AD6-3F13-DFF969A5505A}"/>
              </a:ext>
            </a:extLst>
          </p:cNvPr>
          <p:cNvSpPr>
            <a:spLocks noGrp="1"/>
          </p:cNvSpPr>
          <p:nvPr>
            <p:ph type="title"/>
          </p:nvPr>
        </p:nvSpPr>
        <p:spPr/>
        <p:txBody>
          <a:bodyPr/>
          <a:lstStyle/>
          <a:p>
            <a:pPr algn="ctr"/>
            <a:r>
              <a:rPr lang="it-IT" dirty="0"/>
              <a:t>Premorienza di uno dei beneficiari e (mancato) accrescimento</a:t>
            </a:r>
            <a:endParaRPr lang="en-US" dirty="0"/>
          </a:p>
        </p:txBody>
      </p:sp>
      <p:sp>
        <p:nvSpPr>
          <p:cNvPr id="3" name="Segnaposto contenuto 2">
            <a:extLst>
              <a:ext uri="{FF2B5EF4-FFF2-40B4-BE49-F238E27FC236}">
                <a16:creationId xmlns:a16="http://schemas.microsoft.com/office/drawing/2014/main" id="{C6B98E6B-CA31-7208-4AA1-32F9D366A9FD}"/>
              </a:ext>
            </a:extLst>
          </p:cNvPr>
          <p:cNvSpPr>
            <a:spLocks noGrp="1"/>
          </p:cNvSpPr>
          <p:nvPr>
            <p:ph idx="1"/>
          </p:nvPr>
        </p:nvSpPr>
        <p:spPr>
          <a:xfrm>
            <a:off x="475861" y="1825625"/>
            <a:ext cx="10877939" cy="4351338"/>
          </a:xfrm>
        </p:spPr>
        <p:txBody>
          <a:bodyPr>
            <a:normAutofit/>
          </a:bodyPr>
          <a:lstStyle/>
          <a:p>
            <a:pPr marL="457200" indent="0" algn="just">
              <a:lnSpc>
                <a:spcPct val="107000"/>
              </a:lnSpc>
              <a:spcAft>
                <a:spcPts val="800"/>
              </a:spcAft>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Lo stipulante contrae l’assicurazione sulla vita a favore di due fratelli; uno dei fratelli premuore allo stipulante il quale non modifica la designazione. La prestazione a favore del fratello premorto allo stipulante non si accresce a favore dell’altro beneficiario ma si tramette </a:t>
            </a:r>
            <a:r>
              <a:rPr lang="it-IT" sz="2400" i="1" dirty="0" err="1">
                <a:effectLst/>
                <a:latin typeface="Times New Roman" panose="02020603050405020304" pitchFamily="18" charset="0"/>
                <a:ea typeface="Calibri" panose="020F0502020204030204" pitchFamily="34" charset="0"/>
                <a:cs typeface="Times New Roman" panose="02020603050405020304" pitchFamily="18" charset="0"/>
              </a:rPr>
              <a:t>mortis</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causa</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agli eredi del beneficiario premorto, ai sensi dell’art. 1412, comma 2, c.c. Il contraente potrebbe avere previsto, in sede di designazione, l’accrescimento a favore del beneficiario in vita oppure potrebbe revocare la designazione dopo la morte del fratello beneficiario.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6992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5A97B8-62DA-9626-F331-07C3A58534C5}"/>
              </a:ext>
            </a:extLst>
          </p:cNvPr>
          <p:cNvSpPr>
            <a:spLocks noGrp="1"/>
          </p:cNvSpPr>
          <p:nvPr>
            <p:ph type="title"/>
          </p:nvPr>
        </p:nvSpPr>
        <p:spPr/>
        <p:txBody>
          <a:bodyPr/>
          <a:lstStyle/>
          <a:p>
            <a:pPr algn="ctr"/>
            <a:r>
              <a:rPr lang="it-IT" dirty="0"/>
              <a:t>Mancata designazione del beneficiario</a:t>
            </a:r>
            <a:endParaRPr lang="en-US" dirty="0"/>
          </a:p>
        </p:txBody>
      </p:sp>
      <p:sp>
        <p:nvSpPr>
          <p:cNvPr id="3" name="Segnaposto contenuto 2">
            <a:extLst>
              <a:ext uri="{FF2B5EF4-FFF2-40B4-BE49-F238E27FC236}">
                <a16:creationId xmlns:a16="http://schemas.microsoft.com/office/drawing/2014/main" id="{F99C8A42-66E9-98E7-EDF0-9E4BC72DC917}"/>
              </a:ext>
            </a:extLst>
          </p:cNvPr>
          <p:cNvSpPr>
            <a:spLocks noGrp="1"/>
          </p:cNvSpPr>
          <p:nvPr>
            <p:ph idx="1"/>
          </p:nvPr>
        </p:nvSpPr>
        <p:spPr>
          <a:xfrm>
            <a:off x="382555" y="1825625"/>
            <a:ext cx="10971245" cy="4351338"/>
          </a:xfrm>
        </p:spPr>
        <p:txBody>
          <a:bodyPr>
            <a:normAutofit/>
          </a:bodyPr>
          <a:lstStyle/>
          <a:p>
            <a:pPr marL="457200" indent="0" algn="just">
              <a:lnSpc>
                <a:spcPct val="107000"/>
              </a:lnSpc>
              <a:spcAft>
                <a:spcPts val="800"/>
              </a:spcAft>
              <a:buNone/>
            </a:pPr>
            <a:r>
              <a:rPr lang="it-IT" dirty="0">
                <a:effectLst/>
                <a:latin typeface="Times New Roman" panose="02020603050405020304" pitchFamily="18" charset="0"/>
                <a:ea typeface="Calibri" panose="020F0502020204030204" pitchFamily="34" charset="0"/>
                <a:cs typeface="Times New Roman" panose="02020603050405020304" pitchFamily="18" charset="0"/>
              </a:rPr>
              <a:t>Lo stipulante contrae l’assicurazione sulla vita riservandosi di nominare successivamente il beneficiario. Lo stipulante muore improvvisamente senza avere indicato il beneficiario della polizza assicurativa. La prestazione assicurativa, alla morte dello stipulante, si devolve </a:t>
            </a:r>
            <a:r>
              <a:rPr lang="it-IT" i="1" dirty="0" err="1">
                <a:effectLst/>
                <a:latin typeface="Times New Roman" panose="02020603050405020304" pitchFamily="18" charset="0"/>
                <a:ea typeface="Calibri" panose="020F0502020204030204" pitchFamily="34" charset="0"/>
                <a:cs typeface="Times New Roman" panose="02020603050405020304" pitchFamily="18" charset="0"/>
              </a:rPr>
              <a:t>mortis</a:t>
            </a:r>
            <a:r>
              <a:rPr lang="it-IT" i="1" dirty="0">
                <a:effectLst/>
                <a:latin typeface="Times New Roman" panose="02020603050405020304" pitchFamily="18" charset="0"/>
                <a:ea typeface="Calibri" panose="020F0502020204030204" pitchFamily="34" charset="0"/>
                <a:cs typeface="Times New Roman" panose="02020603050405020304" pitchFamily="18" charset="0"/>
              </a:rPr>
              <a:t> causa</a:t>
            </a:r>
            <a:r>
              <a:rPr lang="it-IT" dirty="0">
                <a:effectLst/>
                <a:latin typeface="Times New Roman" panose="02020603050405020304" pitchFamily="18" charset="0"/>
                <a:ea typeface="Calibri" panose="020F0502020204030204" pitchFamily="34" charset="0"/>
                <a:cs typeface="Times New Roman" panose="02020603050405020304" pitchFamily="18" charset="0"/>
              </a:rPr>
              <a:t> agli eredi dello stipulante secondo le regole della sua successione.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0483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B3B26-1C35-E5F6-0AE4-FE85E49BE97F}"/>
              </a:ext>
            </a:extLst>
          </p:cNvPr>
          <p:cNvSpPr>
            <a:spLocks noGrp="1"/>
          </p:cNvSpPr>
          <p:nvPr>
            <p:ph type="title"/>
          </p:nvPr>
        </p:nvSpPr>
        <p:spPr/>
        <p:txBody>
          <a:bodyPr/>
          <a:lstStyle/>
          <a:p>
            <a:pPr algn="ctr"/>
            <a:r>
              <a:rPr lang="it-IT" dirty="0"/>
              <a:t>Cass. </a:t>
            </a:r>
            <a:r>
              <a:rPr lang="it-IT" dirty="0" err="1"/>
              <a:t>ord</a:t>
            </a:r>
            <a:r>
              <a:rPr lang="it-IT" dirty="0"/>
              <a:t>. n. 11101/2023</a:t>
            </a:r>
            <a:endParaRPr lang="en-US" dirty="0"/>
          </a:p>
        </p:txBody>
      </p:sp>
      <p:sp>
        <p:nvSpPr>
          <p:cNvPr id="3" name="Segnaposto contenuto 2">
            <a:extLst>
              <a:ext uri="{FF2B5EF4-FFF2-40B4-BE49-F238E27FC236}">
                <a16:creationId xmlns:a16="http://schemas.microsoft.com/office/drawing/2014/main" id="{A84FA913-02B9-EA88-A53B-8956530FACA3}"/>
              </a:ext>
            </a:extLst>
          </p:cNvPr>
          <p:cNvSpPr>
            <a:spLocks noGrp="1"/>
          </p:cNvSpPr>
          <p:nvPr>
            <p:ph idx="1"/>
          </p:nvPr>
        </p:nvSpPr>
        <p:spPr/>
        <p:txBody>
          <a:bodyPr>
            <a:normAutofit fontScale="92500" lnSpcReduction="20000"/>
          </a:bodyPr>
          <a:lstStyle/>
          <a:p>
            <a:r>
              <a:rPr lang="it-IT" dirty="0"/>
              <a:t>Tizia contrae alcune polizze assicurative sulla vita a favore dei propri ‘eredi legittimi’. </a:t>
            </a:r>
          </a:p>
          <a:p>
            <a:r>
              <a:rPr lang="it-IT" dirty="0"/>
              <a:t>Tizia aveva due fratelli </a:t>
            </a:r>
            <a:r>
              <a:rPr lang="it-IT" b="1" dirty="0"/>
              <a:t>Prima</a:t>
            </a:r>
            <a:r>
              <a:rPr lang="it-IT" dirty="0"/>
              <a:t> ed Secondo, il quale morì un anno prima della stipulante.</a:t>
            </a:r>
          </a:p>
          <a:p>
            <a:r>
              <a:rPr lang="it-IT" dirty="0"/>
              <a:t>Secondo ha avuto tre figli </a:t>
            </a:r>
            <a:r>
              <a:rPr lang="it-IT" b="1" dirty="0"/>
              <a:t>Secondino, Terzino </a:t>
            </a:r>
            <a:r>
              <a:rPr lang="it-IT" dirty="0"/>
              <a:t>e Quartino, premorto al padre.</a:t>
            </a:r>
          </a:p>
          <a:p>
            <a:r>
              <a:rPr lang="it-IT" dirty="0"/>
              <a:t>Quartino ha avuto tre figli </a:t>
            </a:r>
            <a:r>
              <a:rPr lang="it-IT" b="1" dirty="0"/>
              <a:t>Quintino, Sestino e Settimo</a:t>
            </a:r>
          </a:p>
          <a:p>
            <a:pPr marL="0" indent="0">
              <a:buNone/>
            </a:pPr>
            <a:r>
              <a:rPr lang="it-IT" dirty="0"/>
              <a:t>Sono beneficiari della polizza </a:t>
            </a:r>
            <a:r>
              <a:rPr lang="it-IT" b="1" dirty="0"/>
              <a:t>Prima per ½ </a:t>
            </a:r>
            <a:r>
              <a:rPr lang="it-IT" b="1" i="1" dirty="0"/>
              <a:t>iure proprio</a:t>
            </a:r>
          </a:p>
          <a:p>
            <a:pPr marL="0" indent="0">
              <a:buNone/>
            </a:pPr>
            <a:r>
              <a:rPr lang="it-IT" b="1" dirty="0"/>
              <a:t>Secondino e Terzino per 1/6 </a:t>
            </a:r>
            <a:r>
              <a:rPr lang="it-IT" b="1" i="1" dirty="0"/>
              <a:t>iure </a:t>
            </a:r>
            <a:r>
              <a:rPr lang="it-IT" b="1" i="1" dirty="0" err="1"/>
              <a:t>hereditatis</a:t>
            </a:r>
            <a:r>
              <a:rPr lang="it-IT" b="1" i="1" dirty="0"/>
              <a:t> </a:t>
            </a:r>
            <a:r>
              <a:rPr lang="it-IT" dirty="0"/>
              <a:t>per rappresentazione del padre Secondo</a:t>
            </a:r>
          </a:p>
          <a:p>
            <a:pPr marL="0" indent="0">
              <a:buNone/>
            </a:pPr>
            <a:r>
              <a:rPr lang="it-IT" b="1" dirty="0"/>
              <a:t>Quintino, Sestino e Settimo per 1/18 </a:t>
            </a:r>
            <a:r>
              <a:rPr lang="it-IT" b="1" i="1" dirty="0"/>
              <a:t>iure </a:t>
            </a:r>
            <a:r>
              <a:rPr lang="it-IT" b="1" i="1" dirty="0" err="1"/>
              <a:t>hereditatis</a:t>
            </a:r>
            <a:r>
              <a:rPr lang="it-IT" b="1" i="1" dirty="0"/>
              <a:t> </a:t>
            </a:r>
            <a:r>
              <a:rPr lang="it-IT" dirty="0"/>
              <a:t>per rappresentazione del padre Quartino</a:t>
            </a:r>
          </a:p>
          <a:p>
            <a:pPr marL="0" indent="0">
              <a:buNone/>
            </a:pPr>
            <a:endParaRPr lang="en-US" dirty="0"/>
          </a:p>
        </p:txBody>
      </p:sp>
    </p:spTree>
    <p:extLst>
      <p:ext uri="{BB962C8B-B14F-4D97-AF65-F5344CB8AC3E}">
        <p14:creationId xmlns:p14="http://schemas.microsoft.com/office/powerpoint/2010/main" val="1819159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3AFFA9-3250-2988-9F99-AD730E5B2401}"/>
              </a:ext>
            </a:extLst>
          </p:cNvPr>
          <p:cNvSpPr>
            <a:spLocks noGrp="1"/>
          </p:cNvSpPr>
          <p:nvPr>
            <p:ph type="title"/>
          </p:nvPr>
        </p:nvSpPr>
        <p:spPr/>
        <p:txBody>
          <a:bodyPr/>
          <a:lstStyle/>
          <a:p>
            <a:pPr algn="ctr"/>
            <a:r>
              <a:rPr lang="it-IT" dirty="0"/>
              <a:t>Il contratto di mantenimento</a:t>
            </a:r>
            <a:endParaRPr lang="en-US" dirty="0"/>
          </a:p>
        </p:txBody>
      </p:sp>
      <p:sp>
        <p:nvSpPr>
          <p:cNvPr id="3" name="Segnaposto contenuto 2">
            <a:extLst>
              <a:ext uri="{FF2B5EF4-FFF2-40B4-BE49-F238E27FC236}">
                <a16:creationId xmlns:a16="http://schemas.microsoft.com/office/drawing/2014/main" id="{450D98A8-A456-9C30-EE51-BE50F6D9FFE7}"/>
              </a:ext>
            </a:extLst>
          </p:cNvPr>
          <p:cNvSpPr>
            <a:spLocks noGrp="1"/>
          </p:cNvSpPr>
          <p:nvPr>
            <p:ph idx="1"/>
          </p:nvPr>
        </p:nvSpPr>
        <p:spPr/>
        <p:txBody>
          <a:bodyPr>
            <a:normAutofit fontScale="92500" lnSpcReduction="10000"/>
          </a:bodyPr>
          <a:lstStyle/>
          <a:p>
            <a:r>
              <a:rPr lang="it-IT" dirty="0"/>
              <a:t>Il contratto di mantenimento ha il suo referente normativo del </a:t>
            </a:r>
            <a:r>
              <a:rPr lang="it-IT" b="1" dirty="0"/>
              <a:t>contratto di rendita vitalizia </a:t>
            </a:r>
            <a:r>
              <a:rPr lang="it-IT" dirty="0"/>
              <a:t>con il quale, a fronte del trasferimento di un capitale o di un immobile, il vitaliziante si obbliga a corrispondere una somma di denaro periodica al vitaliziato per la durata della vita dello stesso.</a:t>
            </a:r>
          </a:p>
          <a:p>
            <a:r>
              <a:rPr lang="it-IT" dirty="0"/>
              <a:t>Nel contratto di mantenimento, a fronte del trasferimento di un immobile, il vitaliziante si obbliga ad </a:t>
            </a:r>
            <a:r>
              <a:rPr lang="it-IT" b="1" dirty="0"/>
              <a:t>eseguire prestazioni assistenziali</a:t>
            </a:r>
            <a:r>
              <a:rPr lang="it-IT" dirty="0"/>
              <a:t>, caratterizzate dall’</a:t>
            </a:r>
            <a:r>
              <a:rPr lang="it-IT" i="1" dirty="0" err="1"/>
              <a:t>intuitus</a:t>
            </a:r>
            <a:r>
              <a:rPr lang="it-IT" i="1" dirty="0"/>
              <a:t> personae</a:t>
            </a:r>
            <a:r>
              <a:rPr lang="it-IT" dirty="0"/>
              <a:t>, </a:t>
            </a:r>
            <a:r>
              <a:rPr lang="it-IT" b="1" dirty="0"/>
              <a:t>per garantire determinate condizioni di vita </a:t>
            </a:r>
            <a:r>
              <a:rPr lang="it-IT" dirty="0"/>
              <a:t>al vitaliziato per la durata della vita dello stesso.</a:t>
            </a:r>
          </a:p>
          <a:p>
            <a:r>
              <a:rPr lang="it-IT" dirty="0"/>
              <a:t>Il contratto di mantenimento si caratterizza per la </a:t>
            </a:r>
            <a:r>
              <a:rPr lang="it-IT" b="1" dirty="0"/>
              <a:t>doppia alea</a:t>
            </a:r>
            <a:r>
              <a:rPr lang="it-IT" dirty="0"/>
              <a:t>, derivante non solo dalla incertezza sulla durata della vita del vitaliziato ma anche dell’intensità delle prestazioni dovute dal vitaliziante, derivante dalle mutevoli condizioni di salute del vitaliziato.</a:t>
            </a:r>
            <a:endParaRPr lang="en-US" dirty="0"/>
          </a:p>
        </p:txBody>
      </p:sp>
    </p:spTree>
    <p:extLst>
      <p:ext uri="{BB962C8B-B14F-4D97-AF65-F5344CB8AC3E}">
        <p14:creationId xmlns:p14="http://schemas.microsoft.com/office/powerpoint/2010/main" val="3380768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ADB6B-E065-EC55-D142-81B3B24849E3}"/>
              </a:ext>
            </a:extLst>
          </p:cNvPr>
          <p:cNvSpPr>
            <a:spLocks noGrp="1"/>
          </p:cNvSpPr>
          <p:nvPr>
            <p:ph type="title"/>
          </p:nvPr>
        </p:nvSpPr>
        <p:spPr/>
        <p:txBody>
          <a:bodyPr>
            <a:normAutofit/>
          </a:bodyPr>
          <a:lstStyle/>
          <a:p>
            <a:pPr algn="ctr"/>
            <a:r>
              <a:rPr lang="it-IT" dirty="0"/>
              <a:t>Contratto di mantenimento o vitalizio assistenziale</a:t>
            </a:r>
            <a:endParaRPr lang="en-US" dirty="0"/>
          </a:p>
        </p:txBody>
      </p:sp>
      <p:sp>
        <p:nvSpPr>
          <p:cNvPr id="3" name="Segnaposto contenuto 2">
            <a:extLst>
              <a:ext uri="{FF2B5EF4-FFF2-40B4-BE49-F238E27FC236}">
                <a16:creationId xmlns:a16="http://schemas.microsoft.com/office/drawing/2014/main" id="{DEDACFEF-444D-F126-6222-BDF26F3427D4}"/>
              </a:ext>
            </a:extLst>
          </p:cNvPr>
          <p:cNvSpPr>
            <a:spLocks noGrp="1"/>
          </p:cNvSpPr>
          <p:nvPr>
            <p:ph idx="1"/>
          </p:nvPr>
        </p:nvSpPr>
        <p:spPr/>
        <p:txBody>
          <a:bodyPr>
            <a:normAutofit fontScale="85000" lnSpcReduction="20000"/>
          </a:bodyPr>
          <a:lstStyle/>
          <a:p>
            <a:pPr marL="0" indent="0">
              <a:buNone/>
            </a:pPr>
            <a:r>
              <a:rPr lang="en-US" dirty="0"/>
              <a:t>Una signora </a:t>
            </a:r>
            <a:r>
              <a:rPr lang="en-US" dirty="0" err="1"/>
              <a:t>aveva</a:t>
            </a:r>
            <a:r>
              <a:rPr lang="en-US" dirty="0"/>
              <a:t> </a:t>
            </a:r>
            <a:r>
              <a:rPr lang="en-US" dirty="0" err="1"/>
              <a:t>ceduto</a:t>
            </a:r>
            <a:r>
              <a:rPr lang="en-US" dirty="0"/>
              <a:t> al </a:t>
            </a:r>
            <a:r>
              <a:rPr lang="en-US" dirty="0" err="1"/>
              <a:t>figlio</a:t>
            </a:r>
            <a:r>
              <a:rPr lang="en-US" dirty="0"/>
              <a:t> la </a:t>
            </a:r>
            <a:r>
              <a:rPr lang="en-US" dirty="0" err="1"/>
              <a:t>proprietà</a:t>
            </a:r>
            <a:r>
              <a:rPr lang="en-US" dirty="0"/>
              <a:t> di </a:t>
            </a:r>
            <a:r>
              <a:rPr lang="en-US" dirty="0" err="1"/>
              <a:t>alcuni</a:t>
            </a:r>
            <a:r>
              <a:rPr lang="en-US" dirty="0"/>
              <a:t> </a:t>
            </a:r>
            <a:r>
              <a:rPr lang="en-US" dirty="0" err="1"/>
              <a:t>immobili</a:t>
            </a:r>
            <a:r>
              <a:rPr lang="en-US" dirty="0"/>
              <a:t> e </a:t>
            </a:r>
            <a:r>
              <a:rPr lang="en-US" dirty="0" err="1"/>
              <a:t>quest’ultimo</a:t>
            </a:r>
            <a:r>
              <a:rPr lang="en-US" dirty="0"/>
              <a:t> </a:t>
            </a:r>
            <a:r>
              <a:rPr lang="en-US" dirty="0" err="1"/>
              <a:t>si</a:t>
            </a:r>
            <a:r>
              <a:rPr lang="en-US" dirty="0"/>
              <a:t> era obbligato a “</a:t>
            </a:r>
            <a:r>
              <a:rPr lang="en-US" dirty="0" err="1"/>
              <a:t>mantenere</a:t>
            </a:r>
            <a:r>
              <a:rPr lang="en-US" dirty="0"/>
              <a:t> e ad </a:t>
            </a:r>
            <a:r>
              <a:rPr lang="en-US" dirty="0" err="1"/>
              <a:t>assistere</a:t>
            </a:r>
            <a:r>
              <a:rPr lang="en-US" dirty="0"/>
              <a:t> vita natural </a:t>
            </a:r>
            <a:r>
              <a:rPr lang="en-US" dirty="0" err="1"/>
              <a:t>durante</a:t>
            </a:r>
            <a:r>
              <a:rPr lang="en-US" dirty="0"/>
              <a:t>” la </a:t>
            </a:r>
            <a:r>
              <a:rPr lang="en-US" dirty="0" err="1"/>
              <a:t>madre</a:t>
            </a:r>
            <a:r>
              <a:rPr lang="en-US" dirty="0"/>
              <a:t>.</a:t>
            </a:r>
          </a:p>
          <a:p>
            <a:pPr marL="0" indent="0">
              <a:buNone/>
            </a:pPr>
            <a:r>
              <a:rPr lang="en-US" dirty="0"/>
              <a:t>Secondo la Corte </a:t>
            </a:r>
            <a:r>
              <a:rPr lang="en-US" dirty="0" err="1"/>
              <a:t>d’Appello</a:t>
            </a:r>
            <a:r>
              <a:rPr lang="en-US" dirty="0"/>
              <a:t>: </a:t>
            </a:r>
          </a:p>
          <a:p>
            <a:pPr marL="571500" indent="-571500">
              <a:buAutoNum type="romanLcParenR"/>
            </a:pPr>
            <a:r>
              <a:rPr lang="en-US" dirty="0" err="1"/>
              <a:t>nel</a:t>
            </a:r>
            <a:r>
              <a:rPr lang="en-US" dirty="0"/>
              <a:t> </a:t>
            </a:r>
            <a:r>
              <a:rPr lang="en-US" dirty="0" err="1"/>
              <a:t>contratto</a:t>
            </a:r>
            <a:r>
              <a:rPr lang="en-US" dirty="0"/>
              <a:t>  di </a:t>
            </a:r>
            <a:r>
              <a:rPr lang="en-US" dirty="0" err="1"/>
              <a:t>vitalizio</a:t>
            </a:r>
            <a:r>
              <a:rPr lang="en-US" dirty="0"/>
              <a:t> </a:t>
            </a:r>
            <a:r>
              <a:rPr lang="en-US" dirty="0" err="1"/>
              <a:t>assistenziale</a:t>
            </a:r>
            <a:r>
              <a:rPr lang="en-US" dirty="0"/>
              <a:t> </a:t>
            </a:r>
            <a:r>
              <a:rPr lang="en-US" dirty="0" err="1"/>
              <a:t>doveva</a:t>
            </a:r>
            <a:r>
              <a:rPr lang="en-US" dirty="0"/>
              <a:t> </a:t>
            </a:r>
            <a:r>
              <a:rPr lang="en-US" dirty="0" err="1"/>
              <a:t>ritenersi</a:t>
            </a:r>
            <a:r>
              <a:rPr lang="en-US" dirty="0"/>
              <a:t> </a:t>
            </a:r>
            <a:r>
              <a:rPr lang="en-US" dirty="0" err="1"/>
              <a:t>sussistente</a:t>
            </a:r>
            <a:r>
              <a:rPr lang="en-US" dirty="0"/>
              <a:t> </a:t>
            </a:r>
            <a:r>
              <a:rPr lang="en-US" dirty="0" err="1"/>
              <a:t>l’alea</a:t>
            </a:r>
            <a:r>
              <a:rPr lang="en-US" dirty="0"/>
              <a:t>; </a:t>
            </a:r>
          </a:p>
          <a:p>
            <a:pPr marL="571500" indent="-571500">
              <a:buAutoNum type="romanLcParenR"/>
            </a:pPr>
            <a:r>
              <a:rPr lang="en-US" dirty="0">
                <a:highlight>
                  <a:srgbClr val="FFFF00"/>
                </a:highlight>
              </a:rPr>
              <a:t>il </a:t>
            </a:r>
            <a:r>
              <a:rPr lang="en-US" dirty="0" err="1">
                <a:highlight>
                  <a:srgbClr val="FFFF00"/>
                </a:highlight>
              </a:rPr>
              <a:t>figlio</a:t>
            </a:r>
            <a:r>
              <a:rPr lang="en-US" dirty="0">
                <a:highlight>
                  <a:srgbClr val="FFFF00"/>
                </a:highlight>
              </a:rPr>
              <a:t> </a:t>
            </a:r>
            <a:r>
              <a:rPr lang="en-US" dirty="0" err="1">
                <a:highlight>
                  <a:srgbClr val="FFFF00"/>
                </a:highlight>
              </a:rPr>
              <a:t>viveva</a:t>
            </a:r>
            <a:r>
              <a:rPr lang="en-US" dirty="0">
                <a:highlight>
                  <a:srgbClr val="FFFF00"/>
                </a:highlight>
              </a:rPr>
              <a:t> con la </a:t>
            </a:r>
            <a:r>
              <a:rPr lang="en-US" dirty="0" err="1">
                <a:highlight>
                  <a:srgbClr val="FFFF00"/>
                </a:highlight>
              </a:rPr>
              <a:t>madre</a:t>
            </a:r>
            <a:r>
              <a:rPr lang="en-US" dirty="0">
                <a:highlight>
                  <a:srgbClr val="FFFF00"/>
                </a:highlight>
              </a:rPr>
              <a:t> e </a:t>
            </a:r>
            <a:r>
              <a:rPr lang="en-US" dirty="0" err="1">
                <a:highlight>
                  <a:srgbClr val="FFFF00"/>
                </a:highlight>
              </a:rPr>
              <a:t>provvedeva</a:t>
            </a:r>
            <a:r>
              <a:rPr lang="en-US" dirty="0">
                <a:highlight>
                  <a:srgbClr val="FFFF00"/>
                </a:highlight>
              </a:rPr>
              <a:t> ai </a:t>
            </a:r>
            <a:r>
              <a:rPr lang="en-US" dirty="0" err="1">
                <a:highlight>
                  <a:srgbClr val="FFFF00"/>
                </a:highlight>
              </a:rPr>
              <a:t>pasti</a:t>
            </a:r>
            <a:r>
              <a:rPr lang="en-US" dirty="0"/>
              <a:t>, </a:t>
            </a:r>
            <a:r>
              <a:rPr lang="en-US" dirty="0" err="1"/>
              <a:t>sicché</a:t>
            </a:r>
            <a:r>
              <a:rPr lang="en-US" dirty="0"/>
              <a:t> </a:t>
            </a:r>
            <a:r>
              <a:rPr lang="en-US" dirty="0" err="1"/>
              <a:t>l’assidua</a:t>
            </a:r>
            <a:r>
              <a:rPr lang="en-US" dirty="0"/>
              <a:t> </a:t>
            </a:r>
            <a:r>
              <a:rPr lang="en-US" dirty="0" err="1"/>
              <a:t>presenza</a:t>
            </a:r>
            <a:r>
              <a:rPr lang="en-US" dirty="0"/>
              <a:t> del </a:t>
            </a:r>
            <a:r>
              <a:rPr lang="en-US" dirty="0" err="1"/>
              <a:t>figlio</a:t>
            </a:r>
            <a:r>
              <a:rPr lang="en-US" dirty="0"/>
              <a:t> e la </a:t>
            </a:r>
            <a:r>
              <a:rPr lang="en-US" dirty="0" err="1"/>
              <a:t>sua</a:t>
            </a:r>
            <a:r>
              <a:rPr lang="en-US" dirty="0"/>
              <a:t> </a:t>
            </a:r>
            <a:r>
              <a:rPr lang="en-US" dirty="0" err="1"/>
              <a:t>costanza</a:t>
            </a:r>
            <a:r>
              <a:rPr lang="en-US" dirty="0"/>
              <a:t> </a:t>
            </a:r>
            <a:r>
              <a:rPr lang="en-US" dirty="0" err="1"/>
              <a:t>nella</a:t>
            </a:r>
            <a:r>
              <a:rPr lang="en-US" dirty="0"/>
              <a:t> </a:t>
            </a:r>
            <a:r>
              <a:rPr lang="en-US" dirty="0" err="1"/>
              <a:t>cura</a:t>
            </a:r>
            <a:r>
              <a:rPr lang="en-US" dirty="0"/>
              <a:t> e </a:t>
            </a:r>
            <a:r>
              <a:rPr lang="en-US" dirty="0" err="1"/>
              <a:t>nell’impegno</a:t>
            </a:r>
            <a:r>
              <a:rPr lang="en-US" dirty="0"/>
              <a:t> </a:t>
            </a:r>
            <a:r>
              <a:rPr lang="en-US" dirty="0" err="1"/>
              <a:t>nei</a:t>
            </a:r>
            <a:r>
              <a:rPr lang="en-US" dirty="0"/>
              <a:t> </a:t>
            </a:r>
            <a:r>
              <a:rPr lang="en-US" dirty="0" err="1"/>
              <a:t>confronti</a:t>
            </a:r>
            <a:r>
              <a:rPr lang="en-US" dirty="0"/>
              <a:t> </a:t>
            </a:r>
            <a:r>
              <a:rPr lang="en-US" dirty="0" err="1"/>
              <a:t>della</a:t>
            </a:r>
            <a:r>
              <a:rPr lang="en-US" dirty="0"/>
              <a:t> </a:t>
            </a:r>
            <a:r>
              <a:rPr lang="en-US" dirty="0" err="1"/>
              <a:t>genitrice</a:t>
            </a:r>
            <a:r>
              <a:rPr lang="en-US" dirty="0"/>
              <a:t> </a:t>
            </a:r>
            <a:r>
              <a:rPr lang="en-US" dirty="0" err="1"/>
              <a:t>consentivano</a:t>
            </a:r>
            <a:r>
              <a:rPr lang="en-US" dirty="0"/>
              <a:t> di </a:t>
            </a:r>
            <a:r>
              <a:rPr lang="en-US" dirty="0" err="1"/>
              <a:t>ritenere</a:t>
            </a:r>
            <a:r>
              <a:rPr lang="en-US" dirty="0"/>
              <a:t> </a:t>
            </a:r>
            <a:r>
              <a:rPr lang="en-US" dirty="0" err="1"/>
              <a:t>che</a:t>
            </a:r>
            <a:r>
              <a:rPr lang="en-US" dirty="0"/>
              <a:t> il </a:t>
            </a:r>
            <a:r>
              <a:rPr lang="en-US" dirty="0" err="1"/>
              <a:t>vitaliziante</a:t>
            </a:r>
            <a:r>
              <a:rPr lang="en-US" dirty="0"/>
              <a:t> </a:t>
            </a:r>
            <a:r>
              <a:rPr lang="en-US" dirty="0" err="1"/>
              <a:t>avesse</a:t>
            </a:r>
            <a:r>
              <a:rPr lang="en-US" dirty="0"/>
              <a:t> </a:t>
            </a:r>
            <a:r>
              <a:rPr lang="en-US" dirty="0" err="1"/>
              <a:t>adempiuto</a:t>
            </a:r>
            <a:r>
              <a:rPr lang="en-US" dirty="0"/>
              <a:t> </a:t>
            </a:r>
            <a:r>
              <a:rPr lang="en-US" dirty="0" err="1"/>
              <a:t>all’obbligazione</a:t>
            </a:r>
            <a:r>
              <a:rPr lang="en-US" dirty="0"/>
              <a:t> di </a:t>
            </a:r>
            <a:r>
              <a:rPr lang="en-US" dirty="0" err="1"/>
              <a:t>assistenza</a:t>
            </a:r>
            <a:r>
              <a:rPr lang="en-US" dirty="0"/>
              <a:t> </a:t>
            </a:r>
            <a:r>
              <a:rPr lang="en-US" dirty="0" err="1"/>
              <a:t>materiale</a:t>
            </a:r>
            <a:r>
              <a:rPr lang="en-US" dirty="0"/>
              <a:t>  e </a:t>
            </a:r>
            <a:r>
              <a:rPr lang="en-US" dirty="0" err="1"/>
              <a:t>spirituale</a:t>
            </a:r>
            <a:r>
              <a:rPr lang="en-US" dirty="0"/>
              <a:t>, </a:t>
            </a:r>
            <a:r>
              <a:rPr lang="en-US" dirty="0" err="1"/>
              <a:t>anche</a:t>
            </a:r>
            <a:r>
              <a:rPr lang="en-US" dirty="0"/>
              <a:t> </a:t>
            </a:r>
            <a:r>
              <a:rPr lang="en-US" dirty="0" err="1">
                <a:highlight>
                  <a:srgbClr val="FFFF00"/>
                </a:highlight>
              </a:rPr>
              <a:t>provvedendo</a:t>
            </a:r>
            <a:r>
              <a:rPr lang="en-US" dirty="0">
                <a:highlight>
                  <a:srgbClr val="FFFF00"/>
                </a:highlight>
              </a:rPr>
              <a:t> al </a:t>
            </a:r>
            <a:r>
              <a:rPr lang="en-US" dirty="0" err="1">
                <a:highlight>
                  <a:srgbClr val="FFFF00"/>
                </a:highlight>
              </a:rPr>
              <a:t>ricovero</a:t>
            </a:r>
            <a:r>
              <a:rPr lang="en-US" dirty="0">
                <a:highlight>
                  <a:srgbClr val="FFFF00"/>
                </a:highlight>
              </a:rPr>
              <a:t> </a:t>
            </a:r>
            <a:r>
              <a:rPr lang="en-US" dirty="0" err="1">
                <a:highlight>
                  <a:srgbClr val="FFFF00"/>
                </a:highlight>
              </a:rPr>
              <a:t>presso</a:t>
            </a:r>
            <a:r>
              <a:rPr lang="en-US" dirty="0">
                <a:highlight>
                  <a:srgbClr val="FFFF00"/>
                </a:highlight>
              </a:rPr>
              <a:t> </a:t>
            </a:r>
            <a:r>
              <a:rPr lang="en-US" dirty="0" err="1">
                <a:highlight>
                  <a:srgbClr val="FFFF00"/>
                </a:highlight>
              </a:rPr>
              <a:t>una</a:t>
            </a:r>
            <a:r>
              <a:rPr lang="en-US" dirty="0">
                <a:highlight>
                  <a:srgbClr val="FFFF00"/>
                </a:highlight>
              </a:rPr>
              <a:t> </a:t>
            </a:r>
            <a:r>
              <a:rPr lang="en-US" dirty="0" err="1">
                <a:highlight>
                  <a:srgbClr val="FFFF00"/>
                </a:highlight>
              </a:rPr>
              <a:t>struttura</a:t>
            </a:r>
            <a:r>
              <a:rPr lang="en-US" dirty="0">
                <a:highlight>
                  <a:srgbClr val="FFFF00"/>
                </a:highlight>
              </a:rPr>
              <a:t> </a:t>
            </a:r>
            <a:r>
              <a:rPr lang="en-US" dirty="0" err="1">
                <a:highlight>
                  <a:srgbClr val="FFFF00"/>
                </a:highlight>
              </a:rPr>
              <a:t>negli</a:t>
            </a:r>
            <a:r>
              <a:rPr lang="en-US" dirty="0">
                <a:highlight>
                  <a:srgbClr val="FFFF00"/>
                </a:highlight>
              </a:rPr>
              <a:t> </a:t>
            </a:r>
            <a:r>
              <a:rPr lang="en-US" dirty="0" err="1">
                <a:highlight>
                  <a:srgbClr val="FFFF00"/>
                </a:highlight>
              </a:rPr>
              <a:t>ultimi</a:t>
            </a:r>
            <a:r>
              <a:rPr lang="en-US" dirty="0">
                <a:highlight>
                  <a:srgbClr val="FFFF00"/>
                </a:highlight>
              </a:rPr>
              <a:t> </a:t>
            </a:r>
            <a:r>
              <a:rPr lang="en-US" dirty="0" err="1">
                <a:highlight>
                  <a:srgbClr val="FFFF00"/>
                </a:highlight>
              </a:rPr>
              <a:t>mesi</a:t>
            </a:r>
            <a:r>
              <a:rPr lang="en-US" dirty="0">
                <a:highlight>
                  <a:srgbClr val="FFFF00"/>
                </a:highlight>
              </a:rPr>
              <a:t> di vita</a:t>
            </a:r>
            <a:r>
              <a:rPr lang="en-US" dirty="0"/>
              <a:t>;</a:t>
            </a:r>
          </a:p>
          <a:p>
            <a:pPr marL="571500" indent="-571500">
              <a:buAutoNum type="romanLcParenR"/>
            </a:pPr>
            <a:r>
              <a:rPr lang="en-US" dirty="0">
                <a:highlight>
                  <a:srgbClr val="FFFF00"/>
                </a:highlight>
              </a:rPr>
              <a:t>La </a:t>
            </a:r>
            <a:r>
              <a:rPr lang="en-US" dirty="0" err="1">
                <a:highlight>
                  <a:srgbClr val="FFFF00"/>
                </a:highlight>
              </a:rPr>
              <a:t>prestazione</a:t>
            </a:r>
            <a:r>
              <a:rPr lang="en-US" dirty="0">
                <a:highlight>
                  <a:srgbClr val="FFFF00"/>
                </a:highlight>
              </a:rPr>
              <a:t> del </a:t>
            </a:r>
            <a:r>
              <a:rPr lang="en-US" dirty="0" err="1">
                <a:highlight>
                  <a:srgbClr val="FFFF00"/>
                </a:highlight>
              </a:rPr>
              <a:t>figlio</a:t>
            </a:r>
            <a:r>
              <a:rPr lang="en-US" dirty="0">
                <a:highlight>
                  <a:srgbClr val="FFFF00"/>
                </a:highlight>
              </a:rPr>
              <a:t> </a:t>
            </a:r>
            <a:r>
              <a:rPr lang="en-US" dirty="0" err="1">
                <a:highlight>
                  <a:srgbClr val="FFFF00"/>
                </a:highlight>
              </a:rPr>
              <a:t>doveva</a:t>
            </a:r>
            <a:r>
              <a:rPr lang="en-US" dirty="0">
                <a:highlight>
                  <a:srgbClr val="FFFF00"/>
                </a:highlight>
              </a:rPr>
              <a:t> </a:t>
            </a:r>
            <a:r>
              <a:rPr lang="en-US" dirty="0" err="1">
                <a:highlight>
                  <a:srgbClr val="FFFF00"/>
                </a:highlight>
              </a:rPr>
              <a:t>ritenersi</a:t>
            </a:r>
            <a:r>
              <a:rPr lang="en-US" dirty="0">
                <a:highlight>
                  <a:srgbClr val="FFFF00"/>
                </a:highlight>
              </a:rPr>
              <a:t> </a:t>
            </a:r>
            <a:r>
              <a:rPr lang="en-US" dirty="0" err="1">
                <a:highlight>
                  <a:srgbClr val="FFFF00"/>
                </a:highlight>
              </a:rPr>
              <a:t>svincolata</a:t>
            </a:r>
            <a:r>
              <a:rPr lang="en-US" dirty="0">
                <a:highlight>
                  <a:srgbClr val="FFFF00"/>
                </a:highlight>
              </a:rPr>
              <a:t> da </a:t>
            </a:r>
            <a:r>
              <a:rPr lang="en-US" dirty="0" err="1">
                <a:highlight>
                  <a:srgbClr val="FFFF00"/>
                </a:highlight>
              </a:rPr>
              <a:t>una</a:t>
            </a:r>
            <a:r>
              <a:rPr lang="en-US" dirty="0">
                <a:highlight>
                  <a:srgbClr val="FFFF00"/>
                </a:highlight>
              </a:rPr>
              <a:t> </a:t>
            </a:r>
            <a:r>
              <a:rPr lang="en-US" dirty="0" err="1">
                <a:highlight>
                  <a:srgbClr val="FFFF00"/>
                </a:highlight>
              </a:rPr>
              <a:t>esatta</a:t>
            </a:r>
            <a:r>
              <a:rPr lang="en-US" dirty="0">
                <a:highlight>
                  <a:srgbClr val="FFFF00"/>
                </a:highlight>
              </a:rPr>
              <a:t> </a:t>
            </a:r>
            <a:r>
              <a:rPr lang="en-US" dirty="0" err="1">
                <a:highlight>
                  <a:srgbClr val="FFFF00"/>
                </a:highlight>
              </a:rPr>
              <a:t>quantificazione</a:t>
            </a:r>
            <a:r>
              <a:rPr lang="en-US" dirty="0">
                <a:highlight>
                  <a:srgbClr val="FFFF00"/>
                </a:highlight>
              </a:rPr>
              <a:t> </a:t>
            </a:r>
            <a:r>
              <a:rPr lang="en-US" dirty="0" err="1">
                <a:highlight>
                  <a:srgbClr val="FFFF00"/>
                </a:highlight>
              </a:rPr>
              <a:t>economica</a:t>
            </a:r>
            <a:r>
              <a:rPr lang="en-US" dirty="0"/>
              <a:t>, non </a:t>
            </a:r>
            <a:r>
              <a:rPr lang="en-US" dirty="0" err="1"/>
              <a:t>essendo</a:t>
            </a:r>
            <a:r>
              <a:rPr lang="en-US" dirty="0"/>
              <a:t> </a:t>
            </a:r>
            <a:r>
              <a:rPr lang="en-US" dirty="0" err="1"/>
              <a:t>connotata</a:t>
            </a:r>
            <a:r>
              <a:rPr lang="en-US" dirty="0"/>
              <a:t> da </a:t>
            </a:r>
            <a:r>
              <a:rPr lang="en-US" dirty="0" err="1"/>
              <a:t>elementi</a:t>
            </a:r>
            <a:r>
              <a:rPr lang="en-US" dirty="0"/>
              <a:t> </a:t>
            </a:r>
            <a:r>
              <a:rPr lang="en-US" dirty="0" err="1"/>
              <a:t>riconducibili</a:t>
            </a:r>
            <a:r>
              <a:rPr lang="en-US" dirty="0"/>
              <a:t> a </a:t>
            </a:r>
            <a:r>
              <a:rPr lang="en-US" dirty="0" err="1"/>
              <a:t>parametri</a:t>
            </a:r>
            <a:r>
              <a:rPr lang="en-US" dirty="0"/>
              <a:t> </a:t>
            </a:r>
            <a:r>
              <a:rPr lang="en-US" dirty="0" err="1"/>
              <a:t>matematici</a:t>
            </a:r>
            <a:r>
              <a:rPr lang="en-US" dirty="0"/>
              <a:t> e non </a:t>
            </a:r>
            <a:r>
              <a:rPr lang="en-US" dirty="0" err="1"/>
              <a:t>evidenziandosi</a:t>
            </a:r>
            <a:r>
              <a:rPr lang="en-US" dirty="0"/>
              <a:t> </a:t>
            </a:r>
            <a:r>
              <a:rPr lang="en-US" dirty="0" err="1"/>
              <a:t>quindi</a:t>
            </a:r>
            <a:r>
              <a:rPr lang="en-US" dirty="0"/>
              <a:t> </a:t>
            </a:r>
            <a:r>
              <a:rPr lang="en-US" dirty="0" err="1"/>
              <a:t>una</a:t>
            </a:r>
            <a:r>
              <a:rPr lang="en-US" dirty="0"/>
              <a:t> </a:t>
            </a:r>
            <a:r>
              <a:rPr lang="en-US" dirty="0" err="1"/>
              <a:t>sproporzione</a:t>
            </a:r>
            <a:r>
              <a:rPr lang="en-US" dirty="0"/>
              <a:t> </a:t>
            </a:r>
            <a:r>
              <a:rPr lang="en-US" dirty="0" err="1"/>
              <a:t>tra</a:t>
            </a:r>
            <a:r>
              <a:rPr lang="en-US" dirty="0"/>
              <a:t> le </a:t>
            </a:r>
            <a:r>
              <a:rPr lang="en-US" dirty="0" err="1"/>
              <a:t>prestazioni</a:t>
            </a:r>
            <a:r>
              <a:rPr lang="en-US" dirty="0"/>
              <a:t> e il </a:t>
            </a:r>
            <a:r>
              <a:rPr lang="en-US" dirty="0" err="1"/>
              <a:t>contratto</a:t>
            </a:r>
            <a:r>
              <a:rPr lang="en-US" dirty="0"/>
              <a:t> non </a:t>
            </a:r>
            <a:r>
              <a:rPr lang="en-US" dirty="0" err="1"/>
              <a:t>integrava</a:t>
            </a:r>
            <a:r>
              <a:rPr lang="en-US" dirty="0"/>
              <a:t> un </a:t>
            </a:r>
            <a:r>
              <a:rPr lang="en-US" i="1" dirty="0" err="1"/>
              <a:t>negotium</a:t>
            </a:r>
            <a:r>
              <a:rPr lang="en-US" i="1" dirty="0"/>
              <a:t> </a:t>
            </a:r>
            <a:r>
              <a:rPr lang="en-US" i="1" dirty="0" err="1"/>
              <a:t>mixtum</a:t>
            </a:r>
            <a:r>
              <a:rPr lang="en-US" i="1" dirty="0"/>
              <a:t> cum </a:t>
            </a:r>
            <a:r>
              <a:rPr lang="en-US" i="1" dirty="0" err="1"/>
              <a:t>donatione</a:t>
            </a:r>
            <a:endParaRPr lang="en-US" i="1" dirty="0"/>
          </a:p>
        </p:txBody>
      </p:sp>
    </p:spTree>
    <p:extLst>
      <p:ext uri="{BB962C8B-B14F-4D97-AF65-F5344CB8AC3E}">
        <p14:creationId xmlns:p14="http://schemas.microsoft.com/office/powerpoint/2010/main" val="4025408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A2FCAC-B115-E6B9-93FF-1464BF70ACB3}"/>
              </a:ext>
            </a:extLst>
          </p:cNvPr>
          <p:cNvSpPr>
            <a:spLocks noGrp="1"/>
          </p:cNvSpPr>
          <p:nvPr>
            <p:ph type="title"/>
          </p:nvPr>
        </p:nvSpPr>
        <p:spPr/>
        <p:txBody>
          <a:bodyPr/>
          <a:lstStyle/>
          <a:p>
            <a:pPr algn="ctr"/>
            <a:r>
              <a:rPr lang="it-IT" dirty="0"/>
              <a:t>Doppia funzione</a:t>
            </a:r>
            <a:endParaRPr lang="en-US" dirty="0"/>
          </a:p>
        </p:txBody>
      </p:sp>
      <p:sp>
        <p:nvSpPr>
          <p:cNvPr id="3" name="Segnaposto contenuto 2">
            <a:extLst>
              <a:ext uri="{FF2B5EF4-FFF2-40B4-BE49-F238E27FC236}">
                <a16:creationId xmlns:a16="http://schemas.microsoft.com/office/drawing/2014/main" id="{38B99688-C953-E2E4-B690-5AB8B3D88F4C}"/>
              </a:ext>
            </a:extLst>
          </p:cNvPr>
          <p:cNvSpPr>
            <a:spLocks noGrp="1"/>
          </p:cNvSpPr>
          <p:nvPr>
            <p:ph idx="1"/>
          </p:nvPr>
        </p:nvSpPr>
        <p:spPr/>
        <p:txBody>
          <a:bodyPr/>
          <a:lstStyle/>
          <a:p>
            <a:pPr indent="0" algn="just">
              <a:lnSpc>
                <a:spcPct val="107000"/>
              </a:lnSpc>
              <a:spcAft>
                <a:spcPts val="800"/>
              </a:spcAft>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Il contratto di assicurazione sulla vita assolve ad una doppia funzione: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di risparmio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rispetto al contraente/assicurato e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previdenziale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rispetto al terzo beneficiario. </a:t>
            </a:r>
          </a:p>
          <a:p>
            <a:pPr indent="0" algn="just">
              <a:lnSpc>
                <a:spcPct val="107000"/>
              </a:lnSpc>
              <a:spcAft>
                <a:spcPts val="800"/>
              </a:spcAft>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 indicata funzione previdenziale/assistenziale connota di una rilevanza particolare la scelta della persona del beneficiario. </a:t>
            </a:r>
          </a:p>
          <a:p>
            <a:pPr indent="0" algn="just">
              <a:lnSpc>
                <a:spcPct val="107000"/>
              </a:lnSpc>
              <a:spcAft>
                <a:spcPts val="800"/>
              </a:spcAft>
              <a:buNone/>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La prestazione a favore del beneficiario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non corrisponde con il sacrificio economico del contrante/assicurato poiché sarà costituita dal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capitale versato dal contraente, accresciuto dalla gestione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che l’assicuratore ha compiuto del capitale medesimo fino al verificarsi dell’evento assicurato. </a:t>
            </a:r>
          </a:p>
          <a:p>
            <a:pPr indent="0" algn="just">
              <a:lnSpc>
                <a:spcPct val="107000"/>
              </a:lnSpc>
              <a:spcAft>
                <a:spcPts val="800"/>
              </a:spcAft>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Questa dissociazione tra sacrificio economico del contraente e prestazione a favore del beneficiario è tenuta in considerazione dal legislatore: in presenza dei presupposti di legge,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sono oggetto degli istituti della revocazione a favore dei creditori, della collazione, dell’imputazione </a:t>
            </a:r>
            <a:r>
              <a:rPr lang="it-IT" sz="1800" b="1" i="1" dirty="0">
                <a:effectLst/>
                <a:latin typeface="Times New Roman" panose="02020603050405020304" pitchFamily="18" charset="0"/>
                <a:ea typeface="Calibri" panose="020F0502020204030204" pitchFamily="34" charset="0"/>
                <a:cs typeface="Times New Roman" panose="02020603050405020304" pitchFamily="18" charset="0"/>
              </a:rPr>
              <a:t>ex sé</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 e della riduzione delle donazioni </a:t>
            </a:r>
            <a:r>
              <a:rPr lang="it-IT" sz="1800" b="1" i="1" dirty="0">
                <a:effectLst/>
                <a:latin typeface="Times New Roman" panose="02020603050405020304" pitchFamily="18" charset="0"/>
                <a:ea typeface="Calibri" panose="020F0502020204030204" pitchFamily="34" charset="0"/>
                <a:cs typeface="Times New Roman" panose="02020603050405020304" pitchFamily="18" charset="0"/>
              </a:rPr>
              <a:t>i premi pagati all’assicuratore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 non la prestazione assicurativa erogata a favore del beneficiario (art. 1923, comma 2, c.c.).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2710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8E654-585D-181A-8110-0247553088D9}"/>
              </a:ext>
            </a:extLst>
          </p:cNvPr>
          <p:cNvSpPr>
            <a:spLocks noGrp="1"/>
          </p:cNvSpPr>
          <p:nvPr>
            <p:ph type="title"/>
          </p:nvPr>
        </p:nvSpPr>
        <p:spPr/>
        <p:txBody>
          <a:bodyPr/>
          <a:lstStyle/>
          <a:p>
            <a:pPr algn="ctr"/>
            <a:r>
              <a:rPr lang="it-IT" dirty="0"/>
              <a:t>Cass. 22 novembre 2023, n. 32439</a:t>
            </a:r>
            <a:endParaRPr lang="en-US" dirty="0"/>
          </a:p>
        </p:txBody>
      </p:sp>
      <p:sp>
        <p:nvSpPr>
          <p:cNvPr id="3" name="Segnaposto contenuto 2">
            <a:extLst>
              <a:ext uri="{FF2B5EF4-FFF2-40B4-BE49-F238E27FC236}">
                <a16:creationId xmlns:a16="http://schemas.microsoft.com/office/drawing/2014/main" id="{986812D9-D7E5-258D-C47A-3997B2A1B66B}"/>
              </a:ext>
            </a:extLst>
          </p:cNvPr>
          <p:cNvSpPr>
            <a:spLocks noGrp="1"/>
          </p:cNvSpPr>
          <p:nvPr>
            <p:ph idx="1"/>
          </p:nvPr>
        </p:nvSpPr>
        <p:spPr/>
        <p:txBody>
          <a:bodyPr>
            <a:normAutofit lnSpcReduction="10000"/>
          </a:bodyPr>
          <a:lstStyle/>
          <a:p>
            <a:r>
              <a:rPr lang="it-IT" dirty="0"/>
              <a:t>Secondo la Cassazione </a:t>
            </a:r>
            <a:r>
              <a:rPr lang="it-IT" dirty="0">
                <a:highlight>
                  <a:srgbClr val="FFFF00"/>
                </a:highlight>
              </a:rPr>
              <a:t>l’aleatorietà del contratto postula la comparazione delle prestazioni sulla base di dati omogenei:</a:t>
            </a:r>
            <a:r>
              <a:rPr lang="it-IT" dirty="0"/>
              <a:t> </a:t>
            </a:r>
            <a:r>
              <a:rPr lang="it-IT" dirty="0">
                <a:highlight>
                  <a:srgbClr val="00FF00"/>
                </a:highlight>
              </a:rPr>
              <a:t>da una parte, la capitalizzazione della rendita del bene capitale trasferito e, dall’altra parte, la capitalizzazione delle rendite e delle utilità periodiche dovute nel complesso dal vitaliziante</a:t>
            </a:r>
          </a:p>
          <a:p>
            <a:r>
              <a:rPr lang="it-IT" dirty="0"/>
              <a:t>L’originaria macroscopica  sproporzione del valore del cespite rispetto al minor valore delle prestazioni fa presumere lo spirito di liberalità, tipico della donazione eventualmente gravata da </a:t>
            </a:r>
            <a:r>
              <a:rPr lang="it-IT" i="1" dirty="0"/>
              <a:t>modus</a:t>
            </a:r>
          </a:p>
          <a:p>
            <a:r>
              <a:rPr lang="it-IT" dirty="0">
                <a:highlight>
                  <a:srgbClr val="00FFFF"/>
                </a:highlight>
              </a:rPr>
              <a:t>Anche la prestazione dovuta dal vitaliziante è caratterizzata da patrimonialità o suscettibilità di valutazione economica, essenziale per una prestazione dedotta in contratto (art. 1321 e 1174 c.c.). </a:t>
            </a:r>
            <a:endParaRPr lang="en-US" dirty="0">
              <a:highlight>
                <a:srgbClr val="00FFFF"/>
              </a:highlight>
            </a:endParaRPr>
          </a:p>
        </p:txBody>
      </p:sp>
    </p:spTree>
    <p:extLst>
      <p:ext uri="{BB962C8B-B14F-4D97-AF65-F5344CB8AC3E}">
        <p14:creationId xmlns:p14="http://schemas.microsoft.com/office/powerpoint/2010/main" val="862166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C36F76-AC93-9EAD-5C38-6AC3C43387B0}"/>
              </a:ext>
            </a:extLst>
          </p:cNvPr>
          <p:cNvSpPr>
            <a:spLocks noGrp="1"/>
          </p:cNvSpPr>
          <p:nvPr>
            <p:ph type="title"/>
          </p:nvPr>
        </p:nvSpPr>
        <p:spPr/>
        <p:txBody>
          <a:bodyPr>
            <a:normAutofit/>
          </a:bodyPr>
          <a:lstStyle/>
          <a:p>
            <a:pPr algn="ctr"/>
            <a:r>
              <a:rPr lang="it-IT" dirty="0"/>
              <a:t>La massima</a:t>
            </a:r>
            <a:br>
              <a:rPr lang="it-IT" dirty="0"/>
            </a:br>
            <a:r>
              <a:rPr lang="it-IT" sz="3600" dirty="0"/>
              <a:t>Conforme a Cass., sezioni unite, 11 luglio 1994, n. 6532</a:t>
            </a:r>
            <a:endParaRPr lang="en-US" sz="3600" dirty="0"/>
          </a:p>
        </p:txBody>
      </p:sp>
      <p:sp>
        <p:nvSpPr>
          <p:cNvPr id="3" name="Segnaposto contenuto 2">
            <a:extLst>
              <a:ext uri="{FF2B5EF4-FFF2-40B4-BE49-F238E27FC236}">
                <a16:creationId xmlns:a16="http://schemas.microsoft.com/office/drawing/2014/main" id="{BA320979-709C-9731-D310-AF23ADB9ACEE}"/>
              </a:ext>
            </a:extLst>
          </p:cNvPr>
          <p:cNvSpPr>
            <a:spLocks noGrp="1"/>
          </p:cNvSpPr>
          <p:nvPr>
            <p:ph idx="1"/>
          </p:nvPr>
        </p:nvSpPr>
        <p:spPr/>
        <p:txBody>
          <a:bodyPr>
            <a:normAutofit lnSpcReduction="10000"/>
          </a:bodyPr>
          <a:lstStyle/>
          <a:p>
            <a:pPr marL="0" indent="0">
              <a:buNone/>
            </a:pPr>
            <a:r>
              <a:rPr lang="it-IT" dirty="0"/>
              <a:t>«Il contratto atipico di mantenimento (o vitalizio alimentare o assistenziale), con cui il vitaliziante si obbliga, in corrispettivo dell’alienazione di un bene, a prestare al vitaliziato mantenimento e assistenza vita </a:t>
            </a:r>
            <a:r>
              <a:rPr lang="it-IT" dirty="0" err="1"/>
              <a:t>natural</a:t>
            </a:r>
            <a:r>
              <a:rPr lang="it-IT" dirty="0"/>
              <a:t> durante, è caratterizzato al momento della sua conclusione dall’</a:t>
            </a:r>
            <a:r>
              <a:rPr lang="it-IT" b="1" dirty="0"/>
              <a:t>alea inerente sia alla durata della vita del vitaliziato, sia all’entità delle prestazioni a carico del vitaliziante</a:t>
            </a:r>
            <a:r>
              <a:rPr lang="it-IT" dirty="0"/>
              <a:t>, le quali, tuttavia, proprio in quanto negoziabili come corrispettivo, sono </a:t>
            </a:r>
            <a:r>
              <a:rPr lang="it-IT" b="1" dirty="0"/>
              <a:t>necessariamente suscettibili di valutazione economica</a:t>
            </a:r>
            <a:r>
              <a:rPr lang="it-IT" dirty="0"/>
              <a:t>, così da comparare secondo dati omogenei, in termini di presumibile equivalenza o, al contrario, di palese sproporzione, la capitalizzazione della rendita reale del bene trasferito e la capitalizzazione delle utilità periodiche dovute nel complesso dal vitaliziante».</a:t>
            </a:r>
            <a:endParaRPr lang="en-US" dirty="0"/>
          </a:p>
        </p:txBody>
      </p:sp>
    </p:spTree>
    <p:extLst>
      <p:ext uri="{BB962C8B-B14F-4D97-AF65-F5344CB8AC3E}">
        <p14:creationId xmlns:p14="http://schemas.microsoft.com/office/powerpoint/2010/main" val="17449487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0CEA50-2156-1F06-DEAA-A97047313E0F}"/>
              </a:ext>
            </a:extLst>
          </p:cNvPr>
          <p:cNvSpPr>
            <a:spLocks noGrp="1"/>
          </p:cNvSpPr>
          <p:nvPr>
            <p:ph type="title"/>
          </p:nvPr>
        </p:nvSpPr>
        <p:spPr/>
        <p:txBody>
          <a:bodyPr>
            <a:normAutofit/>
          </a:bodyPr>
          <a:lstStyle/>
          <a:p>
            <a:pPr algn="ctr">
              <a:lnSpc>
                <a:spcPct val="150000"/>
              </a:lnSpc>
              <a:spcAft>
                <a:spcPts val="800"/>
              </a:spcAft>
            </a:pPr>
            <a:r>
              <a:rPr lang="it-IT" dirty="0"/>
              <a:t>Cass. 19 luglio 2011, n. 15848</a:t>
            </a:r>
            <a:endParaRPr lang="en-US" dirty="0"/>
          </a:p>
        </p:txBody>
      </p:sp>
      <p:sp>
        <p:nvSpPr>
          <p:cNvPr id="3" name="Segnaposto contenuto 2">
            <a:extLst>
              <a:ext uri="{FF2B5EF4-FFF2-40B4-BE49-F238E27FC236}">
                <a16:creationId xmlns:a16="http://schemas.microsoft.com/office/drawing/2014/main" id="{B2217F2E-E988-F853-6803-884C99D97244}"/>
              </a:ext>
            </a:extLst>
          </p:cNvPr>
          <p:cNvSpPr>
            <a:spLocks noGrp="1"/>
          </p:cNvSpPr>
          <p:nvPr>
            <p:ph idx="1"/>
          </p:nvPr>
        </p:nvSpPr>
        <p:spPr/>
        <p:txBody>
          <a:bodyPr>
            <a:normAutofit fontScale="92500"/>
          </a:bodyPr>
          <a:lstStyle/>
          <a:p>
            <a:r>
              <a:rPr lang="it-IT" dirty="0"/>
              <a:t>La madre, convivente con il figlio e con la nuora, aveva venduto a costoro i diritti di comproprietà pari ad ½ di un immobile del valore catastale di lire 108.500.000, in cambio dell’obbligo dei medesimi di fornire «</a:t>
            </a:r>
            <a:r>
              <a:rPr lang="it-IT" dirty="0">
                <a:highlight>
                  <a:srgbClr val="FFFF00"/>
                </a:highlight>
              </a:rPr>
              <a:t>assistenza di ogni genere anche in caso di infermità</a:t>
            </a:r>
            <a:r>
              <a:rPr lang="it-IT" dirty="0"/>
              <a:t>», unitamente ad «</a:t>
            </a:r>
            <a:r>
              <a:rPr lang="it-IT" dirty="0">
                <a:highlight>
                  <a:srgbClr val="FFFF00"/>
                </a:highlight>
              </a:rPr>
              <a:t>alloggio e vitto, e ogni altro genere utile e necessario al sostentamento e abbigliamento</a:t>
            </a:r>
            <a:r>
              <a:rPr lang="it-IT" dirty="0"/>
              <a:t>», quantificato in lire 1.000.000 mensili;</a:t>
            </a:r>
          </a:p>
          <a:p>
            <a:r>
              <a:rPr lang="it-IT" dirty="0"/>
              <a:t>All’atto della stipula la madre aveva quasi 84 anni e si trovava, da anni, in condizioni fisiche e psichiche gravemente compromesse, avendo subìto circa 6 anni prima un ictus cerebrale ed essendo divenuta negli ultimi due-tre anni incapace di provvedere a se stessa;</a:t>
            </a:r>
          </a:p>
          <a:p>
            <a:r>
              <a:rPr lang="it-IT" dirty="0"/>
              <a:t> dopo cinque mesi la madre è deceduta per infarto.</a:t>
            </a:r>
            <a:endParaRPr lang="en-US" dirty="0"/>
          </a:p>
        </p:txBody>
      </p:sp>
    </p:spTree>
    <p:extLst>
      <p:ext uri="{BB962C8B-B14F-4D97-AF65-F5344CB8AC3E}">
        <p14:creationId xmlns:p14="http://schemas.microsoft.com/office/powerpoint/2010/main" val="3529061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C060DA-F7B1-D920-917A-11E8A4778FA4}"/>
              </a:ext>
            </a:extLst>
          </p:cNvPr>
          <p:cNvSpPr>
            <a:spLocks noGrp="1"/>
          </p:cNvSpPr>
          <p:nvPr>
            <p:ph type="title"/>
          </p:nvPr>
        </p:nvSpPr>
        <p:spPr/>
        <p:txBody>
          <a:bodyPr/>
          <a:lstStyle/>
          <a:p>
            <a:pPr algn="ctr"/>
            <a:r>
              <a:rPr lang="it-IT" dirty="0"/>
              <a:t>Cass. 19 luglio 2011, n. 15848</a:t>
            </a:r>
            <a:endParaRPr lang="en-US" dirty="0"/>
          </a:p>
        </p:txBody>
      </p:sp>
      <p:sp>
        <p:nvSpPr>
          <p:cNvPr id="3" name="Segnaposto contenuto 2">
            <a:extLst>
              <a:ext uri="{FF2B5EF4-FFF2-40B4-BE49-F238E27FC236}">
                <a16:creationId xmlns:a16="http://schemas.microsoft.com/office/drawing/2014/main" id="{B2781A8B-A79B-E25B-CAC3-5B3AC58BC930}"/>
              </a:ext>
            </a:extLst>
          </p:cNvPr>
          <p:cNvSpPr>
            <a:spLocks noGrp="1"/>
          </p:cNvSpPr>
          <p:nvPr>
            <p:ph idx="1"/>
          </p:nvPr>
        </p:nvSpPr>
        <p:spPr/>
        <p:txBody>
          <a:bodyPr>
            <a:normAutofit fontScale="92500" lnSpcReduction="20000"/>
          </a:bodyPr>
          <a:lstStyle/>
          <a:p>
            <a:pPr marL="0" indent="0">
              <a:buNone/>
            </a:pPr>
            <a:r>
              <a:rPr lang="it-IT" dirty="0"/>
              <a:t>La Corte ha ritenuto sussistente nel caso in esame il requisito dell’alea per queste ragioni:</a:t>
            </a:r>
          </a:p>
          <a:p>
            <a:r>
              <a:rPr lang="it-IT" dirty="0">
                <a:highlight>
                  <a:srgbClr val="FFFF00"/>
                </a:highlight>
              </a:rPr>
              <a:t>L’oggettiva precarietà delle condizioni di salute della vitaliziata non era tale da farne prevedere il decesso a distanza di pochi mesi</a:t>
            </a:r>
            <a:r>
              <a:rPr lang="it-IT" dirty="0"/>
              <a:t>, tanto più che lo stesso sopravvenne per una malattia di cui non risultava dimostrato il collegamento causale con il preesistente  stato patologico;</a:t>
            </a:r>
          </a:p>
          <a:p>
            <a:r>
              <a:rPr lang="it-IT" dirty="0">
                <a:highlight>
                  <a:srgbClr val="00FF00"/>
                </a:highlight>
              </a:rPr>
              <a:t>L’età della vitaliziata non era talmente avanzata da fondare la previsione della sua morte nel volgere di pochi mesi</a:t>
            </a:r>
            <a:r>
              <a:rPr lang="it-IT" dirty="0"/>
              <a:t>;</a:t>
            </a:r>
          </a:p>
          <a:p>
            <a:r>
              <a:rPr lang="it-IT" dirty="0"/>
              <a:t>Il vitalizio era rappresentato non solo dai costi per ospitalità, vitto e abbigliamento ma, in via principale, da </a:t>
            </a:r>
            <a:r>
              <a:rPr lang="it-IT" dirty="0">
                <a:highlight>
                  <a:srgbClr val="00FFFF"/>
                </a:highlight>
              </a:rPr>
              <a:t>prestazioni assistenziali </a:t>
            </a:r>
            <a:r>
              <a:rPr lang="it-IT" dirty="0"/>
              <a:t>(«assistenza di ogni genere, anche in caso di ogni e qualsiasi infermità») che non erano suscettibili di predeterminazione in un ammontare certo ma erano </a:t>
            </a:r>
            <a:r>
              <a:rPr lang="it-IT" dirty="0">
                <a:highlight>
                  <a:srgbClr val="00FFFF"/>
                </a:highlight>
              </a:rPr>
              <a:t>variabili, giorno per giorno, secondo i bisogni del beneficiario</a:t>
            </a:r>
            <a:r>
              <a:rPr lang="it-IT" dirty="0"/>
              <a:t>.</a:t>
            </a:r>
          </a:p>
          <a:p>
            <a:endParaRPr lang="en-US" dirty="0"/>
          </a:p>
        </p:txBody>
      </p:sp>
    </p:spTree>
    <p:extLst>
      <p:ext uri="{BB962C8B-B14F-4D97-AF65-F5344CB8AC3E}">
        <p14:creationId xmlns:p14="http://schemas.microsoft.com/office/powerpoint/2010/main" val="21302574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73E24A-78FF-3347-BA41-744C1AB66EEF}"/>
              </a:ext>
            </a:extLst>
          </p:cNvPr>
          <p:cNvSpPr>
            <a:spLocks noGrp="1"/>
          </p:cNvSpPr>
          <p:nvPr>
            <p:ph type="title"/>
          </p:nvPr>
        </p:nvSpPr>
        <p:spPr/>
        <p:txBody>
          <a:bodyPr/>
          <a:lstStyle/>
          <a:p>
            <a:pPr algn="ctr"/>
            <a:r>
              <a:rPr lang="it-IT" dirty="0"/>
              <a:t>Osservazioni finali</a:t>
            </a:r>
            <a:endParaRPr lang="en-US" dirty="0"/>
          </a:p>
        </p:txBody>
      </p:sp>
      <p:sp>
        <p:nvSpPr>
          <p:cNvPr id="3" name="Segnaposto contenuto 2">
            <a:extLst>
              <a:ext uri="{FF2B5EF4-FFF2-40B4-BE49-F238E27FC236}">
                <a16:creationId xmlns:a16="http://schemas.microsoft.com/office/drawing/2014/main" id="{B9354602-D6C5-15C3-A40C-22A28CE032DB}"/>
              </a:ext>
            </a:extLst>
          </p:cNvPr>
          <p:cNvSpPr>
            <a:spLocks noGrp="1"/>
          </p:cNvSpPr>
          <p:nvPr>
            <p:ph idx="1"/>
          </p:nvPr>
        </p:nvSpPr>
        <p:spPr/>
        <p:txBody>
          <a:bodyPr>
            <a:normAutofit fontScale="85000" lnSpcReduction="10000"/>
          </a:bodyPr>
          <a:lstStyle/>
          <a:p>
            <a:r>
              <a:rPr lang="it-IT" dirty="0"/>
              <a:t>Il contratto di mantenimento è </a:t>
            </a:r>
            <a:r>
              <a:rPr lang="it-IT" b="1" dirty="0"/>
              <a:t>essenzialmente aleatorio</a:t>
            </a:r>
            <a:r>
              <a:rPr lang="it-IT" dirty="0"/>
              <a:t>, nel senso che, al momento della sua conclusione, deve sussistere una oggettiva incertezza sia sulla durata del rapporto sia sull’entità delle prestazioni del vitaliziante, perché correlate alle condizioni fisiche del vitaliziato</a:t>
            </a:r>
          </a:p>
          <a:p>
            <a:r>
              <a:rPr lang="it-IT" dirty="0"/>
              <a:t>Secondo la Cassazione, ai fini della verifica della sussistenza dell’alea, deve essere possibile valutare, </a:t>
            </a:r>
            <a:r>
              <a:rPr lang="it-IT" b="1" dirty="0"/>
              <a:t>al momento della conclusione del contratto,</a:t>
            </a:r>
            <a:r>
              <a:rPr lang="it-IT" dirty="0"/>
              <a:t>  </a:t>
            </a:r>
            <a:r>
              <a:rPr lang="it-IT" b="1" dirty="0"/>
              <a:t>una</a:t>
            </a:r>
            <a:r>
              <a:rPr lang="it-IT" dirty="0"/>
              <a:t> </a:t>
            </a:r>
            <a:r>
              <a:rPr lang="it-IT" b="1" dirty="0"/>
              <a:t>presumibile equivalenza o una palese sproporzione delle reciproche prestazioni</a:t>
            </a:r>
          </a:p>
          <a:p>
            <a:r>
              <a:rPr lang="it-IT" dirty="0"/>
              <a:t>Sul piano dello svolgimento del rapporto è ammesso la risoluzione del contratto per inadempimento del vitaliziante</a:t>
            </a:r>
          </a:p>
          <a:p>
            <a:r>
              <a:rPr lang="it-IT" dirty="0"/>
              <a:t>Trattandosi di contratto aleatorio, del quale è impossibile determinare la durata al momento della sua sottoscrizione, riterrei che non sia consentito valutare </a:t>
            </a:r>
            <a:r>
              <a:rPr lang="it-IT" i="1" dirty="0"/>
              <a:t>ex post </a:t>
            </a:r>
            <a:r>
              <a:rPr lang="it-IT" dirty="0"/>
              <a:t>il valore delle reciproche prestazioni per applicare la disciplina delle liberalità indirette (cfr. Cass. n. 15848/2011).</a:t>
            </a:r>
            <a:endParaRPr lang="en-US" dirty="0"/>
          </a:p>
        </p:txBody>
      </p:sp>
    </p:spTree>
    <p:extLst>
      <p:ext uri="{BB962C8B-B14F-4D97-AF65-F5344CB8AC3E}">
        <p14:creationId xmlns:p14="http://schemas.microsoft.com/office/powerpoint/2010/main" val="376530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F41EC1-4C01-447E-9D3F-8293EE25C891}"/>
              </a:ext>
            </a:extLst>
          </p:cNvPr>
          <p:cNvSpPr>
            <a:spLocks noGrp="1"/>
          </p:cNvSpPr>
          <p:nvPr>
            <p:ph type="title"/>
          </p:nvPr>
        </p:nvSpPr>
        <p:spPr/>
        <p:txBody>
          <a:bodyPr/>
          <a:lstStyle/>
          <a:p>
            <a:pPr algn="ctr"/>
            <a:r>
              <a:rPr lang="it-IT" dirty="0"/>
              <a:t>Natura contrattuale</a:t>
            </a:r>
            <a:endParaRPr lang="en-US" dirty="0"/>
          </a:p>
        </p:txBody>
      </p:sp>
      <p:sp>
        <p:nvSpPr>
          <p:cNvPr id="3" name="Segnaposto contenuto 2">
            <a:extLst>
              <a:ext uri="{FF2B5EF4-FFF2-40B4-BE49-F238E27FC236}">
                <a16:creationId xmlns:a16="http://schemas.microsoft.com/office/drawing/2014/main" id="{0372187E-5946-C007-1392-E4E5B29FC3C3}"/>
              </a:ext>
            </a:extLst>
          </p:cNvPr>
          <p:cNvSpPr>
            <a:spLocks noGrp="1"/>
          </p:cNvSpPr>
          <p:nvPr>
            <p:ph idx="1"/>
          </p:nvPr>
        </p:nvSpPr>
        <p:spPr/>
        <p:txBody>
          <a:bodyPr/>
          <a:lstStyle/>
          <a:p>
            <a:pPr marL="0" indent="0">
              <a:buNone/>
            </a:pPr>
            <a:r>
              <a:rPr lang="it-IT" sz="3200" dirty="0">
                <a:effectLst/>
                <a:latin typeface="Times New Roman" panose="02020603050405020304" pitchFamily="18" charset="0"/>
                <a:ea typeface="Calibri" panose="020F0502020204030204" pitchFamily="34" charset="0"/>
                <a:cs typeface="Times New Roman" panose="02020603050405020304" pitchFamily="18" charset="0"/>
              </a:rPr>
              <a:t>Trattandosi di contratto a favore di terzo, </a:t>
            </a:r>
          </a:p>
          <a:p>
            <a:pPr marL="0" indent="0">
              <a:buNone/>
            </a:pPr>
            <a:r>
              <a:rPr lang="it-IT" sz="3200" b="1" dirty="0">
                <a:effectLst/>
                <a:latin typeface="Times New Roman" panose="02020603050405020304" pitchFamily="18" charset="0"/>
                <a:ea typeface="Calibri" panose="020F0502020204030204" pitchFamily="34" charset="0"/>
                <a:cs typeface="Times New Roman" panose="02020603050405020304" pitchFamily="18" charset="0"/>
              </a:rPr>
              <a:t>la prestazione assicurativa è eseguita dal promittente direttamente a favore del terzo</a:t>
            </a:r>
            <a:r>
              <a:rPr lang="it-IT" sz="3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it-IT" sz="3200" dirty="0">
                <a:effectLst/>
                <a:latin typeface="Times New Roman" panose="02020603050405020304" pitchFamily="18" charset="0"/>
                <a:ea typeface="Calibri" panose="020F0502020204030204" pitchFamily="34" charset="0"/>
                <a:cs typeface="Times New Roman" panose="02020603050405020304" pitchFamily="18" charset="0"/>
              </a:rPr>
              <a:t>in forza del contratto di assicurazione stipulato tra assicuratore/promittente ed assicurato/stipulante, </a:t>
            </a:r>
          </a:p>
          <a:p>
            <a:pPr marL="0" indent="0">
              <a:buNone/>
            </a:pPr>
            <a:r>
              <a:rPr lang="it-IT" sz="3200" dirty="0">
                <a:effectLst/>
                <a:latin typeface="Times New Roman" panose="02020603050405020304" pitchFamily="18" charset="0"/>
                <a:ea typeface="Calibri" panose="020F0502020204030204" pitchFamily="34" charset="0"/>
                <a:cs typeface="Times New Roman" panose="02020603050405020304" pitchFamily="18" charset="0"/>
              </a:rPr>
              <a:t>anche se </a:t>
            </a:r>
            <a:r>
              <a:rPr lang="it-IT" sz="3200" b="1" dirty="0">
                <a:effectLst/>
                <a:latin typeface="Times New Roman" panose="02020603050405020304" pitchFamily="18" charset="0"/>
                <a:ea typeface="Calibri" panose="020F0502020204030204" pitchFamily="34" charset="0"/>
                <a:cs typeface="Times New Roman" panose="02020603050405020304" pitchFamily="18" charset="0"/>
              </a:rPr>
              <a:t>l’esecuzione della prestazione dovrà avvenire dopo la morte dello stipulante</a:t>
            </a:r>
            <a:r>
              <a:rPr lang="it-IT" sz="3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7168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BB3535-76CB-F9A4-ABD4-DA0CB4BBAEF2}"/>
              </a:ext>
            </a:extLst>
          </p:cNvPr>
          <p:cNvSpPr>
            <a:spLocks noGrp="1"/>
          </p:cNvSpPr>
          <p:nvPr>
            <p:ph type="title"/>
          </p:nvPr>
        </p:nvSpPr>
        <p:spPr/>
        <p:txBody>
          <a:bodyPr/>
          <a:lstStyle/>
          <a:p>
            <a:r>
              <a:rPr lang="it-IT" dirty="0"/>
              <a:t>Rapporto con il divieto di patto successorio</a:t>
            </a:r>
            <a:endParaRPr lang="en-US" dirty="0"/>
          </a:p>
        </p:txBody>
      </p:sp>
      <p:sp>
        <p:nvSpPr>
          <p:cNvPr id="3" name="Segnaposto contenuto 2">
            <a:extLst>
              <a:ext uri="{FF2B5EF4-FFF2-40B4-BE49-F238E27FC236}">
                <a16:creationId xmlns:a16="http://schemas.microsoft.com/office/drawing/2014/main" id="{EA6BBF62-0ADD-FCCF-9DB6-2DDD7AF4EB91}"/>
              </a:ext>
            </a:extLst>
          </p:cNvPr>
          <p:cNvSpPr>
            <a:spLocks noGrp="1"/>
          </p:cNvSpPr>
          <p:nvPr>
            <p:ph idx="1"/>
          </p:nvPr>
        </p:nvSpPr>
        <p:spPr/>
        <p:txBody>
          <a:bodyPr/>
          <a:lstStyle/>
          <a:p>
            <a:pPr marL="0" indent="0">
              <a:buNone/>
            </a:pPr>
            <a:r>
              <a:rPr lang="it-IT" sz="1800" dirty="0">
                <a:effectLst/>
                <a:latin typeface="Times New Roman" panose="02020603050405020304" pitchFamily="18" charset="0"/>
                <a:ea typeface="Calibri" panose="020F0502020204030204" pitchFamily="34" charset="0"/>
              </a:rPr>
              <a:t>Caratteristica fondamentale del testamento è di essere un “</a:t>
            </a:r>
            <a:r>
              <a:rPr lang="it-IT" sz="1800" i="1" dirty="0">
                <a:effectLst/>
                <a:latin typeface="Times New Roman" panose="02020603050405020304" pitchFamily="18" charset="0"/>
                <a:ea typeface="Calibri" panose="020F0502020204030204" pitchFamily="34" charset="0"/>
              </a:rPr>
              <a:t>atto revocabile</a:t>
            </a:r>
            <a:r>
              <a:rPr lang="it-IT" sz="1800" dirty="0">
                <a:effectLst/>
                <a:latin typeface="Times New Roman" panose="02020603050405020304" pitchFamily="18" charset="0"/>
                <a:ea typeface="Calibri" panose="020F0502020204030204" pitchFamily="34" charset="0"/>
              </a:rPr>
              <a:t>” (art. 587, comma 1, c.c.); il testatore non può “</a:t>
            </a:r>
            <a:r>
              <a:rPr lang="it-IT" sz="1800" i="1" dirty="0">
                <a:effectLst/>
                <a:latin typeface="Times New Roman" panose="02020603050405020304" pitchFamily="18" charset="0"/>
                <a:ea typeface="Calibri" panose="020F0502020204030204" pitchFamily="34" charset="0"/>
              </a:rPr>
              <a:t>in alcun modo rinunziare alla facoltà di revocare o mutare le disposizioni testamentarie: ogni clausola o condizione contraria non ha effetto</a:t>
            </a:r>
            <a:r>
              <a:rPr lang="it-IT" sz="1800" dirty="0">
                <a:effectLst/>
                <a:latin typeface="Times New Roman" panose="02020603050405020304" pitchFamily="18" charset="0"/>
                <a:ea typeface="Calibri" panose="020F0502020204030204" pitchFamily="34" charset="0"/>
              </a:rPr>
              <a:t>” (art. 679 c.c.). </a:t>
            </a:r>
          </a:p>
          <a:p>
            <a:pPr marL="0" indent="0">
              <a:buNone/>
            </a:pPr>
            <a:r>
              <a:rPr lang="it-IT" sz="1800" dirty="0">
                <a:effectLst/>
                <a:latin typeface="Times New Roman" panose="02020603050405020304" pitchFamily="18" charset="0"/>
                <a:ea typeface="Calibri" panose="020F0502020204030204" pitchFamily="34" charset="0"/>
              </a:rPr>
              <a:t>Al contrario, il contratto “</a:t>
            </a:r>
            <a:r>
              <a:rPr lang="it-IT" sz="1800" i="1" dirty="0">
                <a:effectLst/>
                <a:latin typeface="Times New Roman" panose="02020603050405020304" pitchFamily="18" charset="0"/>
                <a:ea typeface="Calibri" panose="020F0502020204030204" pitchFamily="34" charset="0"/>
              </a:rPr>
              <a:t>ha forza di legge tra le parti. Non può essere sciolto che per mutuo consenso o per cause ammesse dalla legge</a:t>
            </a:r>
            <a:r>
              <a:rPr lang="it-IT" sz="1800" dirty="0">
                <a:effectLst/>
                <a:latin typeface="Times New Roman" panose="02020603050405020304" pitchFamily="18" charset="0"/>
                <a:ea typeface="Calibri" panose="020F0502020204030204" pitchFamily="34" charset="0"/>
              </a:rPr>
              <a:t>” (art. 1372, comma 1, c.c.). </a:t>
            </a:r>
          </a:p>
          <a:p>
            <a:pPr marL="0" indent="0">
              <a:buNone/>
            </a:pPr>
            <a:r>
              <a:rPr lang="it-IT" sz="1800" dirty="0">
                <a:effectLst/>
                <a:latin typeface="Times New Roman" panose="02020603050405020304" pitchFamily="18" charset="0"/>
                <a:ea typeface="Calibri" panose="020F0502020204030204" pitchFamily="34" charset="0"/>
              </a:rPr>
              <a:t>L’assicurazione sulla vita comporta un’attribuzione di </a:t>
            </a:r>
            <a:r>
              <a:rPr lang="it-IT" sz="1800" b="1" dirty="0">
                <a:effectLst/>
                <a:latin typeface="Times New Roman" panose="02020603050405020304" pitchFamily="18" charset="0"/>
                <a:ea typeface="Calibri" panose="020F0502020204030204" pitchFamily="34" charset="0"/>
              </a:rPr>
              <a:t>un beneficio con atto </a:t>
            </a:r>
            <a:r>
              <a:rPr lang="it-IT" sz="1800" b="1" i="1" dirty="0">
                <a:effectLst/>
                <a:latin typeface="Times New Roman" panose="02020603050405020304" pitchFamily="18" charset="0"/>
                <a:ea typeface="Calibri" panose="020F0502020204030204" pitchFamily="34" charset="0"/>
              </a:rPr>
              <a:t>inter </a:t>
            </a:r>
            <a:r>
              <a:rPr lang="it-IT" sz="1800" b="1" i="1" dirty="0" err="1">
                <a:effectLst/>
                <a:latin typeface="Times New Roman" panose="02020603050405020304" pitchFamily="18" charset="0"/>
                <a:ea typeface="Calibri" panose="020F0502020204030204" pitchFamily="34" charset="0"/>
              </a:rPr>
              <a:t>vivos</a:t>
            </a:r>
            <a:r>
              <a:rPr lang="it-IT" sz="1800" b="1" dirty="0">
                <a:effectLst/>
                <a:latin typeface="Times New Roman" panose="02020603050405020304" pitchFamily="18" charset="0"/>
                <a:ea typeface="Calibri" panose="020F0502020204030204" pitchFamily="34" charset="0"/>
              </a:rPr>
              <a:t>, </a:t>
            </a:r>
            <a:r>
              <a:rPr lang="it-IT" sz="1800" dirty="0">
                <a:effectLst/>
                <a:latin typeface="Times New Roman" panose="02020603050405020304" pitchFamily="18" charset="0"/>
                <a:ea typeface="Calibri" panose="020F0502020204030204" pitchFamily="34" charset="0"/>
              </a:rPr>
              <a:t>con prestazione da eseguirsi direttamente da parte dell’assicuratore.</a:t>
            </a:r>
          </a:p>
          <a:p>
            <a:pPr marL="0" indent="0">
              <a:buNone/>
            </a:pPr>
            <a:r>
              <a:rPr lang="it-IT" sz="1800" b="1" dirty="0">
                <a:effectLst/>
                <a:latin typeface="Times New Roman" panose="02020603050405020304" pitchFamily="18" charset="0"/>
                <a:ea typeface="Calibri" panose="020F0502020204030204" pitchFamily="34" charset="0"/>
              </a:rPr>
              <a:t>La morte dell’assicurato indica il termine di adempimento della prestazione </a:t>
            </a:r>
            <a:r>
              <a:rPr lang="it-IT" sz="1800" dirty="0">
                <a:effectLst/>
                <a:latin typeface="Times New Roman" panose="02020603050405020304" pitchFamily="18" charset="0"/>
                <a:ea typeface="Calibri" panose="020F0502020204030204" pitchFamily="34" charset="0"/>
              </a:rPr>
              <a:t>per la quale l’assicuratore si è obbligato fin dalla conclusione del contratto ed il beneficiario ha acquisito il diritto fin dalla designazione, nonostante il beneficio sia revocabile dal contraente</a:t>
            </a:r>
            <a:endParaRPr lang="en-US" dirty="0"/>
          </a:p>
        </p:txBody>
      </p:sp>
    </p:spTree>
    <p:extLst>
      <p:ext uri="{BB962C8B-B14F-4D97-AF65-F5344CB8AC3E}">
        <p14:creationId xmlns:p14="http://schemas.microsoft.com/office/powerpoint/2010/main" val="404744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EB375A-A360-7E95-36BD-0E0270AF2496}"/>
              </a:ext>
            </a:extLst>
          </p:cNvPr>
          <p:cNvSpPr>
            <a:spLocks noGrp="1"/>
          </p:cNvSpPr>
          <p:nvPr>
            <p:ph type="title"/>
          </p:nvPr>
        </p:nvSpPr>
        <p:spPr/>
        <p:txBody>
          <a:bodyPr/>
          <a:lstStyle/>
          <a:p>
            <a:pPr algn="ctr"/>
            <a:r>
              <a:rPr lang="it-IT" dirty="0"/>
              <a:t>Rapporto con il divieto di patto successorio</a:t>
            </a:r>
            <a:endParaRPr lang="en-US" dirty="0"/>
          </a:p>
        </p:txBody>
      </p:sp>
      <p:sp>
        <p:nvSpPr>
          <p:cNvPr id="3" name="Segnaposto contenuto 2">
            <a:extLst>
              <a:ext uri="{FF2B5EF4-FFF2-40B4-BE49-F238E27FC236}">
                <a16:creationId xmlns:a16="http://schemas.microsoft.com/office/drawing/2014/main" id="{EF330BD3-699C-EC5A-AA03-6FE1B6528BD5}"/>
              </a:ext>
            </a:extLst>
          </p:cNvPr>
          <p:cNvSpPr>
            <a:spLocks noGrp="1"/>
          </p:cNvSpPr>
          <p:nvPr>
            <p:ph idx="1"/>
          </p:nvPr>
        </p:nvSpPr>
        <p:spPr/>
        <p:txBody>
          <a:bodyPr/>
          <a:lstStyle/>
          <a:p>
            <a:pPr marL="0" indent="0">
              <a:buNone/>
            </a:pP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Regolando la polizza la sorte di un cespite estraneo al patrimonio dell’assicurato, in vita impoveritosi del solo complessivo ammontare dei premi versati, non potrebbe giudicarsi la stessa quale contratto successorio. La morte dello stipulante non sarebbe elemento costitutivo del diritto di credito nei confronti dell’assicuratore, fungendo unicamente da condizione di esigibilità del medesimo il quale, per il resto, riceverebbe l’intera propria regolamentazione dal contratto di assicurazione stipulato in vita dal defunto</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cs typeface="Times New Roman" panose="02020603050405020304" pitchFamily="18" charset="0"/>
              </a:rPr>
              <a:t>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Moroni, </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Assicurazione sulla vita in favore degli eredi: la ripartizione del capitale tra i beneficiari deve effettuarsi per capi e non per stirpi, </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in</a:t>
            </a:r>
            <a:r>
              <a:rPr lang="it-IT" sz="2400" i="1" dirty="0">
                <a:effectLst/>
                <a:latin typeface="Times New Roman" panose="02020603050405020304" pitchFamily="18" charset="0"/>
                <a:ea typeface="Calibri" panose="020F0502020204030204" pitchFamily="34" charset="0"/>
                <a:cs typeface="Times New Roman" panose="02020603050405020304" pitchFamily="18" charset="0"/>
              </a:rPr>
              <a:t> Nuova giur. civ.,</a:t>
            </a:r>
            <a:r>
              <a:rPr lang="it-IT" sz="2400" dirty="0">
                <a:effectLst/>
                <a:latin typeface="Times New Roman" panose="02020603050405020304" pitchFamily="18" charset="0"/>
                <a:ea typeface="Calibri" panose="020F0502020204030204" pitchFamily="34" charset="0"/>
                <a:cs typeface="Times New Roman" panose="02020603050405020304" pitchFamily="18" charset="0"/>
              </a:rPr>
              <a:t> 2019, 25)</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68876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4AF3D8-D30E-61D6-C2E6-DF6581A99082}"/>
              </a:ext>
            </a:extLst>
          </p:cNvPr>
          <p:cNvSpPr>
            <a:spLocks noGrp="1"/>
          </p:cNvSpPr>
          <p:nvPr>
            <p:ph type="title"/>
          </p:nvPr>
        </p:nvSpPr>
        <p:spPr/>
        <p:txBody>
          <a:bodyPr/>
          <a:lstStyle/>
          <a:p>
            <a:pPr algn="ctr"/>
            <a:r>
              <a:rPr lang="it-IT" dirty="0"/>
              <a:t>Negozio </a:t>
            </a:r>
            <a:r>
              <a:rPr lang="it-IT" dirty="0" err="1"/>
              <a:t>transmorte</a:t>
            </a:r>
            <a:endParaRPr lang="en-US" dirty="0"/>
          </a:p>
        </p:txBody>
      </p:sp>
      <p:sp>
        <p:nvSpPr>
          <p:cNvPr id="3" name="Segnaposto contenuto 2">
            <a:extLst>
              <a:ext uri="{FF2B5EF4-FFF2-40B4-BE49-F238E27FC236}">
                <a16:creationId xmlns:a16="http://schemas.microsoft.com/office/drawing/2014/main" id="{47157776-1C86-C2DC-837D-3F8EE51F195D}"/>
              </a:ext>
            </a:extLst>
          </p:cNvPr>
          <p:cNvSpPr>
            <a:spLocks noGrp="1"/>
          </p:cNvSpPr>
          <p:nvPr>
            <p:ph idx="1"/>
          </p:nvPr>
        </p:nvSpPr>
        <p:spPr/>
        <p:txBody>
          <a:bodyPr/>
          <a:lstStyle/>
          <a:p>
            <a:pPr marL="0" indent="0">
              <a:buNone/>
            </a:pPr>
            <a:r>
              <a:rPr lang="it-IT" sz="1800" dirty="0">
                <a:effectLst/>
                <a:latin typeface="Times New Roman" panose="02020603050405020304" pitchFamily="18" charset="0"/>
                <a:ea typeface="Calibri" panose="020F0502020204030204" pitchFamily="34" charset="0"/>
              </a:rPr>
              <a:t>La disciplina del contratto di assicurazione sulla vita assicura allo stipulante la facoltà di </a:t>
            </a:r>
            <a:r>
              <a:rPr lang="it-IT" sz="2400" b="1" dirty="0">
                <a:effectLst/>
                <a:latin typeface="Times New Roman" panose="02020603050405020304" pitchFamily="18" charset="0"/>
                <a:ea typeface="Calibri" panose="020F0502020204030204" pitchFamily="34" charset="0"/>
              </a:rPr>
              <a:t>revocare la designazione del beneficiario</a:t>
            </a:r>
            <a:r>
              <a:rPr lang="it-IT" sz="1800" b="1" dirty="0">
                <a:effectLst/>
                <a:latin typeface="Times New Roman" panose="02020603050405020304" pitchFamily="18" charset="0"/>
                <a:ea typeface="Calibri" panose="020F0502020204030204" pitchFamily="34" charset="0"/>
              </a:rPr>
              <a:t>, con una qualunque delle forme in cui può essere fatta, fino alla sua morte</a:t>
            </a:r>
            <a:r>
              <a:rPr lang="it-IT" sz="1800" dirty="0">
                <a:effectLst/>
                <a:latin typeface="Times New Roman" panose="02020603050405020304" pitchFamily="18" charset="0"/>
                <a:ea typeface="Calibri" panose="020F0502020204030204" pitchFamily="34" charset="0"/>
              </a:rPr>
              <a:t>. </a:t>
            </a:r>
          </a:p>
          <a:p>
            <a:pPr marL="0" indent="0">
              <a:buNone/>
            </a:pPr>
            <a:r>
              <a:rPr lang="it-IT" sz="1800" dirty="0">
                <a:effectLst/>
                <a:latin typeface="Times New Roman" panose="02020603050405020304" pitchFamily="18" charset="0"/>
                <a:ea typeface="Calibri" panose="020F0502020204030204" pitchFamily="34" charset="0"/>
              </a:rPr>
              <a:t>Il diritto alla prestazione assicurativa </a:t>
            </a:r>
            <a:r>
              <a:rPr lang="it-IT" sz="2400" b="1" dirty="0">
                <a:effectLst/>
                <a:latin typeface="Times New Roman" panose="02020603050405020304" pitchFamily="18" charset="0"/>
                <a:ea typeface="Calibri" panose="020F0502020204030204" pitchFamily="34" charset="0"/>
              </a:rPr>
              <a:t>si consolida </a:t>
            </a:r>
            <a:r>
              <a:rPr lang="it-IT" sz="1800" b="1" dirty="0">
                <a:effectLst/>
                <a:latin typeface="Times New Roman" panose="02020603050405020304" pitchFamily="18" charset="0"/>
                <a:ea typeface="Calibri" panose="020F0502020204030204" pitchFamily="34" charset="0"/>
              </a:rPr>
              <a:t>a favore del beneficiario solamente con la morte dello stipulante</a:t>
            </a:r>
            <a:r>
              <a:rPr lang="it-IT" sz="1800" dirty="0">
                <a:effectLst/>
                <a:latin typeface="Times New Roman" panose="02020603050405020304" pitchFamily="18" charset="0"/>
                <a:ea typeface="Calibri" panose="020F0502020204030204" pitchFamily="34" charset="0"/>
              </a:rPr>
              <a:t>, essendo la designazione sempre revocabile (salvo rinunzia al potere di revoca e dichiarazione del beneficiario di volerne profittare, comunicate per iscritto all’assicuratore). </a:t>
            </a:r>
          </a:p>
          <a:p>
            <a:pPr marL="0" indent="0">
              <a:buNone/>
            </a:pPr>
            <a:r>
              <a:rPr lang="it-IT" sz="1800" dirty="0">
                <a:effectLst/>
                <a:latin typeface="Times New Roman" panose="02020603050405020304" pitchFamily="18" charset="0"/>
                <a:ea typeface="Calibri" panose="020F0502020204030204" pitchFamily="34" charset="0"/>
              </a:rPr>
              <a:t>L’assicurazione sulla vita rappresenta uno </a:t>
            </a:r>
            <a:r>
              <a:rPr lang="it-IT" sz="1800" b="1" dirty="0">
                <a:effectLst/>
                <a:latin typeface="Times New Roman" panose="02020603050405020304" pitchFamily="18" charset="0"/>
                <a:ea typeface="Calibri" panose="020F0502020204030204" pitchFamily="34" charset="0"/>
              </a:rPr>
              <a:t>strumento negoziale diverso e alternativo rispetto al testamento</a:t>
            </a:r>
            <a:r>
              <a:rPr lang="it-IT" sz="1800" dirty="0">
                <a:effectLst/>
                <a:latin typeface="Times New Roman" panose="02020603050405020304" pitchFamily="18" charset="0"/>
                <a:ea typeface="Calibri" panose="020F0502020204030204" pitchFamily="34" charset="0"/>
              </a:rPr>
              <a:t>, idoneo a realizzare risultati che sarebbero altrimenti raggiungibili attraverso il testamento ed è stato qualificato in dottrina come </a:t>
            </a:r>
            <a:r>
              <a:rPr lang="it-IT" sz="1800" b="1" i="1" dirty="0">
                <a:effectLst/>
                <a:latin typeface="Times New Roman" panose="02020603050405020304" pitchFamily="18" charset="0"/>
                <a:ea typeface="Calibri" panose="020F0502020204030204" pitchFamily="34" charset="0"/>
              </a:rPr>
              <a:t>negozio </a:t>
            </a:r>
            <a:r>
              <a:rPr lang="it-IT" sz="1800" b="1" i="1" dirty="0" err="1">
                <a:effectLst/>
                <a:latin typeface="Times New Roman" panose="02020603050405020304" pitchFamily="18" charset="0"/>
                <a:ea typeface="Calibri" panose="020F0502020204030204" pitchFamily="34" charset="0"/>
              </a:rPr>
              <a:t>transmorte</a:t>
            </a:r>
            <a:r>
              <a:rPr lang="it-IT" sz="1800" dirty="0">
                <a:effectLst/>
                <a:latin typeface="Times New Roman" panose="02020603050405020304" pitchFamily="18" charset="0"/>
                <a:ea typeface="Calibri" panose="020F0502020204030204" pitchFamily="34" charset="0"/>
              </a:rPr>
              <a:t>, caratterizzato da tre elementi:</a:t>
            </a:r>
            <a:r>
              <a:rPr lang="it-IT" sz="1800" i="1" dirty="0">
                <a:effectLst/>
                <a:latin typeface="Times New Roman" panose="02020603050405020304" pitchFamily="18" charset="0"/>
                <a:ea typeface="Calibri" panose="020F0502020204030204" pitchFamily="34" charset="0"/>
              </a:rPr>
              <a:t> </a:t>
            </a:r>
          </a:p>
          <a:p>
            <a:pPr marL="342900" indent="-342900">
              <a:buAutoNum type="arabicParenR"/>
            </a:pPr>
            <a:r>
              <a:rPr lang="it-IT" sz="1800" dirty="0">
                <a:effectLst/>
                <a:latin typeface="Times New Roman" panose="02020603050405020304" pitchFamily="18" charset="0"/>
                <a:ea typeface="Calibri" panose="020F0502020204030204" pitchFamily="34" charset="0"/>
              </a:rPr>
              <a:t>l’uscita del bene  dal patrimonio del disponente </a:t>
            </a:r>
            <a:r>
              <a:rPr lang="it-IT" sz="1800" b="1" dirty="0">
                <a:effectLst/>
                <a:latin typeface="Times New Roman" panose="02020603050405020304" pitchFamily="18" charset="0"/>
                <a:ea typeface="Calibri" panose="020F0502020204030204" pitchFamily="34" charset="0"/>
              </a:rPr>
              <a:t>durante la sua vita (premi assicurativi)</a:t>
            </a:r>
            <a:r>
              <a:rPr lang="it-IT" sz="1800" dirty="0">
                <a:effectLst/>
                <a:latin typeface="Times New Roman" panose="02020603050405020304" pitchFamily="18" charset="0"/>
                <a:ea typeface="Calibri" panose="020F0502020204030204" pitchFamily="34" charset="0"/>
              </a:rPr>
              <a:t>; </a:t>
            </a:r>
          </a:p>
          <a:p>
            <a:pPr marL="342900" indent="-342900">
              <a:buAutoNum type="arabicParenR"/>
            </a:pPr>
            <a:r>
              <a:rPr lang="it-IT" sz="1800" dirty="0">
                <a:effectLst/>
                <a:latin typeface="Times New Roman" panose="02020603050405020304" pitchFamily="18" charset="0"/>
                <a:ea typeface="Calibri" panose="020F0502020204030204" pitchFamily="34" charset="0"/>
              </a:rPr>
              <a:t>il consolidamento dell’acquisto del diritto a favore del beneficiario </a:t>
            </a:r>
            <a:r>
              <a:rPr lang="it-IT" sz="1800" b="1" dirty="0">
                <a:effectLst/>
                <a:latin typeface="Times New Roman" panose="02020603050405020304" pitchFamily="18" charset="0"/>
                <a:ea typeface="Calibri" panose="020F0502020204030204" pitchFamily="34" charset="0"/>
              </a:rPr>
              <a:t>(capitale assicurato)  alla morte del disponente</a:t>
            </a:r>
            <a:r>
              <a:rPr lang="it-IT" sz="1800" dirty="0">
                <a:effectLst/>
                <a:latin typeface="Times New Roman" panose="02020603050405020304" pitchFamily="18" charset="0"/>
                <a:ea typeface="Calibri" panose="020F0502020204030204" pitchFamily="34" charset="0"/>
              </a:rPr>
              <a:t>; </a:t>
            </a:r>
          </a:p>
          <a:p>
            <a:pPr marL="342900" indent="-342900">
              <a:buAutoNum type="arabicParenR"/>
            </a:pPr>
            <a:r>
              <a:rPr lang="it-IT" sz="1800" dirty="0">
                <a:effectLst/>
                <a:latin typeface="Times New Roman" panose="02020603050405020304" pitchFamily="18" charset="0"/>
                <a:ea typeface="Calibri" panose="020F0502020204030204" pitchFamily="34" charset="0"/>
              </a:rPr>
              <a:t>la facoltà per il disponente di </a:t>
            </a:r>
            <a:r>
              <a:rPr lang="it-IT" sz="1800" b="1" dirty="0">
                <a:effectLst/>
                <a:latin typeface="Times New Roman" panose="02020603050405020304" pitchFamily="18" charset="0"/>
                <a:ea typeface="Calibri" panose="020F0502020204030204" pitchFamily="34" charset="0"/>
              </a:rPr>
              <a:t>revocare il beneficio fino alla sua morte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74866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3F5BEE-B4C6-E403-C7CE-27657AB842F8}"/>
              </a:ext>
            </a:extLst>
          </p:cNvPr>
          <p:cNvSpPr>
            <a:spLocks noGrp="1"/>
          </p:cNvSpPr>
          <p:nvPr>
            <p:ph type="title"/>
          </p:nvPr>
        </p:nvSpPr>
        <p:spPr/>
        <p:txBody>
          <a:bodyPr/>
          <a:lstStyle/>
          <a:p>
            <a:pPr algn="ctr"/>
            <a:r>
              <a:rPr lang="it-IT" dirty="0"/>
              <a:t>La designazione del beneficiario</a:t>
            </a:r>
            <a:endParaRPr lang="en-US" dirty="0"/>
          </a:p>
        </p:txBody>
      </p:sp>
      <p:sp>
        <p:nvSpPr>
          <p:cNvPr id="3" name="Segnaposto contenuto 2">
            <a:extLst>
              <a:ext uri="{FF2B5EF4-FFF2-40B4-BE49-F238E27FC236}">
                <a16:creationId xmlns:a16="http://schemas.microsoft.com/office/drawing/2014/main" id="{4074F2FE-3FEF-55E2-E638-26269F7DAEE7}"/>
              </a:ext>
            </a:extLst>
          </p:cNvPr>
          <p:cNvSpPr>
            <a:spLocks noGrp="1"/>
          </p:cNvSpPr>
          <p:nvPr>
            <p:ph idx="1"/>
          </p:nvPr>
        </p:nvSpPr>
        <p:spPr/>
        <p:txBody>
          <a:bodyPr/>
          <a:lstStyle/>
          <a:p>
            <a:pPr marL="0" indent="0">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La designazione del beneficiario può essere fatta </a:t>
            </a:r>
          </a:p>
          <a:p>
            <a:pPr marL="0" indent="0">
              <a:buNone/>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nel contratto di assicurazione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o </a:t>
            </a:r>
          </a:p>
          <a:p>
            <a:pPr marL="0" indent="0">
              <a:buNone/>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con successiva dichiarazione scritta comunicata all’assicuratore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o </a:t>
            </a:r>
          </a:p>
          <a:p>
            <a:pPr marL="0" indent="0">
              <a:buNone/>
            </a:pP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per testamento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essa è efficace anche se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il beneficiario è indicato solo genericamente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(art. 1920, comma 2, c.c.). </a:t>
            </a:r>
          </a:p>
          <a:p>
            <a:pPr marL="0" indent="0">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ritiene che costituiscano valide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designazioni generiche del beneficiario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le indicazioni: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i miei eredi legittimi</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i miei figli</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mio fratello</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ecc. </a:t>
            </a:r>
          </a:p>
          <a:p>
            <a:pPr marL="0" indent="0">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Le diverse modalità con cui può avvenire la designazione devono considerarsi equivalenti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0973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BCA270-A64B-2805-44A3-B65D6BB995F2}"/>
              </a:ext>
            </a:extLst>
          </p:cNvPr>
          <p:cNvSpPr>
            <a:spLocks noGrp="1"/>
          </p:cNvSpPr>
          <p:nvPr>
            <p:ph type="title"/>
          </p:nvPr>
        </p:nvSpPr>
        <p:spPr/>
        <p:txBody>
          <a:bodyPr/>
          <a:lstStyle/>
          <a:p>
            <a:pPr algn="ctr"/>
            <a:r>
              <a:rPr lang="it-IT" dirty="0"/>
              <a:t>La designazione del beneficiario</a:t>
            </a:r>
            <a:endParaRPr lang="en-US" dirty="0"/>
          </a:p>
        </p:txBody>
      </p:sp>
      <p:sp>
        <p:nvSpPr>
          <p:cNvPr id="3" name="Segnaposto contenuto 2">
            <a:extLst>
              <a:ext uri="{FF2B5EF4-FFF2-40B4-BE49-F238E27FC236}">
                <a16:creationId xmlns:a16="http://schemas.microsoft.com/office/drawing/2014/main" id="{76518E03-E4AC-55D8-B8B5-88DC15A98F7E}"/>
              </a:ext>
            </a:extLst>
          </p:cNvPr>
          <p:cNvSpPr>
            <a:spLocks noGrp="1"/>
          </p:cNvSpPr>
          <p:nvPr>
            <p:ph idx="1"/>
          </p:nvPr>
        </p:nvSpPr>
        <p:spPr/>
        <p:txBody>
          <a:bodyPr/>
          <a:lstStyle/>
          <a:p>
            <a:pPr marL="0" indent="0">
              <a:buNone/>
            </a:pPr>
            <a:r>
              <a:rPr lang="it-IT" sz="1800" dirty="0">
                <a:effectLst/>
                <a:latin typeface="Times New Roman" panose="02020603050405020304" pitchFamily="18" charset="0"/>
                <a:ea typeface="Calibri" panose="020F0502020204030204" pitchFamily="34" charset="0"/>
              </a:rPr>
              <a:t>La designazione del beneficiario </a:t>
            </a:r>
            <a:r>
              <a:rPr lang="it-IT" sz="1800" b="1" dirty="0">
                <a:effectLst/>
                <a:latin typeface="Times New Roman" panose="02020603050405020304" pitchFamily="18" charset="0"/>
                <a:ea typeface="Calibri" panose="020F0502020204030204" pitchFamily="34" charset="0"/>
              </a:rPr>
              <a:t>è atto unilaterale dell’assicurato non recettizio.</a:t>
            </a:r>
          </a:p>
          <a:p>
            <a:pPr marL="0" indent="0">
              <a:buNone/>
            </a:pPr>
            <a:r>
              <a:rPr lang="it-IT" sz="1800" b="1" dirty="0">
                <a:effectLst/>
                <a:latin typeface="Times New Roman" panose="02020603050405020304" pitchFamily="18" charset="0"/>
                <a:ea typeface="Calibri" panose="020F0502020204030204" pitchFamily="34" charset="0"/>
              </a:rPr>
              <a:t>Non richiede accettazione dell’assicuratore </a:t>
            </a:r>
            <a:r>
              <a:rPr lang="it-IT" sz="1800" dirty="0">
                <a:effectLst/>
                <a:latin typeface="Times New Roman" panose="02020603050405020304" pitchFamily="18" charset="0"/>
                <a:ea typeface="Calibri" panose="020F0502020204030204" pitchFamily="34" charset="0"/>
              </a:rPr>
              <a:t>e non è destinata a fondersi con la volontà del terzo beneficiato o dell’assicuratore, il quale deve solo essere partecipato della designazione o della sostituzione.</a:t>
            </a:r>
          </a:p>
          <a:p>
            <a:pPr marL="0" indent="0">
              <a:buNone/>
            </a:pPr>
            <a:r>
              <a:rPr lang="it-IT" sz="1800" dirty="0">
                <a:effectLst/>
                <a:latin typeface="Times New Roman" panose="02020603050405020304" pitchFamily="18" charset="0"/>
                <a:ea typeface="Calibri" panose="020F0502020204030204" pitchFamily="34" charset="0"/>
              </a:rPr>
              <a:t>«</a:t>
            </a:r>
            <a:r>
              <a:rPr lang="it-IT" sz="1800" i="1" dirty="0">
                <a:effectLst/>
                <a:latin typeface="Times New Roman" panose="02020603050405020304" pitchFamily="18" charset="0"/>
                <a:ea typeface="Calibri" panose="020F0502020204030204" pitchFamily="34" charset="0"/>
              </a:rPr>
              <a:t>Equivale a designazione l’attribuzione della somma assicurata fatta nel testamento a favore di una determinata persona</a:t>
            </a:r>
            <a:r>
              <a:rPr lang="it-IT" sz="1800" dirty="0">
                <a:effectLst/>
                <a:latin typeface="Times New Roman" panose="02020603050405020304" pitchFamily="18" charset="0"/>
                <a:ea typeface="Calibri" panose="020F0502020204030204" pitchFamily="34" charset="0"/>
              </a:rPr>
              <a:t>» (art. 1920, comma 2, c.c.). </a:t>
            </a:r>
          </a:p>
          <a:p>
            <a:pPr marL="0" indent="0">
              <a:buNone/>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Si tratta di una </a:t>
            </a:r>
            <a:r>
              <a:rPr lang="it-IT" sz="1800" b="1" dirty="0">
                <a:effectLst/>
                <a:latin typeface="Times New Roman" panose="02020603050405020304" pitchFamily="18" charset="0"/>
                <a:ea typeface="Calibri" panose="020F0502020204030204" pitchFamily="34" charset="0"/>
                <a:cs typeface="Times New Roman" panose="02020603050405020304" pitchFamily="18" charset="0"/>
              </a:rPr>
              <a:t>regola interpretativa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e la disposizione contenuta nel testamento, per quanto riguarda la prestazione assicurativa, non integra una disposizione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mortis</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causa,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 titolo particolare, ma </a:t>
            </a: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una designazione</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con natura di atto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inter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vivos</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da eseguirsi</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post </a:t>
            </a:r>
            <a:r>
              <a:rPr lang="it-IT" sz="1800" i="1" dirty="0" err="1">
                <a:effectLst/>
                <a:latin typeface="Times New Roman" panose="02020603050405020304" pitchFamily="18" charset="0"/>
                <a:ea typeface="Calibri" panose="020F0502020204030204" pitchFamily="34" charset="0"/>
                <a:cs typeface="Times New Roman" panose="02020603050405020304" pitchFamily="18" charset="0"/>
              </a:rPr>
              <a:t>mortem</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it-IT" sz="1800" dirty="0">
                <a:latin typeface="Times New Roman" panose="02020603050405020304" pitchFamily="18" charset="0"/>
                <a:ea typeface="Calibri" panose="020F0502020204030204" pitchFamily="34" charset="0"/>
                <a:cs typeface="Times New Roman" panose="02020603050405020304" pitchFamily="18" charset="0"/>
              </a:rPr>
              <a:t>Anche se contenuta nel testamento, </a:t>
            </a:r>
            <a:r>
              <a:rPr lang="it-IT" sz="1800" dirty="0">
                <a:effectLst/>
                <a:latin typeface="Times New Roman" panose="02020603050405020304" pitchFamily="18" charset="0"/>
                <a:ea typeface="Calibri" panose="020F0502020204030204" pitchFamily="34" charset="0"/>
              </a:rPr>
              <a:t>si tratta di una manifestazione di volontà che </a:t>
            </a:r>
            <a:r>
              <a:rPr lang="it-IT" sz="1800" b="1" dirty="0">
                <a:effectLst/>
                <a:latin typeface="Times New Roman" panose="02020603050405020304" pitchFamily="18" charset="0"/>
                <a:ea typeface="Calibri" panose="020F0502020204030204" pitchFamily="34" charset="0"/>
              </a:rPr>
              <a:t>si salda con il contratto di assicurazione, in funzione dell’individuazione del beneficiario.</a:t>
            </a:r>
          </a:p>
          <a:p>
            <a:pPr marL="0" indent="0">
              <a:buNone/>
            </a:pPr>
            <a:r>
              <a:rPr lang="it-IT" sz="1800" b="1" dirty="0">
                <a:effectLst/>
                <a:latin typeface="Times New Roman" panose="02020603050405020304" pitchFamily="18" charset="0"/>
                <a:ea typeface="Calibri" panose="020F0502020204030204" pitchFamily="34" charset="0"/>
              </a:rPr>
              <a:t>La prestazione in favore del beneficiario è eseguita direttamente dall’assicuratore/stipulante, in adempimento del contratto a favore di terzo,</a:t>
            </a:r>
            <a:r>
              <a:rPr lang="it-IT" sz="1800" dirty="0">
                <a:effectLst/>
                <a:latin typeface="Times New Roman" panose="02020603050405020304" pitchFamily="18" charset="0"/>
                <a:ea typeface="Calibri" panose="020F0502020204030204" pitchFamily="34" charset="0"/>
              </a:rPr>
              <a:t> anche se il termine di adempimento della prestazione decorre dalla morte del contraente/promittente</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447177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TotalTime>
  <Words>4303</Words>
  <Application>Microsoft Office PowerPoint</Application>
  <PresentationFormat>Widescreen</PresentationFormat>
  <Paragraphs>151</Paragraphs>
  <Slides>34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34</vt:i4>
      </vt:variant>
    </vt:vector>
  </HeadingPairs>
  <TitlesOfParts>
    <vt:vector size="39" baseType="lpstr">
      <vt:lpstr>Arial</vt:lpstr>
      <vt:lpstr>Calibri</vt:lpstr>
      <vt:lpstr>Calibri Light</vt:lpstr>
      <vt:lpstr>Times New Roman</vt:lpstr>
      <vt:lpstr>Tema di Office</vt:lpstr>
      <vt:lpstr>Assicurazione sulla vita e contratto di mantenimento </vt:lpstr>
      <vt:lpstr>Il contratto di assicurazione sulla vita  Doppia natura</vt:lpstr>
      <vt:lpstr>Doppia funzione</vt:lpstr>
      <vt:lpstr>Natura contrattuale</vt:lpstr>
      <vt:lpstr>Rapporto con il divieto di patto successorio</vt:lpstr>
      <vt:lpstr>Rapporto con il divieto di patto successorio</vt:lpstr>
      <vt:lpstr>Negozio transmorte</vt:lpstr>
      <vt:lpstr>La designazione del beneficiario</vt:lpstr>
      <vt:lpstr>La designazione del beneficiario</vt:lpstr>
      <vt:lpstr>Designazione quale atto inter vivos: corollari</vt:lpstr>
      <vt:lpstr>Diritto proprio all’assicurazione derivante dal contratto</vt:lpstr>
      <vt:lpstr>Ipotesi di trasmissione del diritto mortis causa</vt:lpstr>
      <vt:lpstr>La revoca della designazione</vt:lpstr>
      <vt:lpstr>Irrevocabilità della designazione</vt:lpstr>
      <vt:lpstr>Corollari applicativi al principio espresso dall’art. 1920, comma 3, c.c.</vt:lpstr>
      <vt:lpstr>Corollari applicativi al principio espresso dall’art. 1920, comma 3, c.c.</vt:lpstr>
      <vt:lpstr>Assicurazione a favore degli ‘eredi legittimi’ e testamento successivo</vt:lpstr>
      <vt:lpstr>Cass., sezioni unite, n. 11421/2021</vt:lpstr>
      <vt:lpstr>Cass., sezioni unite, n. 11421/2021</vt:lpstr>
      <vt:lpstr>Rinuncia all’eredità e prestazione assicurativa </vt:lpstr>
      <vt:lpstr>Rinuncia all’eredità e prestazione assicurativa </vt:lpstr>
      <vt:lpstr>Modifica della designazione contenuta nel testamento con successiva designazione scritta comunicata all’assicuratore</vt:lpstr>
      <vt:lpstr>Estinzione del potere di revoca della designazione</vt:lpstr>
      <vt:lpstr>Beneficiario premorto allo stipulante</vt:lpstr>
      <vt:lpstr>Premorienza di uno dei beneficiari e (mancato) accrescimento</vt:lpstr>
      <vt:lpstr>Mancata designazione del beneficiario</vt:lpstr>
      <vt:lpstr>Cass. ord. n. 11101/2023</vt:lpstr>
      <vt:lpstr>Il contratto di mantenimento</vt:lpstr>
      <vt:lpstr>Contratto di mantenimento o vitalizio assistenziale</vt:lpstr>
      <vt:lpstr>Cass. 22 novembre 2023, n. 32439</vt:lpstr>
      <vt:lpstr>La massima Conforme a Cass., sezioni unite, 11 luglio 1994, n. 6532</vt:lpstr>
      <vt:lpstr>Cass. 19 luglio 2011, n. 15848</vt:lpstr>
      <vt:lpstr>Cass. 19 luglio 2011, n. 15848</vt:lpstr>
      <vt:lpstr>Osservazioni finali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Assicurazione sulla vita e contratto di mantenimento</dc:title>
  <dc:creator>Alessandro Torroni</dc:creator>
  <cp:lastModifiedBy>Alessandro Torroni</cp:lastModifiedBy>
  <cp:revision>14</cp:revision>
  <dcterms:created xsi:type="dcterms:W3CDTF">2024-03-31T17:34:16Z</dcterms:created>
  <dcterms:modified xsi:type="dcterms:W3CDTF">2024-04-06T19:31:45Z</dcterms:modified>
</cp:coreProperties>
</file>