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599"/>
  </p:normalViewPr>
  <p:slideViewPr>
    <p:cSldViewPr snapToGrid="0">
      <p:cViewPr varScale="1">
        <p:scale>
          <a:sx n="106" d="100"/>
          <a:sy n="106" d="100"/>
        </p:scale>
        <p:origin x="79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9EED82-3150-044A-B713-C376655D5467}" type="datetimeFigureOut">
              <a:rPr lang="it-IT" smtClean="0"/>
              <a:t>07/04/24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0FC45C-80C4-DF48-B214-802D5F230E3A}" type="slidenum">
              <a:rPr lang="it-IT" smtClean="0"/>
              <a:t>‹N›</a:t>
            </a:fld>
            <a:endParaRPr lang="it-IT"/>
          </a:p>
        </p:txBody>
      </p:sp>
    </p:spTree>
    <p:extLst>
      <p:ext uri="{BB962C8B-B14F-4D97-AF65-F5344CB8AC3E}">
        <p14:creationId xmlns:p14="http://schemas.microsoft.com/office/powerpoint/2010/main" val="1767062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CC0FC45C-80C4-DF48-B214-802D5F230E3A}" type="slidenum">
              <a:rPr lang="it-IT" smtClean="0"/>
              <a:t>1</a:t>
            </a:fld>
            <a:endParaRPr lang="it-IT"/>
          </a:p>
        </p:txBody>
      </p:sp>
    </p:spTree>
    <p:extLst>
      <p:ext uri="{BB962C8B-B14F-4D97-AF65-F5344CB8AC3E}">
        <p14:creationId xmlns:p14="http://schemas.microsoft.com/office/powerpoint/2010/main" val="21079578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4/7/24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4/7/24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4/7/24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4/7/24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4/7/24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4/7/24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it-IT"/>
              <a:t>Fare clic per modificare lo stile del titolo dello schema</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8A87A34-81AB-432B-8DAE-1953F412C126}" type="datetimeFigureOut">
              <a:rPr lang="en-US" dirty="0"/>
              <a:t>4/7/24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a:t>Fare clic per modificare lo stile del titolo dello schema</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Content Placeholder 3"/>
          <p:cNvSpPr>
            <a:spLocks noGrp="1"/>
          </p:cNvSpPr>
          <p:nvPr>
            <p:ph sz="quarter" idx="13"/>
          </p:nvPr>
        </p:nvSpPr>
        <p:spPr>
          <a:xfrm>
            <a:off x="913774" y="3051012"/>
            <a:ext cx="5106027" cy="274018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3" name="Content Placeholder 5"/>
          <p:cNvSpPr>
            <a:spLocks noGrp="1"/>
          </p:cNvSpPr>
          <p:nvPr>
            <p:ph sz="quarter" idx="14"/>
          </p:nvPr>
        </p:nvSpPr>
        <p:spPr>
          <a:xfrm>
            <a:off x="6172200" y="3051012"/>
            <a:ext cx="5105401" cy="274018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4/7/24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it-IT"/>
              <a:t>Fare clic per modificare lo stile del titolo dello schema</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4/7/24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4/7/24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4/7/24</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71175A-86E3-FE93-5823-8ECF001A4DB8}"/>
              </a:ext>
            </a:extLst>
          </p:cNvPr>
          <p:cNvSpPr>
            <a:spLocks noGrp="1"/>
          </p:cNvSpPr>
          <p:nvPr>
            <p:ph type="ctrTitle"/>
          </p:nvPr>
        </p:nvSpPr>
        <p:spPr/>
        <p:txBody>
          <a:bodyPr/>
          <a:lstStyle/>
          <a:p>
            <a:r>
              <a:rPr lang="it-IT" dirty="0"/>
              <a:t>Bologna</a:t>
            </a:r>
            <a:br>
              <a:rPr lang="it-IT" dirty="0"/>
            </a:br>
            <a:r>
              <a:rPr lang="it-IT" dirty="0"/>
              <a:t>Convegno di primavera 2024</a:t>
            </a:r>
            <a:br>
              <a:rPr lang="it-IT" dirty="0"/>
            </a:br>
            <a:r>
              <a:rPr lang="it-IT" dirty="0"/>
              <a:t>IMPRESA FAMILIARE</a:t>
            </a:r>
          </a:p>
        </p:txBody>
      </p:sp>
      <p:sp>
        <p:nvSpPr>
          <p:cNvPr id="3" name="Sottotitolo 2">
            <a:extLst>
              <a:ext uri="{FF2B5EF4-FFF2-40B4-BE49-F238E27FC236}">
                <a16:creationId xmlns:a16="http://schemas.microsoft.com/office/drawing/2014/main" id="{64CE3E9A-B510-E44F-6855-2C481284031F}"/>
              </a:ext>
            </a:extLst>
          </p:cNvPr>
          <p:cNvSpPr>
            <a:spLocks noGrp="1"/>
          </p:cNvSpPr>
          <p:nvPr>
            <p:ph type="subTitle" idx="1"/>
          </p:nvPr>
        </p:nvSpPr>
        <p:spPr/>
        <p:txBody>
          <a:bodyPr/>
          <a:lstStyle/>
          <a:p>
            <a:r>
              <a:rPr lang="it-IT" dirty="0"/>
              <a:t>Articoli 230-bis e 230-ter c.c.</a:t>
            </a:r>
          </a:p>
          <a:p>
            <a:r>
              <a:rPr lang="it-IT" dirty="0"/>
              <a:t>dottrina e giurisprudenza</a:t>
            </a:r>
          </a:p>
        </p:txBody>
      </p:sp>
    </p:spTree>
    <p:extLst>
      <p:ext uri="{BB962C8B-B14F-4D97-AF65-F5344CB8AC3E}">
        <p14:creationId xmlns:p14="http://schemas.microsoft.com/office/powerpoint/2010/main" val="1336271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8CAAB8-658E-34E3-6EE6-194D263B8883}"/>
              </a:ext>
            </a:extLst>
          </p:cNvPr>
          <p:cNvSpPr>
            <a:spLocks noGrp="1"/>
          </p:cNvSpPr>
          <p:nvPr>
            <p:ph type="title"/>
          </p:nvPr>
        </p:nvSpPr>
        <p:spPr/>
        <p:txBody>
          <a:bodyPr/>
          <a:lstStyle/>
          <a:p>
            <a:r>
              <a:rPr lang="it-IT" dirty="0"/>
              <a:t>Presupposti oggettivi dell’</a:t>
            </a:r>
            <a:r>
              <a:rPr lang="it-IT" dirty="0" err="1"/>
              <a:t>i.f</a:t>
            </a:r>
            <a:r>
              <a:rPr lang="it-IT" dirty="0"/>
              <a:t>.</a:t>
            </a:r>
          </a:p>
        </p:txBody>
      </p:sp>
      <p:sp>
        <p:nvSpPr>
          <p:cNvPr id="3" name="Segnaposto contenuto 2">
            <a:extLst>
              <a:ext uri="{FF2B5EF4-FFF2-40B4-BE49-F238E27FC236}">
                <a16:creationId xmlns:a16="http://schemas.microsoft.com/office/drawing/2014/main" id="{9AF90B11-3F01-83C5-58CA-9209BE61F4B2}"/>
              </a:ext>
            </a:extLst>
          </p:cNvPr>
          <p:cNvSpPr>
            <a:spLocks noGrp="1"/>
          </p:cNvSpPr>
          <p:nvPr>
            <p:ph sz="quarter" idx="13"/>
          </p:nvPr>
        </p:nvSpPr>
        <p:spPr/>
        <p:txBody>
          <a:bodyPr>
            <a:normAutofit fontScale="77500" lnSpcReduction="20000"/>
          </a:bodyPr>
          <a:lstStyle/>
          <a:p>
            <a:pPr algn="just"/>
            <a:r>
              <a:rPr lang="it-IT" dirty="0"/>
              <a:t>Oltre alla sussistenza di un’impresa individuale (requisito sopra esaminato), altro presupposto per l’applicazione delle norme «</a:t>
            </a:r>
            <a:r>
              <a:rPr lang="it-IT" dirty="0" err="1"/>
              <a:t>residualI</a:t>
            </a:r>
            <a:r>
              <a:rPr lang="it-IT" dirty="0"/>
              <a:t>» in commento è l’</a:t>
            </a:r>
            <a:r>
              <a:rPr lang="it-IT" b="1" dirty="0"/>
              <a:t>attività di collaborazione</a:t>
            </a:r>
            <a:r>
              <a:rPr lang="it-IT" dirty="0"/>
              <a:t> svolta nell’impresa familiare o del convivente</a:t>
            </a:r>
          </a:p>
          <a:p>
            <a:pPr algn="just"/>
            <a:r>
              <a:rPr lang="it-IT" dirty="0"/>
              <a:t>Giur.: deve trattarsi di prestazioni eseguite in maniera «</a:t>
            </a:r>
            <a:r>
              <a:rPr lang="it-IT" b="1" dirty="0"/>
              <a:t>continuativa, non saltuaria, ma regolare e costante</a:t>
            </a:r>
            <a:r>
              <a:rPr lang="it-IT" dirty="0"/>
              <a:t>, anche se non necessariamente a tempo pieno – non vi rientra quindi la prestazione occasionale (</a:t>
            </a:r>
            <a:r>
              <a:rPr lang="it-IT" dirty="0" err="1"/>
              <a:t>cass</a:t>
            </a:r>
            <a:r>
              <a:rPr lang="it-IT" dirty="0"/>
              <a:t>. 11533/2020)</a:t>
            </a:r>
          </a:p>
          <a:p>
            <a:pPr algn="just"/>
            <a:r>
              <a:rPr lang="it-IT" dirty="0"/>
              <a:t>Il </a:t>
            </a:r>
            <a:r>
              <a:rPr lang="it-IT" b="1" dirty="0"/>
              <a:t>lavoro domestico</a:t>
            </a:r>
            <a:r>
              <a:rPr lang="it-IT" dirty="0"/>
              <a:t>, irrilevante per il convivente ex art. 230-ter, nell’ambito dell’art. 230-bis acquista rilevanza solo se risulti «espressione di coordinamento e frazionamento dei compiti nell’ambito del consorzio domestico, in vista dell’attuazione dei fini di produzione o di scambio dei beni e servizi propri dell’impresa familiare». Il mero lavoro casalingo non ha invece rilevanza perché posto in essere in adempimento dei doveri nascenti dal matrimonio (</a:t>
            </a:r>
            <a:r>
              <a:rPr lang="it-IT" dirty="0" err="1"/>
              <a:t>cass</a:t>
            </a:r>
            <a:r>
              <a:rPr lang="it-IT" dirty="0"/>
              <a:t>. </a:t>
            </a:r>
            <a:r>
              <a:rPr lang="it-IT" dirty="0" err="1"/>
              <a:t>S.u</a:t>
            </a:r>
            <a:r>
              <a:rPr lang="it-IT" dirty="0"/>
              <a:t>. 89/1995) </a:t>
            </a:r>
          </a:p>
        </p:txBody>
      </p:sp>
    </p:spTree>
    <p:extLst>
      <p:ext uri="{BB962C8B-B14F-4D97-AF65-F5344CB8AC3E}">
        <p14:creationId xmlns:p14="http://schemas.microsoft.com/office/powerpoint/2010/main" val="1232394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622D18-E4AB-553F-4520-7DE31FE5ECCC}"/>
              </a:ext>
            </a:extLst>
          </p:cNvPr>
          <p:cNvSpPr>
            <a:spLocks noGrp="1"/>
          </p:cNvSpPr>
          <p:nvPr>
            <p:ph type="title"/>
          </p:nvPr>
        </p:nvSpPr>
        <p:spPr/>
        <p:txBody>
          <a:bodyPr/>
          <a:lstStyle/>
          <a:p>
            <a:r>
              <a:rPr lang="it-IT" dirty="0"/>
              <a:t>Diritti dei collaboratori familiari </a:t>
            </a:r>
            <a:br>
              <a:rPr lang="it-IT" dirty="0"/>
            </a:br>
            <a:r>
              <a:rPr lang="it-IT" dirty="0"/>
              <a:t>e del convivente di fatto</a:t>
            </a:r>
          </a:p>
        </p:txBody>
      </p:sp>
      <p:sp>
        <p:nvSpPr>
          <p:cNvPr id="3" name="Segnaposto contenuto 2">
            <a:extLst>
              <a:ext uri="{FF2B5EF4-FFF2-40B4-BE49-F238E27FC236}">
                <a16:creationId xmlns:a16="http://schemas.microsoft.com/office/drawing/2014/main" id="{2A5DE3A8-40A0-283B-7A14-4118D1F5BEB7}"/>
              </a:ext>
            </a:extLst>
          </p:cNvPr>
          <p:cNvSpPr>
            <a:spLocks noGrp="1"/>
          </p:cNvSpPr>
          <p:nvPr>
            <p:ph sz="quarter" idx="13"/>
          </p:nvPr>
        </p:nvSpPr>
        <p:spPr/>
        <p:txBody>
          <a:bodyPr>
            <a:normAutofit fontScale="70000" lnSpcReduction="20000"/>
          </a:bodyPr>
          <a:lstStyle/>
          <a:p>
            <a:pPr marL="0" indent="0" algn="just">
              <a:buNone/>
            </a:pPr>
            <a:r>
              <a:rPr lang="it-IT" b="1" dirty="0"/>
              <a:t>I) Diritto al mantenimento</a:t>
            </a:r>
            <a:r>
              <a:rPr lang="it-IT" dirty="0"/>
              <a:t> (</a:t>
            </a:r>
            <a:r>
              <a:rPr lang="it-IT" u="sng" dirty="0"/>
              <a:t>diritto non riconosciuto al convivente ex 230-ter</a:t>
            </a:r>
            <a:r>
              <a:rPr lang="it-IT" dirty="0"/>
              <a:t>): diritto alla somministrazione di quanto è necessario per soddisfare le essenziali esigenze di vita. Uguale per tutti i collaboratori, va Parametrato soltanto alle condizioni patrimoniali della famiglia. La quota di utili va determinata al netto delle spese di mantenimento gravando queste sul reddito d’impresa. Il diritto si protrae durante lo svolgimento del rapporto (</a:t>
            </a:r>
            <a:r>
              <a:rPr lang="it-IT" dirty="0" err="1"/>
              <a:t>cass</a:t>
            </a:r>
            <a:r>
              <a:rPr lang="it-IT" dirty="0"/>
              <a:t>. 15962/2019) e il termine di prescrizione è quello ordinario decennale – </a:t>
            </a:r>
            <a:endParaRPr lang="it-IT" u="sng" dirty="0"/>
          </a:p>
          <a:p>
            <a:pPr marL="0" indent="0" algn="just">
              <a:buNone/>
            </a:pPr>
            <a:r>
              <a:rPr lang="it-IT" b="1" dirty="0"/>
              <a:t>ii) Diritto agli utili, ai beni acquistati con gli utili e agli incrementi dell’azienda (</a:t>
            </a:r>
            <a:r>
              <a:rPr lang="it-IT" u="sng" dirty="0"/>
              <a:t>diritti riconosciuti anche al convivente ex 230-ter</a:t>
            </a:r>
            <a:r>
              <a:rPr lang="it-IT" dirty="0"/>
              <a:t>): è commisurato alla quantità e qualità del lavoro prestato. È controverso, sia in giur. Che in dottrina, Se la prestazione del collaboratore debba avere una incidenza causale sull’andamento economico dell’impresa e, quindi, se occorra la prova di un aumento della produttività dell’impresa per la loro liquidazione (tesi negativa </a:t>
            </a:r>
            <a:r>
              <a:rPr lang="it-IT" dirty="0" err="1"/>
              <a:t>cass</a:t>
            </a:r>
            <a:r>
              <a:rPr lang="it-IT" dirty="0"/>
              <a:t>. 1401/2021; tesi positiva </a:t>
            </a:r>
            <a:r>
              <a:rPr lang="it-IT" dirty="0" err="1"/>
              <a:t>cass</a:t>
            </a:r>
            <a:r>
              <a:rPr lang="it-IT" dirty="0"/>
              <a:t>. 13580/2013). È invece pacifico in giur. Che il collaboratore non abbia diritto ad una prestazione periodica, maturando tali diritti solo al momento della cessazione dell’impresa o dell’attività di collaborazione (</a:t>
            </a:r>
            <a:r>
              <a:rPr lang="it-IT" dirty="0" err="1"/>
              <a:t>cass</a:t>
            </a:r>
            <a:r>
              <a:rPr lang="it-IT" dirty="0"/>
              <a:t>. 5448/2011). Rimane fermo però un diverso accordo delle parti in ordine alla distribuzione periodica degli utili, che può desumersi presuntivamente anche dall’atto di predeterminazione delle quote stipulato ai sensi della disciplina fiscale (</a:t>
            </a:r>
            <a:r>
              <a:rPr lang="it-IT" dirty="0" err="1"/>
              <a:t>cass</a:t>
            </a:r>
            <a:r>
              <a:rPr lang="it-IT" dirty="0"/>
              <a:t>. 17057/2008)</a:t>
            </a:r>
          </a:p>
        </p:txBody>
      </p:sp>
    </p:spTree>
    <p:extLst>
      <p:ext uri="{BB962C8B-B14F-4D97-AF65-F5344CB8AC3E}">
        <p14:creationId xmlns:p14="http://schemas.microsoft.com/office/powerpoint/2010/main" val="3614607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A358FB-1103-537C-AA3D-40CCC0DFD059}"/>
              </a:ext>
            </a:extLst>
          </p:cNvPr>
          <p:cNvSpPr>
            <a:spLocks noGrp="1"/>
          </p:cNvSpPr>
          <p:nvPr>
            <p:ph type="title"/>
          </p:nvPr>
        </p:nvSpPr>
        <p:spPr/>
        <p:txBody>
          <a:bodyPr/>
          <a:lstStyle/>
          <a:p>
            <a:r>
              <a:rPr lang="it-IT" dirty="0"/>
              <a:t>segue</a:t>
            </a:r>
          </a:p>
        </p:txBody>
      </p:sp>
      <p:sp>
        <p:nvSpPr>
          <p:cNvPr id="3" name="Segnaposto contenuto 2">
            <a:extLst>
              <a:ext uri="{FF2B5EF4-FFF2-40B4-BE49-F238E27FC236}">
                <a16:creationId xmlns:a16="http://schemas.microsoft.com/office/drawing/2014/main" id="{4D9E55C3-9907-5243-9AC1-DBBC92E22364}"/>
              </a:ext>
            </a:extLst>
          </p:cNvPr>
          <p:cNvSpPr>
            <a:spLocks noGrp="1"/>
          </p:cNvSpPr>
          <p:nvPr>
            <p:ph sz="quarter" idx="13"/>
          </p:nvPr>
        </p:nvSpPr>
        <p:spPr/>
        <p:txBody>
          <a:bodyPr>
            <a:normAutofit lnSpcReduction="10000"/>
          </a:bodyPr>
          <a:lstStyle/>
          <a:p>
            <a:pPr marL="0" indent="0" algn="just">
              <a:buNone/>
            </a:pPr>
            <a:r>
              <a:rPr lang="it-IT" b="1" dirty="0"/>
              <a:t>iii) Diritti amministrativo-gestori (</a:t>
            </a:r>
            <a:r>
              <a:rPr lang="it-IT" u="sng" dirty="0"/>
              <a:t>diritti non riconosciuti al convivente ex 230-ter</a:t>
            </a:r>
            <a:r>
              <a:rPr lang="it-IT" dirty="0"/>
              <a:t>): i familiari partecipanti all’impresa, anche se minorenni - in tal caso a rappresentarli sono i genitori/tutore - hanno diritto di adottare a maggioranza le decisioni concernenti impiego di utili e di incrementi, gestione straordinaria, indirizzi produttivi, cessazione dell’impresa.</a:t>
            </a:r>
          </a:p>
          <a:p>
            <a:pPr marL="0" indent="0" algn="just">
              <a:buNone/>
            </a:pPr>
            <a:r>
              <a:rPr lang="it-IT" dirty="0"/>
              <a:t>La norma non disciplina le </a:t>
            </a:r>
            <a:r>
              <a:rPr lang="it-IT" b="1" dirty="0"/>
              <a:t>conseguenze della violazione</a:t>
            </a:r>
            <a:r>
              <a:rPr lang="it-IT" dirty="0"/>
              <a:t> di tali diritti. Per </a:t>
            </a:r>
            <a:r>
              <a:rPr lang="it-IT" dirty="0" err="1"/>
              <a:t>cass</a:t>
            </a:r>
            <a:r>
              <a:rPr lang="it-IT" dirty="0"/>
              <a:t>. 1917/1999, poiché trattasi di impresa individuale, essi rilevano solo sul piano obbligatorio, non all’esterno; quindi possono comportare a carico dell’imprenditore inadempiente solo un obbligo risarcitorio (</a:t>
            </a:r>
            <a:r>
              <a:rPr lang="it-IT" dirty="0" err="1"/>
              <a:t>cass</a:t>
            </a:r>
            <a:r>
              <a:rPr lang="it-IT" dirty="0"/>
              <a:t>. 10412/1995)</a:t>
            </a:r>
          </a:p>
        </p:txBody>
      </p:sp>
    </p:spTree>
    <p:extLst>
      <p:ext uri="{BB962C8B-B14F-4D97-AF65-F5344CB8AC3E}">
        <p14:creationId xmlns:p14="http://schemas.microsoft.com/office/powerpoint/2010/main" val="1747348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19D0FA-A07C-A441-8E1C-1D659734B43C}"/>
              </a:ext>
            </a:extLst>
          </p:cNvPr>
          <p:cNvSpPr>
            <a:spLocks noGrp="1"/>
          </p:cNvSpPr>
          <p:nvPr>
            <p:ph type="title"/>
          </p:nvPr>
        </p:nvSpPr>
        <p:spPr/>
        <p:txBody>
          <a:bodyPr/>
          <a:lstStyle/>
          <a:p>
            <a:r>
              <a:rPr lang="it-IT" dirty="0"/>
              <a:t>segue</a:t>
            </a:r>
          </a:p>
        </p:txBody>
      </p:sp>
      <p:sp>
        <p:nvSpPr>
          <p:cNvPr id="3" name="Segnaposto contenuto 2">
            <a:extLst>
              <a:ext uri="{FF2B5EF4-FFF2-40B4-BE49-F238E27FC236}">
                <a16:creationId xmlns:a16="http://schemas.microsoft.com/office/drawing/2014/main" id="{C750BAB1-FB8B-97A3-8D74-4BED3C2A8EEF}"/>
              </a:ext>
            </a:extLst>
          </p:cNvPr>
          <p:cNvSpPr>
            <a:spLocks noGrp="1"/>
          </p:cNvSpPr>
          <p:nvPr>
            <p:ph sz="quarter" idx="13"/>
          </p:nvPr>
        </p:nvSpPr>
        <p:spPr/>
        <p:txBody>
          <a:bodyPr>
            <a:normAutofit fontScale="77500" lnSpcReduction="20000"/>
          </a:bodyPr>
          <a:lstStyle/>
          <a:p>
            <a:pPr marL="0" indent="0" algn="just">
              <a:buNone/>
            </a:pPr>
            <a:r>
              <a:rPr lang="it-IT" b="1" dirty="0"/>
              <a:t>iv) Diritto di prelazione </a:t>
            </a:r>
            <a:r>
              <a:rPr lang="it-IT" dirty="0"/>
              <a:t>(</a:t>
            </a:r>
            <a:r>
              <a:rPr lang="it-IT" u="sng" dirty="0"/>
              <a:t>non spetta al convivente ex 230-ter</a:t>
            </a:r>
            <a:r>
              <a:rPr lang="it-IT" dirty="0"/>
              <a:t>): spetta in caso di divisione ereditaria o di trasferimento dell’azienda. Secondo Cass. 10147/2017: *va riconosciuto anche nel caso in cui l’imprenditore intenda conferire l’azienda in una società di cui il medesimo è socio illimitatamente responsabile; **in caso di divisione ereditaria, il rinvio all’art. 732 c.c. è da intendersi comprensivo anche del richiamo al diritto di riscatto</a:t>
            </a:r>
          </a:p>
          <a:p>
            <a:pPr marL="0" indent="0" algn="just">
              <a:buNone/>
            </a:pPr>
            <a:r>
              <a:rPr lang="it-IT" dirty="0"/>
              <a:t>il </a:t>
            </a:r>
            <a:r>
              <a:rPr lang="it-IT" b="1" dirty="0"/>
              <a:t>Diritto di partecipazione</a:t>
            </a:r>
            <a:r>
              <a:rPr lang="it-IT" dirty="0"/>
              <a:t> nell’impresa familiare ex art. 230-bis, comma 1, è un</a:t>
            </a:r>
            <a:r>
              <a:rPr lang="it-IT" b="1" dirty="0"/>
              <a:t> </a:t>
            </a:r>
            <a:r>
              <a:rPr lang="it-IT" dirty="0"/>
              <a:t>diritto intrasferibile, salvo che in favore di altri familiari aventi i requisiti di legge e con il </a:t>
            </a:r>
            <a:r>
              <a:rPr lang="it-IT" b="1" dirty="0"/>
              <a:t>consenso unanime dei familiari</a:t>
            </a:r>
            <a:r>
              <a:rPr lang="it-IT" dirty="0"/>
              <a:t>. La liquidazione può avvenire in denaro, anche in più annualità, quando cessa l’attività lavorativa o in caso di alienazione dell’azienda</a:t>
            </a:r>
          </a:p>
          <a:p>
            <a:pPr marL="0" indent="0" algn="just">
              <a:buNone/>
            </a:pPr>
            <a:r>
              <a:rPr lang="it-IT" dirty="0"/>
              <a:t>La norma sancisce anche il Diritto alla </a:t>
            </a:r>
            <a:r>
              <a:rPr lang="it-IT" b="1" dirty="0"/>
              <a:t>uguaglianza uomo-donna</a:t>
            </a:r>
            <a:r>
              <a:rPr lang="it-IT" dirty="0"/>
              <a:t> e il diritto dei </a:t>
            </a:r>
            <a:r>
              <a:rPr lang="it-IT" b="1" dirty="0"/>
              <a:t>minori</a:t>
            </a:r>
            <a:r>
              <a:rPr lang="it-IT" dirty="0"/>
              <a:t> di partecipare ad un’impresa familiare.</a:t>
            </a:r>
            <a:r>
              <a:rPr lang="it-IT" b="1" dirty="0"/>
              <a:t> </a:t>
            </a:r>
            <a:r>
              <a:rPr lang="it-IT" dirty="0"/>
              <a:t>anche se non ribaditi nell’art. 230-ter, si ritiene trattarsi di principi generali applicabili anche ai conviventi di fatto.</a:t>
            </a:r>
          </a:p>
        </p:txBody>
      </p:sp>
    </p:spTree>
    <p:extLst>
      <p:ext uri="{BB962C8B-B14F-4D97-AF65-F5344CB8AC3E}">
        <p14:creationId xmlns:p14="http://schemas.microsoft.com/office/powerpoint/2010/main" val="198788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7F5A3B-E01D-3BA6-0E4D-74AA06A9014B}"/>
              </a:ext>
            </a:extLst>
          </p:cNvPr>
          <p:cNvSpPr>
            <a:spLocks noGrp="1"/>
          </p:cNvSpPr>
          <p:nvPr>
            <p:ph type="title"/>
          </p:nvPr>
        </p:nvSpPr>
        <p:spPr/>
        <p:txBody>
          <a:bodyPr/>
          <a:lstStyle/>
          <a:p>
            <a:r>
              <a:rPr lang="it-IT" dirty="0"/>
              <a:t>Natura negoziale </a:t>
            </a:r>
            <a:br>
              <a:rPr lang="it-IT" dirty="0"/>
            </a:br>
            <a:r>
              <a:rPr lang="it-IT" dirty="0"/>
              <a:t>o atto giuridico in senso stretto?</a:t>
            </a:r>
          </a:p>
        </p:txBody>
      </p:sp>
      <p:sp>
        <p:nvSpPr>
          <p:cNvPr id="3" name="Segnaposto contenuto 2">
            <a:extLst>
              <a:ext uri="{FF2B5EF4-FFF2-40B4-BE49-F238E27FC236}">
                <a16:creationId xmlns:a16="http://schemas.microsoft.com/office/drawing/2014/main" id="{60E3C931-CE25-68A9-F30C-C6494CE22A45}"/>
              </a:ext>
            </a:extLst>
          </p:cNvPr>
          <p:cNvSpPr>
            <a:spLocks noGrp="1"/>
          </p:cNvSpPr>
          <p:nvPr>
            <p:ph sz="quarter" idx="13"/>
          </p:nvPr>
        </p:nvSpPr>
        <p:spPr/>
        <p:txBody>
          <a:bodyPr>
            <a:normAutofit fontScale="92500" lnSpcReduction="20000"/>
          </a:bodyPr>
          <a:lstStyle/>
          <a:p>
            <a:pPr algn="just"/>
            <a:r>
              <a:rPr lang="it-IT" dirty="0"/>
              <a:t>Premesso che all’impresa familiare non può in alcun modo riconoscersi alcuna soggettività giuridica e che titolare dei beni e rapporti quindi è e rimane l’imprenditore individuale, ci si interroga sul fondamento della sua costituzione:</a:t>
            </a:r>
          </a:p>
          <a:p>
            <a:pPr algn="just"/>
            <a:r>
              <a:rPr lang="it-IT" dirty="0"/>
              <a:t>A) non richiede alcun atto formale: perché si costituisca e si applichino le relative tutele basta «il fatto dell’esercizio continuativo di un’attività economica da parte di un gruppo di persone legate da vincoli familiari» (</a:t>
            </a:r>
            <a:r>
              <a:rPr lang="it-IT" dirty="0" err="1"/>
              <a:t>cass</a:t>
            </a:r>
            <a:r>
              <a:rPr lang="it-IT" dirty="0"/>
              <a:t>. 9683/2003, </a:t>
            </a:r>
            <a:r>
              <a:rPr lang="it-IT" dirty="0" err="1"/>
              <a:t>dottr</a:t>
            </a:r>
            <a:r>
              <a:rPr lang="it-IT" dirty="0"/>
              <a:t>.) (</a:t>
            </a:r>
            <a:r>
              <a:rPr lang="it-IT" b="1" dirty="0"/>
              <a:t>atto giuridico in senso stretto</a:t>
            </a:r>
            <a:r>
              <a:rPr lang="it-IT" dirty="0"/>
              <a:t>)</a:t>
            </a:r>
          </a:p>
          <a:p>
            <a:pPr algn="just"/>
            <a:r>
              <a:rPr lang="it-IT" dirty="0"/>
              <a:t>B) si tratta di un </a:t>
            </a:r>
            <a:r>
              <a:rPr lang="it-IT" b="1" dirty="0"/>
              <a:t>negozio</a:t>
            </a:r>
            <a:r>
              <a:rPr lang="it-IT" dirty="0"/>
              <a:t> suscettibile di concludersi anche per </a:t>
            </a:r>
            <a:r>
              <a:rPr lang="it-IT" i="1" dirty="0" err="1"/>
              <a:t>facta</a:t>
            </a:r>
            <a:r>
              <a:rPr lang="it-IT" i="1" dirty="0"/>
              <a:t> </a:t>
            </a:r>
            <a:r>
              <a:rPr lang="it-IT" i="1" dirty="0" err="1"/>
              <a:t>concludentia</a:t>
            </a:r>
            <a:r>
              <a:rPr lang="it-IT" dirty="0"/>
              <a:t> (</a:t>
            </a:r>
            <a:r>
              <a:rPr lang="it-IT" dirty="0" err="1"/>
              <a:t>cass</a:t>
            </a:r>
            <a:r>
              <a:rPr lang="it-IT" dirty="0"/>
              <a:t>. </a:t>
            </a:r>
            <a:r>
              <a:rPr lang="it-IT" dirty="0" err="1"/>
              <a:t>S.u</a:t>
            </a:r>
            <a:r>
              <a:rPr lang="it-IT" dirty="0"/>
              <a:t>. 89/1995); la volontà è essenziale per garantire che un familiare non inizi a collaborare all’impresa senza il consenso del titolare</a:t>
            </a:r>
          </a:p>
        </p:txBody>
      </p:sp>
    </p:spTree>
    <p:extLst>
      <p:ext uri="{BB962C8B-B14F-4D97-AF65-F5344CB8AC3E}">
        <p14:creationId xmlns:p14="http://schemas.microsoft.com/office/powerpoint/2010/main" val="88035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57E813-25B0-DB0B-AE75-B2B1E2CFEEA9}"/>
              </a:ext>
            </a:extLst>
          </p:cNvPr>
          <p:cNvSpPr>
            <a:spLocks noGrp="1"/>
          </p:cNvSpPr>
          <p:nvPr>
            <p:ph type="title"/>
          </p:nvPr>
        </p:nvSpPr>
        <p:spPr/>
        <p:txBody>
          <a:bodyPr/>
          <a:lstStyle/>
          <a:p>
            <a:r>
              <a:rPr lang="it-IT" dirty="0"/>
              <a:t>Regime fiscale dell’impresa familiare</a:t>
            </a:r>
          </a:p>
        </p:txBody>
      </p:sp>
      <p:sp>
        <p:nvSpPr>
          <p:cNvPr id="3" name="Segnaposto contenuto 2">
            <a:extLst>
              <a:ext uri="{FF2B5EF4-FFF2-40B4-BE49-F238E27FC236}">
                <a16:creationId xmlns:a16="http://schemas.microsoft.com/office/drawing/2014/main" id="{34AE8A78-2665-C393-60E4-DD392079D2DB}"/>
              </a:ext>
            </a:extLst>
          </p:cNvPr>
          <p:cNvSpPr>
            <a:spLocks noGrp="1"/>
          </p:cNvSpPr>
          <p:nvPr>
            <p:ph sz="quarter" idx="13"/>
          </p:nvPr>
        </p:nvSpPr>
        <p:spPr/>
        <p:txBody>
          <a:bodyPr>
            <a:normAutofit fontScale="55000" lnSpcReduction="20000"/>
          </a:bodyPr>
          <a:lstStyle/>
          <a:p>
            <a:pPr algn="just"/>
            <a:r>
              <a:rPr lang="it-IT" b="1" dirty="0"/>
              <a:t>Art. 5, commi 4 e 5, </a:t>
            </a:r>
            <a:r>
              <a:rPr lang="it-IT" b="1" dirty="0" err="1"/>
              <a:t>t.u.i.r</a:t>
            </a:r>
            <a:r>
              <a:rPr lang="it-IT" b="1" dirty="0"/>
              <a:t>.</a:t>
            </a:r>
            <a:r>
              <a:rPr lang="it-IT" dirty="0"/>
              <a:t>: i </a:t>
            </a:r>
            <a:r>
              <a:rPr lang="it-IT" b="1" dirty="0"/>
              <a:t>redditi dell’impresa familiare</a:t>
            </a:r>
            <a:r>
              <a:rPr lang="it-IT" dirty="0"/>
              <a:t>, in base alle regole e con i limiti appresso indicati, sono imputati a ciascun familiare (principio della </a:t>
            </a:r>
            <a:r>
              <a:rPr lang="it-IT" b="1" dirty="0"/>
              <a:t>tassazione per trasparenza</a:t>
            </a:r>
            <a:r>
              <a:rPr lang="it-IT" dirty="0"/>
              <a:t> tipica delle società di persone, che prescinde dalla effettiva percezione del reddito da parte del socio o familiare); l’imputazione è ammessa limitatamente al 49% dell’ammontare risultante dalla dichiarazione dei redditi dell’imprenditore e A condizione che:</a:t>
            </a:r>
          </a:p>
          <a:p>
            <a:pPr algn="just"/>
            <a:r>
              <a:rPr lang="it-IT" dirty="0"/>
              <a:t>* I familiari abbiano prestato la loro attività lavorativa in modo continuativo </a:t>
            </a:r>
            <a:r>
              <a:rPr lang="it-IT" u="sng" dirty="0"/>
              <a:t>e prevalente</a:t>
            </a:r>
            <a:r>
              <a:rPr lang="it-IT" dirty="0"/>
              <a:t> nell’impresa;</a:t>
            </a:r>
          </a:p>
          <a:p>
            <a:pPr algn="just"/>
            <a:r>
              <a:rPr lang="it-IT" dirty="0"/>
              <a:t>* Il nominativo dei familiari risulti nominativamente, con indicazione del rapporto di parentela/affinità (di coniugio/unione civile) da atto pubblico o scrittura privata autenticata sottoscritto/a da imprenditore e familiari in data anteriore all’inizio del periodo di imposta;</a:t>
            </a:r>
          </a:p>
          <a:p>
            <a:pPr algn="just"/>
            <a:r>
              <a:rPr lang="it-IT" dirty="0"/>
              <a:t>* nella dichiarazione dei redditi risulti: </a:t>
            </a:r>
            <a:r>
              <a:rPr lang="it-IT" u="sng" dirty="0"/>
              <a:t>per l’imprenditore</a:t>
            </a:r>
            <a:r>
              <a:rPr lang="it-IT" dirty="0"/>
              <a:t>, l’indicazione delle quote di partecipazione agli utili spettanti ai familiari e l’attestazione che dette quote sono proporzionali alla quantità e qualità di lavoro da essi effettivamente prestato nell’impresa in modo continuativo e prevalente; </a:t>
            </a:r>
            <a:r>
              <a:rPr lang="it-IT" u="sng" dirty="0"/>
              <a:t>per i familiari</a:t>
            </a:r>
            <a:r>
              <a:rPr lang="it-IT" dirty="0"/>
              <a:t>, l’attestazione di aver prestato la propria attività lavorativa nell’impresa in modo continuativo e prevalente.</a:t>
            </a:r>
          </a:p>
          <a:p>
            <a:pPr algn="just"/>
            <a:r>
              <a:rPr lang="it-IT" dirty="0"/>
              <a:t>La normativa fiscale non consente invece di imputare le </a:t>
            </a:r>
            <a:r>
              <a:rPr lang="it-IT" b="1" dirty="0"/>
              <a:t>perdite</a:t>
            </a:r>
            <a:r>
              <a:rPr lang="it-IT" dirty="0"/>
              <a:t> ai collaboratori familiari; pertanto la perdita rimane per intero in capo all’imprenditore individuale. </a:t>
            </a:r>
          </a:p>
          <a:p>
            <a:pPr algn="just"/>
            <a:r>
              <a:rPr lang="it-IT" dirty="0"/>
              <a:t>Inoltre, in caso di accertamento fiscale, il </a:t>
            </a:r>
            <a:r>
              <a:rPr lang="it-IT" b="1" dirty="0"/>
              <a:t>maggior reddito</a:t>
            </a:r>
            <a:r>
              <a:rPr lang="it-IT" dirty="0"/>
              <a:t> (o il reddito non dichiarato) è imputabile esclusivamente all’imprenditore - così circ. 6 del 20/2/1984 AE </a:t>
            </a:r>
            <a:r>
              <a:rPr lang="it-IT" dirty="0" err="1"/>
              <a:t>Direz</a:t>
            </a:r>
            <a:r>
              <a:rPr lang="it-IT" dirty="0"/>
              <a:t>. Gener. </a:t>
            </a:r>
            <a:r>
              <a:rPr lang="it-IT" dirty="0" err="1"/>
              <a:t>Ii.dd</a:t>
            </a:r>
            <a:r>
              <a:rPr lang="it-IT" dirty="0"/>
              <a:t>., secondo cui l’imputazione pro-quota ai familiari va effettuata sul reddito dichiarato, non sul maggior reddito accertato né sul reddito accertato dall’ufficio in caso di omessa dichiarazione del titolare (sul punto la dottrina è divisa). Parimenti va tassata solo in capo all’imprenditore la </a:t>
            </a:r>
            <a:r>
              <a:rPr lang="it-IT" b="1" dirty="0"/>
              <a:t>plusvalenza</a:t>
            </a:r>
            <a:r>
              <a:rPr lang="it-IT" dirty="0"/>
              <a:t> derivante dalla cessione dell’impresa familiare (</a:t>
            </a:r>
            <a:r>
              <a:rPr lang="it-IT" dirty="0" err="1"/>
              <a:t>risol</a:t>
            </a:r>
            <a:r>
              <a:rPr lang="it-IT" dirty="0"/>
              <a:t>. AE n.78 del 31/08/2015)</a:t>
            </a:r>
          </a:p>
          <a:p>
            <a:pPr algn="just"/>
            <a:endParaRPr lang="it-IT" dirty="0"/>
          </a:p>
        </p:txBody>
      </p:sp>
    </p:spTree>
    <p:extLst>
      <p:ext uri="{BB962C8B-B14F-4D97-AF65-F5344CB8AC3E}">
        <p14:creationId xmlns:p14="http://schemas.microsoft.com/office/powerpoint/2010/main" val="3793213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EF150A-ABA7-962F-46F9-8CA4BE592B64}"/>
              </a:ext>
            </a:extLst>
          </p:cNvPr>
          <p:cNvSpPr>
            <a:spLocks noGrp="1"/>
          </p:cNvSpPr>
          <p:nvPr>
            <p:ph type="title"/>
          </p:nvPr>
        </p:nvSpPr>
        <p:spPr/>
        <p:txBody>
          <a:bodyPr/>
          <a:lstStyle/>
          <a:p>
            <a:r>
              <a:rPr lang="it-IT" dirty="0"/>
              <a:t>segue</a:t>
            </a:r>
          </a:p>
        </p:txBody>
      </p:sp>
      <p:sp>
        <p:nvSpPr>
          <p:cNvPr id="3" name="Segnaposto contenuto 2">
            <a:extLst>
              <a:ext uri="{FF2B5EF4-FFF2-40B4-BE49-F238E27FC236}">
                <a16:creationId xmlns:a16="http://schemas.microsoft.com/office/drawing/2014/main" id="{B4221595-FE51-B484-478D-F24D7290C301}"/>
              </a:ext>
            </a:extLst>
          </p:cNvPr>
          <p:cNvSpPr>
            <a:spLocks noGrp="1"/>
          </p:cNvSpPr>
          <p:nvPr>
            <p:ph sz="quarter" idx="13"/>
          </p:nvPr>
        </p:nvSpPr>
        <p:spPr/>
        <p:txBody>
          <a:bodyPr>
            <a:normAutofit fontScale="85000" lnSpcReduction="20000"/>
          </a:bodyPr>
          <a:lstStyle/>
          <a:p>
            <a:pPr algn="just"/>
            <a:r>
              <a:rPr lang="it-IT" dirty="0"/>
              <a:t>La sussistenza dei requisiti documentali ex art. 5, commi 4 e 5, </a:t>
            </a:r>
            <a:r>
              <a:rPr lang="it-IT" dirty="0" err="1"/>
              <a:t>t.u.i.r</a:t>
            </a:r>
            <a:r>
              <a:rPr lang="it-IT" dirty="0"/>
              <a:t>., non preclude all’agenzia delle entrate di contestare in sede tributaria la </a:t>
            </a:r>
            <a:r>
              <a:rPr lang="it-IT" b="1" dirty="0"/>
              <a:t>sussistenza in concreto</a:t>
            </a:r>
            <a:r>
              <a:rPr lang="it-IT" dirty="0"/>
              <a:t> di una collaborazione effettiva, continuativa e prevalente da parte del familiare (</a:t>
            </a:r>
            <a:r>
              <a:rPr lang="it-IT" dirty="0" err="1"/>
              <a:t>cass</a:t>
            </a:r>
            <a:r>
              <a:rPr lang="it-IT" dirty="0"/>
              <a:t>. Sez. </a:t>
            </a:r>
            <a:r>
              <a:rPr lang="it-IT" dirty="0" err="1"/>
              <a:t>trib</a:t>
            </a:r>
            <a:r>
              <a:rPr lang="it-IT" dirty="0"/>
              <a:t>., </a:t>
            </a:r>
            <a:r>
              <a:rPr lang="it-IT" dirty="0" err="1"/>
              <a:t>ordin</a:t>
            </a:r>
            <a:r>
              <a:rPr lang="it-IT" dirty="0"/>
              <a:t>. 24/11/2022 n.34699), potendo la stessa anche far accertare, in sede contenziosa, la simulazione, la nullità per mancanza di causa o l’invalidità per altri profili dell’atto sottoscritto a fini fiscali</a:t>
            </a:r>
          </a:p>
          <a:p>
            <a:pPr algn="just"/>
            <a:r>
              <a:rPr lang="it-IT" dirty="0"/>
              <a:t>nel caso di specie l’</a:t>
            </a:r>
            <a:r>
              <a:rPr lang="it-IT" dirty="0" err="1"/>
              <a:t>a.e</a:t>
            </a:r>
            <a:r>
              <a:rPr lang="it-IT" dirty="0"/>
              <a:t>. notificava avviso di accertamento al contribuente, disconoscendo le quote di reddito imputate ai figli in quanto studenti aventi la residenza nel comune ove si trovava l’università da essi frequentata, in luogo distante dalla sede dell’impresa</a:t>
            </a:r>
          </a:p>
          <a:p>
            <a:pPr algn="just"/>
            <a:r>
              <a:rPr lang="it-IT" dirty="0"/>
              <a:t>L’ordinanza Ribadisce (sul punto, già </a:t>
            </a:r>
            <a:r>
              <a:rPr lang="it-IT" dirty="0" err="1"/>
              <a:t>cass</a:t>
            </a:r>
            <a:r>
              <a:rPr lang="it-IT" dirty="0"/>
              <a:t>. 40934/2021) che il legislatore fiscale prevede, oltre al requisito dell’attività continuativa, anche l’ulteriore requisito della prevalenza, con conseguente scissione tra la nozione civilistica e quella fiscale di impresa familiare.</a:t>
            </a:r>
          </a:p>
          <a:p>
            <a:pPr algn="just"/>
            <a:endParaRPr lang="it-IT" dirty="0"/>
          </a:p>
        </p:txBody>
      </p:sp>
    </p:spTree>
    <p:extLst>
      <p:ext uri="{BB962C8B-B14F-4D97-AF65-F5344CB8AC3E}">
        <p14:creationId xmlns:p14="http://schemas.microsoft.com/office/powerpoint/2010/main" val="20397983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211610-9159-CF6C-46A4-35632E46A476}"/>
              </a:ext>
            </a:extLst>
          </p:cNvPr>
          <p:cNvSpPr>
            <a:spLocks noGrp="1"/>
          </p:cNvSpPr>
          <p:nvPr>
            <p:ph type="title"/>
          </p:nvPr>
        </p:nvSpPr>
        <p:spPr/>
        <p:txBody>
          <a:bodyPr/>
          <a:lstStyle/>
          <a:p>
            <a:r>
              <a:rPr lang="it-IT" dirty="0"/>
              <a:t>segue</a:t>
            </a:r>
          </a:p>
        </p:txBody>
      </p:sp>
      <p:sp>
        <p:nvSpPr>
          <p:cNvPr id="3" name="Segnaposto contenuto 2">
            <a:extLst>
              <a:ext uri="{FF2B5EF4-FFF2-40B4-BE49-F238E27FC236}">
                <a16:creationId xmlns:a16="http://schemas.microsoft.com/office/drawing/2014/main" id="{FD1022C3-EDA6-7855-37CB-354CB1BF973E}"/>
              </a:ext>
            </a:extLst>
          </p:cNvPr>
          <p:cNvSpPr>
            <a:spLocks noGrp="1"/>
          </p:cNvSpPr>
          <p:nvPr>
            <p:ph sz="quarter" idx="13"/>
          </p:nvPr>
        </p:nvSpPr>
        <p:spPr/>
        <p:txBody>
          <a:bodyPr>
            <a:normAutofit fontScale="85000" lnSpcReduction="20000"/>
          </a:bodyPr>
          <a:lstStyle/>
          <a:p>
            <a:pPr algn="just"/>
            <a:r>
              <a:rPr lang="it-IT" dirty="0"/>
              <a:t>La disciplina fiscale in commento è oggetto di </a:t>
            </a:r>
            <a:r>
              <a:rPr lang="it-IT" b="1" dirty="0"/>
              <a:t>critiche da parte della dottrina</a:t>
            </a:r>
            <a:r>
              <a:rPr lang="it-IT" dirty="0"/>
              <a:t> per avere il legislatore fiscale – anche se a fini antielusivi – inciso sulla fattispecie civilistica in 3 diversi modi:</a:t>
            </a:r>
          </a:p>
          <a:p>
            <a:pPr algn="just"/>
            <a:r>
              <a:rPr lang="it-IT" dirty="0"/>
              <a:t>* stabilendo il limite del 49% di utili spettanti ai familiari (laddove detti utili andrebbero invece parametrati alla quantità e qualità di lavoro prestato dai familiari, e andrebbero imputati all’imprenditore e ai familiari in conformità al principio della capacità contributiva ex art. 53 cost.)</a:t>
            </a:r>
          </a:p>
          <a:p>
            <a:pPr algn="just"/>
            <a:r>
              <a:rPr lang="it-IT" dirty="0"/>
              <a:t>** dando rilevanza soltanto al lavoro svolto nell’impresa familiare, e non a quello espletato nella famiglia</a:t>
            </a:r>
          </a:p>
          <a:p>
            <a:pPr algn="just"/>
            <a:r>
              <a:rPr lang="it-IT" dirty="0"/>
              <a:t>*** stabilendo che il lavoro del familiare, oltre che continuativo, debba essere anche prevalente rispetto ad altre attività dallo stesso eventualmente svolte</a:t>
            </a:r>
          </a:p>
          <a:p>
            <a:endParaRPr lang="it-IT" dirty="0"/>
          </a:p>
        </p:txBody>
      </p:sp>
    </p:spTree>
    <p:extLst>
      <p:ext uri="{BB962C8B-B14F-4D97-AF65-F5344CB8AC3E}">
        <p14:creationId xmlns:p14="http://schemas.microsoft.com/office/powerpoint/2010/main" val="22425410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5570A3-AC65-CD49-9924-158BA1F0AB63}"/>
              </a:ext>
            </a:extLst>
          </p:cNvPr>
          <p:cNvSpPr>
            <a:spLocks noGrp="1"/>
          </p:cNvSpPr>
          <p:nvPr>
            <p:ph type="title"/>
          </p:nvPr>
        </p:nvSpPr>
        <p:spPr/>
        <p:txBody>
          <a:bodyPr/>
          <a:lstStyle/>
          <a:p>
            <a:r>
              <a:rPr lang="it-IT" dirty="0"/>
              <a:t>segue</a:t>
            </a:r>
          </a:p>
        </p:txBody>
      </p:sp>
      <p:sp>
        <p:nvSpPr>
          <p:cNvPr id="3" name="Segnaposto contenuto 2">
            <a:extLst>
              <a:ext uri="{FF2B5EF4-FFF2-40B4-BE49-F238E27FC236}">
                <a16:creationId xmlns:a16="http://schemas.microsoft.com/office/drawing/2014/main" id="{24F959C2-CB8A-1FDD-2AAE-24A8248B68EE}"/>
              </a:ext>
            </a:extLst>
          </p:cNvPr>
          <p:cNvSpPr>
            <a:spLocks noGrp="1"/>
          </p:cNvSpPr>
          <p:nvPr>
            <p:ph sz="quarter" idx="13"/>
          </p:nvPr>
        </p:nvSpPr>
        <p:spPr/>
        <p:txBody>
          <a:bodyPr>
            <a:normAutofit fontScale="85000" lnSpcReduction="10000"/>
          </a:bodyPr>
          <a:lstStyle/>
          <a:p>
            <a:pPr algn="just"/>
            <a:r>
              <a:rPr lang="it-IT" dirty="0"/>
              <a:t>Cass. 14908/2012: confermando pronunce precedenti, riconosce la Valenza anche civilistica dell’atto pubblico/scrittura privata autenticata di </a:t>
            </a:r>
            <a:r>
              <a:rPr lang="it-IT" b="1" dirty="0"/>
              <a:t>predeterminazione delle quote</a:t>
            </a:r>
            <a:r>
              <a:rPr lang="it-IT" dirty="0"/>
              <a:t> di partecipazione agli utili richiesta dalla normativa fiscale. </a:t>
            </a:r>
          </a:p>
          <a:p>
            <a:pPr algn="just"/>
            <a:r>
              <a:rPr lang="it-IT" dirty="0"/>
              <a:t>Tale documento, infatti, in difetto di prova contraria da parte dell’imprenditore, può risultare idoneo ad assolvere mediante presunzioni l’onere – posto a carico del familiare partecipante – della dimostrazione </a:t>
            </a:r>
            <a:r>
              <a:rPr lang="it-IT" u="sng" dirty="0"/>
              <a:t>sia</a:t>
            </a:r>
            <a:r>
              <a:rPr lang="it-IT" dirty="0"/>
              <a:t> della fattispecie costitutiva dell’impresa familiare </a:t>
            </a:r>
            <a:r>
              <a:rPr lang="it-IT" u="sng" dirty="0"/>
              <a:t>sia</a:t>
            </a:r>
            <a:r>
              <a:rPr lang="it-IT" dirty="0"/>
              <a:t> dell’entità della propria quota di partecipazione</a:t>
            </a:r>
          </a:p>
          <a:p>
            <a:pPr algn="just"/>
            <a:r>
              <a:rPr lang="it-IT" dirty="0"/>
              <a:t>Il giudice quindi, senza motivare adeguatamente sul carattere simulato dell’atto di predeterminazione delle quote, non può disattendere il </a:t>
            </a:r>
            <a:r>
              <a:rPr lang="it-IT" b="1" dirty="0"/>
              <a:t>valore probatorio</a:t>
            </a:r>
            <a:r>
              <a:rPr lang="it-IT" dirty="0"/>
              <a:t> di tale scrittura, che determina l’inversione dell’onere della prova a carico del titolare dell’impresa</a:t>
            </a:r>
          </a:p>
          <a:p>
            <a:pPr algn="just"/>
            <a:endParaRPr lang="it-IT" dirty="0"/>
          </a:p>
        </p:txBody>
      </p:sp>
    </p:spTree>
    <p:extLst>
      <p:ext uri="{BB962C8B-B14F-4D97-AF65-F5344CB8AC3E}">
        <p14:creationId xmlns:p14="http://schemas.microsoft.com/office/powerpoint/2010/main" val="27524685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9AF548-D304-85DF-2A13-AC8764A80D41}"/>
              </a:ext>
            </a:extLst>
          </p:cNvPr>
          <p:cNvSpPr>
            <a:spLocks noGrp="1"/>
          </p:cNvSpPr>
          <p:nvPr>
            <p:ph type="title"/>
          </p:nvPr>
        </p:nvSpPr>
        <p:spPr/>
        <p:txBody>
          <a:bodyPr/>
          <a:lstStyle/>
          <a:p>
            <a:r>
              <a:rPr lang="it-IT" dirty="0"/>
              <a:t>segue</a:t>
            </a:r>
          </a:p>
        </p:txBody>
      </p:sp>
      <p:sp>
        <p:nvSpPr>
          <p:cNvPr id="3" name="Segnaposto contenuto 2">
            <a:extLst>
              <a:ext uri="{FF2B5EF4-FFF2-40B4-BE49-F238E27FC236}">
                <a16:creationId xmlns:a16="http://schemas.microsoft.com/office/drawing/2014/main" id="{0BAAE62E-8E35-54F8-2D6D-DA5B2979DFA2}"/>
              </a:ext>
            </a:extLst>
          </p:cNvPr>
          <p:cNvSpPr>
            <a:spLocks noGrp="1"/>
          </p:cNvSpPr>
          <p:nvPr>
            <p:ph sz="quarter" idx="13"/>
          </p:nvPr>
        </p:nvSpPr>
        <p:spPr/>
        <p:txBody>
          <a:bodyPr>
            <a:normAutofit/>
          </a:bodyPr>
          <a:lstStyle/>
          <a:p>
            <a:pPr algn="just"/>
            <a:r>
              <a:rPr lang="it-IT" b="1" dirty="0"/>
              <a:t>Estromissione agevolata di immobili strumentali dal patrimonio aziendale</a:t>
            </a:r>
            <a:r>
              <a:rPr lang="it-IT" dirty="0"/>
              <a:t>: Laddove consentita (es. legge di stabilità 2016, art. 1, comma 121) - considerato il diritto dei collaboratori familiari di «partecipare agli utili dell’impresa familiare e ai beni acquistati con essi» - i familiari partecipanti all’impresa potrebbero subire un notevole danno economico poiché l’estromissione del bene immobile provocherebbe la diminuzione del patrimonio aziendale. Si suggerisce al riguardo, per evitare contenziosi, di riconoscere al collaboratore familiare il diritto di chiedere la preventiva liquidazione della propria quota</a:t>
            </a:r>
          </a:p>
          <a:p>
            <a:pPr algn="just"/>
            <a:endParaRPr lang="it-IT" dirty="0"/>
          </a:p>
        </p:txBody>
      </p:sp>
    </p:spTree>
    <p:extLst>
      <p:ext uri="{BB962C8B-B14F-4D97-AF65-F5344CB8AC3E}">
        <p14:creationId xmlns:p14="http://schemas.microsoft.com/office/powerpoint/2010/main" val="3455111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763BEE-2FD0-F50A-FB63-A3E19970C205}"/>
              </a:ext>
            </a:extLst>
          </p:cNvPr>
          <p:cNvSpPr>
            <a:spLocks noGrp="1"/>
          </p:cNvSpPr>
          <p:nvPr>
            <p:ph type="title"/>
          </p:nvPr>
        </p:nvSpPr>
        <p:spPr/>
        <p:txBody>
          <a:bodyPr/>
          <a:lstStyle/>
          <a:p>
            <a:r>
              <a:rPr lang="it-IT" dirty="0"/>
              <a:t>Ratio delle norme</a:t>
            </a:r>
          </a:p>
        </p:txBody>
      </p:sp>
      <p:sp>
        <p:nvSpPr>
          <p:cNvPr id="3" name="Segnaposto contenuto 2">
            <a:extLst>
              <a:ext uri="{FF2B5EF4-FFF2-40B4-BE49-F238E27FC236}">
                <a16:creationId xmlns:a16="http://schemas.microsoft.com/office/drawing/2014/main" id="{8906EBCE-FF90-328B-3430-351FE37FB4C2}"/>
              </a:ext>
            </a:extLst>
          </p:cNvPr>
          <p:cNvSpPr>
            <a:spLocks noGrp="1"/>
          </p:cNvSpPr>
          <p:nvPr>
            <p:ph sz="quarter" idx="13"/>
          </p:nvPr>
        </p:nvSpPr>
        <p:spPr/>
        <p:txBody>
          <a:bodyPr/>
          <a:lstStyle/>
          <a:p>
            <a:pPr algn="just"/>
            <a:r>
              <a:rPr lang="it-IT" dirty="0"/>
              <a:t>Tradizionalmente la giurisprudenza individua la </a:t>
            </a:r>
            <a:r>
              <a:rPr lang="it-IT" b="1" dirty="0"/>
              <a:t>ratio</a:t>
            </a:r>
            <a:r>
              <a:rPr lang="it-IT" dirty="0"/>
              <a:t> delle norme in tema di impresa familiare (</a:t>
            </a:r>
            <a:r>
              <a:rPr lang="it-IT" dirty="0" err="1"/>
              <a:t>If</a:t>
            </a:r>
            <a:r>
              <a:rPr lang="it-IT" dirty="0"/>
              <a:t>) nella </a:t>
            </a:r>
            <a:r>
              <a:rPr lang="it-IT" b="1" dirty="0"/>
              <a:t>tutela del lavoro</a:t>
            </a:r>
            <a:r>
              <a:rPr lang="it-IT" dirty="0"/>
              <a:t> e, in particolare, nella tutela delle prestazioni rese dagli stretti congiunti dell’imprenditore (</a:t>
            </a:r>
            <a:r>
              <a:rPr lang="it-IT" dirty="0" err="1"/>
              <a:t>cass</a:t>
            </a:r>
            <a:r>
              <a:rPr lang="it-IT" dirty="0"/>
              <a:t>. 27475/2008).</a:t>
            </a:r>
          </a:p>
          <a:p>
            <a:pPr algn="just"/>
            <a:r>
              <a:rPr lang="it-IT" dirty="0"/>
              <a:t>La sussistenza del vincolo affettivo non costituisce una giusta causa di gratuità delle prestazioni lavorative rese con continuità (230-bis), in modo stabile (230-ter), da determinati soggetti ricompresi nel nucleo familiare dell’imprenditore, dunque non può far presumere che l’attività sia stata resa </a:t>
            </a:r>
            <a:r>
              <a:rPr lang="it-IT" i="1" dirty="0" err="1"/>
              <a:t>affectionis</a:t>
            </a:r>
            <a:r>
              <a:rPr lang="it-IT" i="1" dirty="0"/>
              <a:t> vel </a:t>
            </a:r>
            <a:r>
              <a:rPr lang="it-IT" i="1" dirty="0" err="1"/>
              <a:t>benevolentiae</a:t>
            </a:r>
            <a:r>
              <a:rPr lang="it-IT" i="1" dirty="0"/>
              <a:t> causa</a:t>
            </a:r>
            <a:r>
              <a:rPr lang="it-IT" dirty="0"/>
              <a:t>.</a:t>
            </a:r>
            <a:endParaRPr lang="it-IT" i="1" dirty="0"/>
          </a:p>
        </p:txBody>
      </p:sp>
    </p:spTree>
    <p:extLst>
      <p:ext uri="{BB962C8B-B14F-4D97-AF65-F5344CB8AC3E}">
        <p14:creationId xmlns:p14="http://schemas.microsoft.com/office/powerpoint/2010/main" val="7141797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19CC57-B316-5850-4945-9A96E7D3B360}"/>
              </a:ext>
            </a:extLst>
          </p:cNvPr>
          <p:cNvSpPr>
            <a:spLocks noGrp="1"/>
          </p:cNvSpPr>
          <p:nvPr>
            <p:ph type="title"/>
          </p:nvPr>
        </p:nvSpPr>
        <p:spPr/>
        <p:txBody>
          <a:bodyPr/>
          <a:lstStyle/>
          <a:p>
            <a:r>
              <a:rPr lang="it-IT" dirty="0"/>
              <a:t>segue</a:t>
            </a:r>
          </a:p>
        </p:txBody>
      </p:sp>
      <p:sp>
        <p:nvSpPr>
          <p:cNvPr id="3" name="Segnaposto contenuto 2">
            <a:extLst>
              <a:ext uri="{FF2B5EF4-FFF2-40B4-BE49-F238E27FC236}">
                <a16:creationId xmlns:a16="http://schemas.microsoft.com/office/drawing/2014/main" id="{D6073088-FE46-EB71-06BB-187846C90AB1}"/>
              </a:ext>
            </a:extLst>
          </p:cNvPr>
          <p:cNvSpPr>
            <a:spLocks noGrp="1"/>
          </p:cNvSpPr>
          <p:nvPr>
            <p:ph sz="quarter" idx="13"/>
          </p:nvPr>
        </p:nvSpPr>
        <p:spPr/>
        <p:txBody>
          <a:bodyPr>
            <a:normAutofit fontScale="92500" lnSpcReduction="10000"/>
          </a:bodyPr>
          <a:lstStyle/>
          <a:p>
            <a:pPr algn="just"/>
            <a:r>
              <a:rPr lang="it-IT" b="1" dirty="0"/>
              <a:t>Regime forfettario</a:t>
            </a:r>
            <a:r>
              <a:rPr lang="it-IT" dirty="0"/>
              <a:t>: l’imprenditore può aderirvi anche in caso di impresa familiare; se egli vi aderisce, l’imposta sostitutiva dovuta va liquidata e versata esclusivamente dall’imprenditore e i familiari sono esonerati da ogni altro prelievo fiscale; diversamente, in caso di regime ordinario, l’imprenditore porta in diminuzione dal proprio reddito la quota imputabile ai collaboratori familiari, i quali sono obbligati ad indicare il reddito imputato (per trasparenza) nel quadro </a:t>
            </a:r>
            <a:r>
              <a:rPr lang="it-IT" dirty="0" err="1"/>
              <a:t>rh</a:t>
            </a:r>
            <a:r>
              <a:rPr lang="it-IT" dirty="0"/>
              <a:t> del loro Modello unico. </a:t>
            </a:r>
          </a:p>
          <a:p>
            <a:pPr algn="just"/>
            <a:r>
              <a:rPr lang="it-IT" dirty="0"/>
              <a:t>Considerate le implicazioni fiscali dell’opzione per il regime forfettario, i collaboratori familiari andrebbero per legge coinvolti nella scelta, senza subire la scelta (positiva o negativa) fatta dall’imprenditore.</a:t>
            </a:r>
          </a:p>
          <a:p>
            <a:pPr algn="just"/>
            <a:endParaRPr lang="it-IT" dirty="0"/>
          </a:p>
          <a:p>
            <a:endParaRPr lang="it-IT" dirty="0"/>
          </a:p>
        </p:txBody>
      </p:sp>
    </p:spTree>
    <p:extLst>
      <p:ext uri="{BB962C8B-B14F-4D97-AF65-F5344CB8AC3E}">
        <p14:creationId xmlns:p14="http://schemas.microsoft.com/office/powerpoint/2010/main" val="1078704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0E5B59-4270-4628-EA14-3CB62738EFF1}"/>
              </a:ext>
            </a:extLst>
          </p:cNvPr>
          <p:cNvSpPr>
            <a:spLocks noGrp="1"/>
          </p:cNvSpPr>
          <p:nvPr>
            <p:ph type="title"/>
          </p:nvPr>
        </p:nvSpPr>
        <p:spPr/>
        <p:txBody>
          <a:bodyPr/>
          <a:lstStyle/>
          <a:p>
            <a:r>
              <a:rPr lang="it-IT" dirty="0"/>
              <a:t>Natura dell’impresa familiare</a:t>
            </a:r>
          </a:p>
        </p:txBody>
      </p:sp>
      <p:sp>
        <p:nvSpPr>
          <p:cNvPr id="3" name="Segnaposto contenuto 2">
            <a:extLst>
              <a:ext uri="{FF2B5EF4-FFF2-40B4-BE49-F238E27FC236}">
                <a16:creationId xmlns:a16="http://schemas.microsoft.com/office/drawing/2014/main" id="{F3772EE4-038A-C8A6-19BA-6C52093FA659}"/>
              </a:ext>
            </a:extLst>
          </p:cNvPr>
          <p:cNvSpPr>
            <a:spLocks noGrp="1"/>
          </p:cNvSpPr>
          <p:nvPr>
            <p:ph sz="quarter" idx="13"/>
          </p:nvPr>
        </p:nvSpPr>
        <p:spPr/>
        <p:txBody>
          <a:bodyPr>
            <a:normAutofit fontScale="85000" lnSpcReduction="20000"/>
          </a:bodyPr>
          <a:lstStyle/>
          <a:p>
            <a:pPr marL="0" indent="0" algn="just">
              <a:buNone/>
            </a:pPr>
            <a:r>
              <a:rPr lang="it-IT" dirty="0"/>
              <a:t>L’impresa cui collaborano i familiari è un’impresa individuale o può trattarsi anche di una impresa collettiva (società, impresa coniugale, impresa coltivatrice)?</a:t>
            </a:r>
          </a:p>
          <a:p>
            <a:pPr marL="0" indent="0" algn="just">
              <a:buNone/>
            </a:pPr>
            <a:r>
              <a:rPr lang="it-IT" dirty="0"/>
              <a:t>fin dai primi anni dell’introduzione dell’istituto, si è sedimentato l’orientamento secondo cui trattasi di </a:t>
            </a:r>
            <a:r>
              <a:rPr lang="it-IT" b="1" dirty="0"/>
              <a:t>impresa individuale</a:t>
            </a:r>
            <a:r>
              <a:rPr lang="it-IT" dirty="0"/>
              <a:t> (</a:t>
            </a:r>
            <a:r>
              <a:rPr lang="it-IT" dirty="0" err="1"/>
              <a:t>cass</a:t>
            </a:r>
            <a:r>
              <a:rPr lang="it-IT" dirty="0"/>
              <a:t>. 6559/1990) secondo la nozione datane dall’art. 2082 c.c., irrilevanti essendo invece le dimensioni dell’impresa; ciò determina una maggior tutela dei familiari collaboratori che diversamente, con la qualifica di imprenditori, si vedrebbero riconosciute anche le conseguenti responsabilità.</a:t>
            </a:r>
          </a:p>
          <a:p>
            <a:pPr marL="0" indent="0" algn="just">
              <a:buNone/>
            </a:pPr>
            <a:r>
              <a:rPr lang="it-IT" dirty="0"/>
              <a:t>L’impresa è esercitata solo dal suo titolare (</a:t>
            </a:r>
            <a:r>
              <a:rPr lang="it-IT" dirty="0" err="1"/>
              <a:t>cass</a:t>
            </a:r>
            <a:r>
              <a:rPr lang="it-IT" dirty="0"/>
              <a:t>. 34222/2019), solo lui ne ha la rappresentanza; la collaborazione dei familiari deve quindi esaurirsi nei rapporti interni.</a:t>
            </a:r>
          </a:p>
          <a:p>
            <a:pPr marL="0" indent="0" algn="just">
              <a:buNone/>
            </a:pPr>
            <a:r>
              <a:rPr lang="it-IT" dirty="0"/>
              <a:t>È configurabile un’impresa individuale anche nel caso in cui alcuni o tutti i beni aziendali siano di proprietà dei familiari collaboratori o comuni.</a:t>
            </a:r>
          </a:p>
          <a:p>
            <a:pPr marL="0" indent="0" algn="just">
              <a:buNone/>
            </a:pPr>
            <a:endParaRPr lang="it-IT" dirty="0"/>
          </a:p>
          <a:p>
            <a:pPr marL="0" indent="0" algn="just">
              <a:buNone/>
            </a:pPr>
            <a:endParaRPr lang="it-IT" dirty="0"/>
          </a:p>
        </p:txBody>
      </p:sp>
    </p:spTree>
    <p:extLst>
      <p:ext uri="{BB962C8B-B14F-4D97-AF65-F5344CB8AC3E}">
        <p14:creationId xmlns:p14="http://schemas.microsoft.com/office/powerpoint/2010/main" val="756678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5A9EF8-B589-BF3E-4F04-3D3F710F0A84}"/>
              </a:ext>
            </a:extLst>
          </p:cNvPr>
          <p:cNvSpPr>
            <a:spLocks noGrp="1"/>
          </p:cNvSpPr>
          <p:nvPr>
            <p:ph type="title"/>
          </p:nvPr>
        </p:nvSpPr>
        <p:spPr/>
        <p:txBody>
          <a:bodyPr/>
          <a:lstStyle/>
          <a:p>
            <a:r>
              <a:rPr lang="it-IT" dirty="0"/>
              <a:t>segue</a:t>
            </a:r>
          </a:p>
        </p:txBody>
      </p:sp>
      <p:sp>
        <p:nvSpPr>
          <p:cNvPr id="3" name="Segnaposto contenuto 2">
            <a:extLst>
              <a:ext uri="{FF2B5EF4-FFF2-40B4-BE49-F238E27FC236}">
                <a16:creationId xmlns:a16="http://schemas.microsoft.com/office/drawing/2014/main" id="{B413431E-871E-8AA8-554D-321666AC5F78}"/>
              </a:ext>
            </a:extLst>
          </p:cNvPr>
          <p:cNvSpPr>
            <a:spLocks noGrp="1"/>
          </p:cNvSpPr>
          <p:nvPr>
            <p:ph sz="quarter" idx="13"/>
          </p:nvPr>
        </p:nvSpPr>
        <p:spPr/>
        <p:txBody>
          <a:bodyPr>
            <a:normAutofit fontScale="70000" lnSpcReduction="20000"/>
          </a:bodyPr>
          <a:lstStyle/>
          <a:p>
            <a:pPr marL="0" indent="0" algn="just">
              <a:buNone/>
            </a:pPr>
            <a:r>
              <a:rPr lang="it-IT" dirty="0"/>
              <a:t>La giurisprudenza ha quindi escluso la configurabilità dell’istituto quando l’attività lavorativa venga resa a favore della </a:t>
            </a:r>
            <a:r>
              <a:rPr lang="it-IT" b="1" dirty="0"/>
              <a:t>società di cui sia socio il familiare </a:t>
            </a:r>
            <a:r>
              <a:rPr lang="it-IT" dirty="0"/>
              <a:t>(o il convivente); il contrasto sorto al riguardo in giurisprudenza è stato sanato da </a:t>
            </a:r>
            <a:r>
              <a:rPr lang="it-IT" b="1" dirty="0" err="1"/>
              <a:t>cass</a:t>
            </a:r>
            <a:r>
              <a:rPr lang="it-IT" b="1" dirty="0"/>
              <a:t>. </a:t>
            </a:r>
            <a:r>
              <a:rPr lang="it-IT" b="1" dirty="0" err="1"/>
              <a:t>S.u</a:t>
            </a:r>
            <a:r>
              <a:rPr lang="it-IT" b="1" dirty="0"/>
              <a:t>. 23676/2014</a:t>
            </a:r>
            <a:r>
              <a:rPr lang="it-IT" dirty="0"/>
              <a:t>, che ha osservato:</a:t>
            </a:r>
          </a:p>
          <a:p>
            <a:pPr algn="just">
              <a:buFontTx/>
              <a:buChar char="-"/>
            </a:pPr>
            <a:r>
              <a:rPr lang="it-IT" dirty="0"/>
              <a:t>la disciplina delle norme in commento attribuisce al familiare che collabori all’impresa un diritto agli utili, ai beni con essi acquistati e agli incrementi, rapportato proporzionalmente alla quantità e qualità di lavoro prestato, non ad una quota fissa di partecipazione; è quindi una disciplina irriducibile ad una qualsiasi tipologia societaria</a:t>
            </a:r>
          </a:p>
          <a:p>
            <a:pPr algn="just">
              <a:buFontTx/>
              <a:buChar char="-"/>
            </a:pPr>
            <a:r>
              <a:rPr lang="it-IT" dirty="0"/>
              <a:t>al medesimo sono attribuiti diritti corporativi (decisioni relative a impiego di utili ed incrementi, alla gestione straordinaria e agli indirizzi produttivi) esercitabili secondo un metodo collegiale maggioritario - integrato con la presenza dei familiari dei soci - confliggente con le regole del sistema societario</a:t>
            </a:r>
          </a:p>
          <a:p>
            <a:pPr algn="just">
              <a:buFontTx/>
              <a:buChar char="-"/>
            </a:pPr>
            <a:r>
              <a:rPr lang="it-IT" dirty="0"/>
              <a:t>Le sezioni unite rilevano pertanto l</a:t>
            </a:r>
            <a:r>
              <a:rPr lang="it-IT" b="1" dirty="0"/>
              <a:t>’inconciliabilità</a:t>
            </a:r>
            <a:r>
              <a:rPr lang="it-IT" dirty="0"/>
              <a:t> tra i poteri riconosciuti ai familiari dell’imprenditore e la struttura societaria</a:t>
            </a:r>
          </a:p>
        </p:txBody>
      </p:sp>
    </p:spTree>
    <p:extLst>
      <p:ext uri="{BB962C8B-B14F-4D97-AF65-F5344CB8AC3E}">
        <p14:creationId xmlns:p14="http://schemas.microsoft.com/office/powerpoint/2010/main" val="3918914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AFAD1D-95C2-C100-9F60-C4E858478884}"/>
              </a:ext>
            </a:extLst>
          </p:cNvPr>
          <p:cNvSpPr>
            <a:spLocks noGrp="1"/>
          </p:cNvSpPr>
          <p:nvPr>
            <p:ph type="title"/>
          </p:nvPr>
        </p:nvSpPr>
        <p:spPr/>
        <p:txBody>
          <a:bodyPr/>
          <a:lstStyle/>
          <a:p>
            <a:r>
              <a:rPr lang="it-IT" dirty="0"/>
              <a:t>segue</a:t>
            </a:r>
          </a:p>
        </p:txBody>
      </p:sp>
      <p:sp>
        <p:nvSpPr>
          <p:cNvPr id="3" name="Segnaposto contenuto 2">
            <a:extLst>
              <a:ext uri="{FF2B5EF4-FFF2-40B4-BE49-F238E27FC236}">
                <a16:creationId xmlns:a16="http://schemas.microsoft.com/office/drawing/2014/main" id="{09140B89-0C22-275B-04AA-6AC25A36CD6E}"/>
              </a:ext>
            </a:extLst>
          </p:cNvPr>
          <p:cNvSpPr>
            <a:spLocks noGrp="1"/>
          </p:cNvSpPr>
          <p:nvPr>
            <p:ph sz="quarter" idx="13"/>
          </p:nvPr>
        </p:nvSpPr>
        <p:spPr/>
        <p:txBody>
          <a:bodyPr>
            <a:normAutofit fontScale="77500" lnSpcReduction="20000"/>
          </a:bodyPr>
          <a:lstStyle/>
          <a:p>
            <a:pPr algn="just"/>
            <a:r>
              <a:rPr lang="it-IT" dirty="0"/>
              <a:t>L’impresa familiare va distinta anche dall’</a:t>
            </a:r>
            <a:r>
              <a:rPr lang="it-IT" b="1" dirty="0"/>
              <a:t>impresa coniugale ex art. 177 c.c.</a:t>
            </a:r>
            <a:r>
              <a:rPr lang="it-IT" dirty="0"/>
              <a:t> (coniugi in comunione legale dei beni), che si caratterizza per la partecipazione alla gestione dell’impresa da parte di entrambi i coniugi (</a:t>
            </a:r>
            <a:r>
              <a:rPr lang="it-IT" dirty="0" err="1"/>
              <a:t>cass</a:t>
            </a:r>
            <a:r>
              <a:rPr lang="it-IT" dirty="0"/>
              <a:t>. 13390/1992). L’art. 230-bis, peraltro, non esclude l’applicabilità concorrente del regime di comunione legale dei beni di cui agli artt. 177 e ss. C.c. rispondendo i due istituti a esigenze differenti (sul punto, </a:t>
            </a:r>
            <a:r>
              <a:rPr lang="it-IT" dirty="0" err="1"/>
              <a:t>cass</a:t>
            </a:r>
            <a:r>
              <a:rPr lang="it-IT" dirty="0"/>
              <a:t>. 15298/2005, che si è pronunciata su una ipotesi dubbia di acquisto di beni immobili con utili dell’impresa familiare, con conseguente possibilità, in difetto di acquisto con utili dell’impresa, che l’acquisto sia ricompreso nel regime della comunione legale dei beni)</a:t>
            </a:r>
          </a:p>
          <a:p>
            <a:pPr algn="just"/>
            <a:r>
              <a:rPr lang="it-IT" dirty="0"/>
              <a:t>Non è sussumibile nell’istituto in esame nemmeno l’</a:t>
            </a:r>
            <a:r>
              <a:rPr lang="it-IT" b="1" dirty="0"/>
              <a:t>impresa familiare coltivatrice</a:t>
            </a:r>
            <a:r>
              <a:rPr lang="it-IT" dirty="0"/>
              <a:t> (art. 48 legge 3/5/1982 n.203). è infatti pacifico in giurisprudenza che trattasi di un’ipotesi di esercizio collettivo dell’impresa, equiparabile alla società semplice (</a:t>
            </a:r>
            <a:r>
              <a:rPr lang="it-IT" dirty="0" err="1"/>
              <a:t>cass</a:t>
            </a:r>
            <a:r>
              <a:rPr lang="it-IT" dirty="0"/>
              <a:t>. 22732/2013); ciò in considerazione del dato normativo per cui «per le obbligazioni assunte nello svolgimento del rapporto agrario i familiari rispondono con i beni comuni». Rispondono delle obbligazioni anche i familiari che hanno agito in nome e per conto della famiglia</a:t>
            </a:r>
          </a:p>
        </p:txBody>
      </p:sp>
    </p:spTree>
    <p:extLst>
      <p:ext uri="{BB962C8B-B14F-4D97-AF65-F5344CB8AC3E}">
        <p14:creationId xmlns:p14="http://schemas.microsoft.com/office/powerpoint/2010/main" val="4193732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E85010-9151-8EEE-91E5-905481255BC1}"/>
              </a:ext>
            </a:extLst>
          </p:cNvPr>
          <p:cNvSpPr>
            <a:spLocks noGrp="1"/>
          </p:cNvSpPr>
          <p:nvPr>
            <p:ph type="title"/>
          </p:nvPr>
        </p:nvSpPr>
        <p:spPr/>
        <p:txBody>
          <a:bodyPr/>
          <a:lstStyle/>
          <a:p>
            <a:r>
              <a:rPr lang="it-IT" dirty="0"/>
              <a:t>segue</a:t>
            </a:r>
          </a:p>
        </p:txBody>
      </p:sp>
      <p:sp>
        <p:nvSpPr>
          <p:cNvPr id="3" name="Segnaposto contenuto 2">
            <a:extLst>
              <a:ext uri="{FF2B5EF4-FFF2-40B4-BE49-F238E27FC236}">
                <a16:creationId xmlns:a16="http://schemas.microsoft.com/office/drawing/2014/main" id="{D9F400A0-B819-5805-4A67-4E7D437AF0E7}"/>
              </a:ext>
            </a:extLst>
          </p:cNvPr>
          <p:cNvSpPr>
            <a:spLocks noGrp="1"/>
          </p:cNvSpPr>
          <p:nvPr>
            <p:ph sz="quarter" idx="13"/>
          </p:nvPr>
        </p:nvSpPr>
        <p:spPr/>
        <p:txBody>
          <a:bodyPr>
            <a:normAutofit lnSpcReduction="10000"/>
          </a:bodyPr>
          <a:lstStyle/>
          <a:p>
            <a:pPr algn="just"/>
            <a:r>
              <a:rPr lang="it-IT" dirty="0"/>
              <a:t>La giurisprudenza tributaria, con pronunce ormai datate (comm. </a:t>
            </a:r>
            <a:r>
              <a:rPr lang="it-IT" dirty="0" err="1"/>
              <a:t>Trib</a:t>
            </a:r>
            <a:r>
              <a:rPr lang="it-IT" dirty="0"/>
              <a:t>. Centrale 3013/1994 e 1331/1988), ha anche avuto modo di chiarire che l’istituto in esame non è applicabile al </a:t>
            </a:r>
            <a:r>
              <a:rPr lang="it-IT" b="1" dirty="0"/>
              <a:t>professionista</a:t>
            </a:r>
            <a:r>
              <a:rPr lang="it-IT" dirty="0"/>
              <a:t>: non può quindi qualificarsi come impresa familiare l’attività del professionista intellettuale che si avvalga della collaborazione di un familiare</a:t>
            </a:r>
          </a:p>
          <a:p>
            <a:pPr algn="just"/>
            <a:r>
              <a:rPr lang="it-IT" dirty="0"/>
              <a:t>Laddove pertanto il coniuge o i figli di un professionista collaborino allo svolgimento dell’attività, in mancanza (della configurabilità) di un contratto di lavoro o di società (di servizi), è ipotizzabile al riguardo un vuoto normativo? Nessuna tutela spetta quindi ai familiari del professionista?</a:t>
            </a:r>
          </a:p>
        </p:txBody>
      </p:sp>
    </p:spTree>
    <p:extLst>
      <p:ext uri="{BB962C8B-B14F-4D97-AF65-F5344CB8AC3E}">
        <p14:creationId xmlns:p14="http://schemas.microsoft.com/office/powerpoint/2010/main" val="696210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090CBD-1B8F-90A5-C919-5832A66A7724}"/>
              </a:ext>
            </a:extLst>
          </p:cNvPr>
          <p:cNvSpPr>
            <a:spLocks noGrp="1"/>
          </p:cNvSpPr>
          <p:nvPr>
            <p:ph type="title"/>
          </p:nvPr>
        </p:nvSpPr>
        <p:spPr/>
        <p:txBody>
          <a:bodyPr/>
          <a:lstStyle/>
          <a:p>
            <a:r>
              <a:rPr lang="it-IT" dirty="0"/>
              <a:t>Clausola di salvaguardia </a:t>
            </a:r>
            <a:br>
              <a:rPr lang="it-IT" dirty="0"/>
            </a:br>
            <a:r>
              <a:rPr lang="it-IT" dirty="0"/>
              <a:t>e residualità della disciplina</a:t>
            </a:r>
          </a:p>
        </p:txBody>
      </p:sp>
      <p:sp>
        <p:nvSpPr>
          <p:cNvPr id="3" name="Segnaposto contenuto 2">
            <a:extLst>
              <a:ext uri="{FF2B5EF4-FFF2-40B4-BE49-F238E27FC236}">
                <a16:creationId xmlns:a16="http://schemas.microsoft.com/office/drawing/2014/main" id="{01E4D7E4-CF84-D8C0-C12B-334B4D5DC1A1}"/>
              </a:ext>
            </a:extLst>
          </p:cNvPr>
          <p:cNvSpPr>
            <a:spLocks noGrp="1"/>
          </p:cNvSpPr>
          <p:nvPr>
            <p:ph sz="quarter" idx="13"/>
          </p:nvPr>
        </p:nvSpPr>
        <p:spPr/>
        <p:txBody>
          <a:bodyPr>
            <a:normAutofit fontScale="70000" lnSpcReduction="20000"/>
          </a:bodyPr>
          <a:lstStyle/>
          <a:p>
            <a:pPr algn="just"/>
            <a:r>
              <a:rPr lang="it-IT" dirty="0"/>
              <a:t>230-bis «salvo che sia configurabile un diverso rapporto, … »</a:t>
            </a:r>
          </a:p>
          <a:p>
            <a:pPr algn="just"/>
            <a:r>
              <a:rPr lang="it-IT" dirty="0"/>
              <a:t>230-ter «il diritto di partecipazione non spetta qualora tra i conviventi esista un rapporto di società o di lavoro subordinato»</a:t>
            </a:r>
          </a:p>
          <a:p>
            <a:pPr algn="just"/>
            <a:r>
              <a:rPr lang="it-IT" dirty="0"/>
              <a:t>Alla luce delle locuzioni verbali contenute nelle due norme, è pacifico che l’istituto in esame abbia </a:t>
            </a:r>
            <a:r>
              <a:rPr lang="it-IT" b="1" dirty="0"/>
              <a:t>carattere residuale</a:t>
            </a:r>
            <a:r>
              <a:rPr lang="it-IT" dirty="0"/>
              <a:t> (</a:t>
            </a:r>
            <a:r>
              <a:rPr lang="it-IT" dirty="0" err="1"/>
              <a:t>cass</a:t>
            </a:r>
            <a:r>
              <a:rPr lang="it-IT" dirty="0"/>
              <a:t>. 11533/2020) e che la disciplina non si applichi laddove le parti abbiano instaurato un rapporto di lavoro, subordinato o autonomo, o qualora tra le parti esista una società (anche di fatto) o una associazione in partecipazione, etc.</a:t>
            </a:r>
          </a:p>
          <a:p>
            <a:pPr algn="just"/>
            <a:r>
              <a:rPr lang="it-IT" dirty="0"/>
              <a:t>L’esistenza del rapporto di lavoro subordinato può desumersi anche da mere circostanze di fatto (osservanza di orari di lavoro, compenso a cadenze fisse, direttive impartite dall’imprenditore in ordine ad assenze, ferie, scelte gestionali)</a:t>
            </a:r>
          </a:p>
          <a:p>
            <a:pPr algn="just"/>
            <a:r>
              <a:rPr lang="it-IT" dirty="0"/>
              <a:t>L’esistenza di una società (di fatto) può desumersi dal fatto che i familiari intrattengono rapporti con i terzi assumendo le conseguenti obbligazioni, partecipano agli utili e alle perdite o assumono altri comportamenti che rivelino l’</a:t>
            </a:r>
            <a:r>
              <a:rPr lang="it-IT" i="1" dirty="0" err="1"/>
              <a:t>affectio</a:t>
            </a:r>
            <a:r>
              <a:rPr lang="it-IT" i="1" dirty="0"/>
              <a:t> </a:t>
            </a:r>
            <a:r>
              <a:rPr lang="it-IT" i="1" dirty="0" err="1"/>
              <a:t>societatis</a:t>
            </a:r>
            <a:r>
              <a:rPr lang="it-IT" i="1" dirty="0"/>
              <a:t>.</a:t>
            </a:r>
          </a:p>
          <a:p>
            <a:endParaRPr lang="it-IT" dirty="0"/>
          </a:p>
          <a:p>
            <a:endParaRPr lang="it-IT" dirty="0"/>
          </a:p>
        </p:txBody>
      </p:sp>
    </p:spTree>
    <p:extLst>
      <p:ext uri="{BB962C8B-B14F-4D97-AF65-F5344CB8AC3E}">
        <p14:creationId xmlns:p14="http://schemas.microsoft.com/office/powerpoint/2010/main" val="3096374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9B8B80-F250-2CAB-58EE-BAF66F4E15E9}"/>
              </a:ext>
            </a:extLst>
          </p:cNvPr>
          <p:cNvSpPr>
            <a:spLocks noGrp="1"/>
          </p:cNvSpPr>
          <p:nvPr>
            <p:ph type="title"/>
          </p:nvPr>
        </p:nvSpPr>
        <p:spPr/>
        <p:txBody>
          <a:bodyPr/>
          <a:lstStyle/>
          <a:p>
            <a:r>
              <a:rPr lang="it-IT" dirty="0"/>
              <a:t>Presupposti soggettivi dell’</a:t>
            </a:r>
            <a:r>
              <a:rPr lang="it-IT" dirty="0" err="1"/>
              <a:t>i.f</a:t>
            </a:r>
            <a:r>
              <a:rPr lang="it-IT" dirty="0"/>
              <a:t>.</a:t>
            </a:r>
          </a:p>
        </p:txBody>
      </p:sp>
      <p:sp>
        <p:nvSpPr>
          <p:cNvPr id="3" name="Segnaposto contenuto 2">
            <a:extLst>
              <a:ext uri="{FF2B5EF4-FFF2-40B4-BE49-F238E27FC236}">
                <a16:creationId xmlns:a16="http://schemas.microsoft.com/office/drawing/2014/main" id="{AF23CC1B-8B77-1B5E-BB07-42A0325B6FAB}"/>
              </a:ext>
            </a:extLst>
          </p:cNvPr>
          <p:cNvSpPr>
            <a:spLocks noGrp="1"/>
          </p:cNvSpPr>
          <p:nvPr>
            <p:ph sz="quarter" idx="13"/>
          </p:nvPr>
        </p:nvSpPr>
        <p:spPr>
          <a:xfrm>
            <a:off x="913775" y="2439282"/>
            <a:ext cx="10363826" cy="3424107"/>
          </a:xfrm>
        </p:spPr>
        <p:txBody>
          <a:bodyPr/>
          <a:lstStyle/>
          <a:p>
            <a:pPr algn="just"/>
            <a:r>
              <a:rPr lang="it-IT" b="1" dirty="0"/>
              <a:t>230-bis</a:t>
            </a:r>
            <a:r>
              <a:rPr lang="it-IT" dirty="0"/>
              <a:t>: tra l’imprenditore e il collaboratore deve sussistere un rapporto di coniugio, di unione civile, di parentela entro il terzo grado o di affinità entro il secondo grado</a:t>
            </a:r>
          </a:p>
          <a:p>
            <a:pPr algn="just"/>
            <a:r>
              <a:rPr lang="it-IT" dirty="0"/>
              <a:t>Separazione personale tra i coniugi: è causa estintiva? No, se continua l’attività di collaborazione nell’impresa (</a:t>
            </a:r>
            <a:r>
              <a:rPr lang="it-IT" dirty="0" err="1"/>
              <a:t>cass</a:t>
            </a:r>
            <a:r>
              <a:rPr lang="it-IT" dirty="0"/>
              <a:t>. 5741/1991)</a:t>
            </a:r>
          </a:p>
          <a:p>
            <a:pPr algn="just"/>
            <a:r>
              <a:rPr lang="it-IT" dirty="0"/>
              <a:t>Convivenza more uxorio (ante legge 76/2016, che ha introdotto l’art. 230-ter): irrilevante, non rientra nella tutela ex lege; l’art. 230-bis non è incostituzionale nella parte in cui non contempla il convivente di fatto (Cass. 22405/2004)</a:t>
            </a:r>
          </a:p>
        </p:txBody>
      </p:sp>
    </p:spTree>
    <p:extLst>
      <p:ext uri="{BB962C8B-B14F-4D97-AF65-F5344CB8AC3E}">
        <p14:creationId xmlns:p14="http://schemas.microsoft.com/office/powerpoint/2010/main" val="1349783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DD0CC3-0FEE-DAD7-EFF7-A30370ED88B1}"/>
              </a:ext>
            </a:extLst>
          </p:cNvPr>
          <p:cNvSpPr>
            <a:spLocks noGrp="1"/>
          </p:cNvSpPr>
          <p:nvPr>
            <p:ph type="title"/>
          </p:nvPr>
        </p:nvSpPr>
        <p:spPr/>
        <p:txBody>
          <a:bodyPr/>
          <a:lstStyle/>
          <a:p>
            <a:r>
              <a:rPr lang="it-IT" dirty="0"/>
              <a:t>segue</a:t>
            </a:r>
          </a:p>
        </p:txBody>
      </p:sp>
      <p:sp>
        <p:nvSpPr>
          <p:cNvPr id="3" name="Segnaposto contenuto 2">
            <a:extLst>
              <a:ext uri="{FF2B5EF4-FFF2-40B4-BE49-F238E27FC236}">
                <a16:creationId xmlns:a16="http://schemas.microsoft.com/office/drawing/2014/main" id="{5D1233E5-7D69-2F00-CFAD-AFF0F40F3779}"/>
              </a:ext>
            </a:extLst>
          </p:cNvPr>
          <p:cNvSpPr>
            <a:spLocks noGrp="1"/>
          </p:cNvSpPr>
          <p:nvPr>
            <p:ph sz="quarter" idx="13"/>
          </p:nvPr>
        </p:nvSpPr>
        <p:spPr/>
        <p:txBody>
          <a:bodyPr>
            <a:normAutofit fontScale="92500" lnSpcReduction="10000"/>
          </a:bodyPr>
          <a:lstStyle/>
          <a:p>
            <a:pPr algn="just"/>
            <a:r>
              <a:rPr lang="it-IT" b="1" dirty="0"/>
              <a:t>230-ter</a:t>
            </a:r>
            <a:r>
              <a:rPr lang="it-IT" dirty="0"/>
              <a:t> – la </a:t>
            </a:r>
            <a:r>
              <a:rPr lang="it-IT" b="1" dirty="0"/>
              <a:t>nozione di «convivente di fatto»</a:t>
            </a:r>
            <a:r>
              <a:rPr lang="it-IT" dirty="0"/>
              <a:t> è contenuta nell’art. 1, comma 36, L. 76/2016: deve trattarsi di due persone maggiorenni, unite stabilmente da legami affettivi di coppia e di reciproca assistenza morale e materiale, non vincolate da rapporti di parentela, affinità o adozione, da matrimonio o da unione civile</a:t>
            </a:r>
          </a:p>
          <a:p>
            <a:pPr algn="just"/>
            <a:r>
              <a:rPr lang="it-IT" dirty="0"/>
              <a:t>Per l’accertamento della stabile convivenza il comma 37 art. 1 cit. fa riferimento alla </a:t>
            </a:r>
            <a:r>
              <a:rPr lang="it-IT" b="1" dirty="0"/>
              <a:t>dichiarazione anagrafica</a:t>
            </a:r>
            <a:r>
              <a:rPr lang="it-IT" dirty="0"/>
              <a:t> ex art. 4, comma 1, lett. B), d.p.r. 223/1989; questioni poste: la dichiarazione anagrafica è elemento costitutivo (così giur.) o mero mezzo di prova della stabile convivenza? Si può dare una prova contraria? la convivenza si può provare con altri mezzi? No per giur., Contraria certa dottrina secondo cui la norma mira solo a semplificare la prova della convivenza (no automatismi)</a:t>
            </a:r>
          </a:p>
        </p:txBody>
      </p:sp>
    </p:spTree>
    <p:extLst>
      <p:ext uri="{BB962C8B-B14F-4D97-AF65-F5344CB8AC3E}">
        <p14:creationId xmlns:p14="http://schemas.microsoft.com/office/powerpoint/2010/main" val="1230304108"/>
      </p:ext>
    </p:extLst>
  </p:cSld>
  <p:clrMapOvr>
    <a:masterClrMapping/>
  </p:clrMapOvr>
</p:sld>
</file>

<file path=ppt/theme/theme1.xml><?xml version="1.0" encoding="utf-8"?>
<a:theme xmlns:a="http://schemas.openxmlformats.org/drawingml/2006/main" name="Goccia">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Goccia</Template>
  <TotalTime>721</TotalTime>
  <Words>3020</Words>
  <Application>Microsoft Macintosh PowerPoint</Application>
  <PresentationFormat>Widescreen</PresentationFormat>
  <Paragraphs>79</Paragraphs>
  <Slides>20</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20</vt:i4>
      </vt:variant>
    </vt:vector>
  </HeadingPairs>
  <TitlesOfParts>
    <vt:vector size="24" baseType="lpstr">
      <vt:lpstr>Aptos</vt:lpstr>
      <vt:lpstr>Arial</vt:lpstr>
      <vt:lpstr>Tw Cen MT</vt:lpstr>
      <vt:lpstr>Goccia</vt:lpstr>
      <vt:lpstr>Bologna Convegno di primavera 2024 IMPRESA FAMILIARE</vt:lpstr>
      <vt:lpstr>Ratio delle norme</vt:lpstr>
      <vt:lpstr>Natura dell’impresa familiare</vt:lpstr>
      <vt:lpstr>segue</vt:lpstr>
      <vt:lpstr>segue</vt:lpstr>
      <vt:lpstr>segue</vt:lpstr>
      <vt:lpstr>Clausola di salvaguardia  e residualità della disciplina</vt:lpstr>
      <vt:lpstr>Presupposti soggettivi dell’i.f.</vt:lpstr>
      <vt:lpstr>segue</vt:lpstr>
      <vt:lpstr>Presupposti oggettivi dell’i.f.</vt:lpstr>
      <vt:lpstr>Diritti dei collaboratori familiari  e del convivente di fatto</vt:lpstr>
      <vt:lpstr>segue</vt:lpstr>
      <vt:lpstr>segue</vt:lpstr>
      <vt:lpstr>Natura negoziale  o atto giuridico in senso stretto?</vt:lpstr>
      <vt:lpstr>Regime fiscale dell’impresa familiare</vt:lpstr>
      <vt:lpstr>segue</vt:lpstr>
      <vt:lpstr>segue</vt:lpstr>
      <vt:lpstr>segue</vt:lpstr>
      <vt:lpstr>segue</vt:lpstr>
      <vt:lpstr>segue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IMPRESA FAMILIARE</dc:title>
  <dc:creator>Rosanna Figlioli</dc:creator>
  <cp:lastModifiedBy>Rosanna Figlioli</cp:lastModifiedBy>
  <cp:revision>40</cp:revision>
  <dcterms:created xsi:type="dcterms:W3CDTF">2024-04-06T08:49:20Z</dcterms:created>
  <dcterms:modified xsi:type="dcterms:W3CDTF">2024-04-07T10:58:04Z</dcterms:modified>
</cp:coreProperties>
</file>