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2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553" r:id="rId5"/>
    <p:sldId id="624" r:id="rId6"/>
    <p:sldId id="612" r:id="rId7"/>
    <p:sldId id="613" r:id="rId8"/>
    <p:sldId id="614" r:id="rId9"/>
    <p:sldId id="610" r:id="rId10"/>
    <p:sldId id="611" r:id="rId11"/>
    <p:sldId id="570" r:id="rId12"/>
    <p:sldId id="605" r:id="rId13"/>
  </p:sldIdLst>
  <p:sldSz cx="12192000" cy="6858000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F1"/>
    <a:srgbClr val="7CBC4C"/>
    <a:srgbClr val="588933"/>
    <a:srgbClr val="FFCC00"/>
    <a:srgbClr val="E4D620"/>
    <a:srgbClr val="CA95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27" y="7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.dom\share\Comuni\Condivisioni\Pensioni\Statistiche\Congressi%20Notariato%20(slide%20e%20materiali)\2022\CONGRESSO%202022\Studi%20di%20settore%20redditi%20vs%20repertorio%20def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.dom\share\Home\Personali\Pensioni\Giorgi\CONGRESSI%20NOTARIATO%20(SLIDE%20E%20MATERIALI)\2023\Bologna%20(DG)%2022-4\Repertori%20Netti%20regioni%20e%20macroare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.dom\share\Home\Personali\Pensioni\Giorgi\CONGRESSI%20NOTARIATO%20(SLIDE%20E%20MATERIALI)\2023\Bologna%20(DG)%2022-4\Repertori%20Netti%20regioni%20e%20macroare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.dom\share\Home\Personali\Pensioni\Giorgi\CONGRESSI%20NOTARIATO%20(SLIDE%20E%20MATERIALI)\2023\Bologna%20(DG)%2022-4\Repertori%20Netti%20regioni%20e%20macroare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.dom\share\Home\Personali\Pensioni\Giorgi\CONGRESSI%20NOTARIATO%20(SLIDE%20E%20MATERIALI)\2023\Bologna%20(DG)%2022-4\Sopravvivenza%20(aspettativa%20vita%20M-F)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.dom\share\Home\Personali\Pensioni\Giorgi\CONGRESSI%20NOTARIATO%20(SLIDE%20E%20MATERIALI)\2023\Bologna%20(DG)%2022-4\Sopravvivenza%20(aspettativa%20vita%20M-F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\\cn.dom\share\Comuni\Condivisioni\Pensioni\Statistiche\Congressi%20Notariato%20(slide%20e%20materiali)\2022\CONGRESSO%202022\Repertori%20netti%202006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\\cn.dom\share\Home\Personali\Pensioni\Giorgi\CONGRESSI%20NOTARIATO%20(SLIDE%20E%20MATERIALI)\2023\Bologna%20(DG)%2022-4\Repertori%20Netti%20regioni%20e%20macroaree.xlsx" TargetMode="External"/><Relationship Id="rId4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6E-425A-AD05-CDC7F247C8B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Foglio4!$E$10:$E$13</c:f>
              <c:strCache>
                <c:ptCount val="4"/>
                <c:pt idx="0">
                  <c:v>Sud e Isole</c:v>
                </c:pt>
                <c:pt idx="1">
                  <c:v>Centro</c:v>
                </c:pt>
                <c:pt idx="2">
                  <c:v>ITALIA</c:v>
                </c:pt>
                <c:pt idx="3">
                  <c:v>Nord</c:v>
                </c:pt>
              </c:strCache>
            </c:strRef>
          </c:cat>
          <c:val>
            <c:numRef>
              <c:f>Foglio4!$F$10:$F$13</c:f>
              <c:numCache>
                <c:formatCode>_(* #,##0.00_);_(* \(#,##0.00\);_(* "-"??_);_(@_)</c:formatCode>
                <c:ptCount val="4"/>
                <c:pt idx="0">
                  <c:v>85615.363153800281</c:v>
                </c:pt>
                <c:pt idx="1">
                  <c:v>86701.27773620066</c:v>
                </c:pt>
                <c:pt idx="2">
                  <c:v>97307.430740898708</c:v>
                </c:pt>
                <c:pt idx="3">
                  <c:v>109300.5254389881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6E-425A-AD05-CDC7F247C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454282208"/>
        <c:axId val="454281792"/>
      </c:barChart>
      <c:catAx>
        <c:axId val="45428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4281792"/>
        <c:crosses val="autoZero"/>
        <c:auto val="1"/>
        <c:lblAlgn val="ctr"/>
        <c:lblOffset val="100"/>
        <c:noMultiLvlLbl val="0"/>
      </c:catAx>
      <c:valAx>
        <c:axId val="454281792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4542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82174103237081E-2"/>
          <c:y val="0.10626706903835237"/>
          <c:w val="0.82454821938976475"/>
          <c:h val="0.79979474642881787"/>
        </c:manualLayout>
      </c:layout>
      <c:areaChart>
        <c:grouping val="stacked"/>
        <c:varyColors val="0"/>
        <c:ser>
          <c:idx val="0"/>
          <c:order val="0"/>
          <c:tx>
            <c:v>Reddito professionale medio (migliaia di euro)</c:v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layout>
                <c:manualLayout>
                  <c:x val="2.4009603841536598E-2"/>
                  <c:y val="-1.277138951310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A4-4C0B-BC99-10C51C4B47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A4-4C0B-BC99-10C51C4B47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A4-4C0B-BC99-10C51C4B47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A4-4C0B-BC99-10C51C4B471A}"/>
                </c:ext>
              </c:extLst>
            </c:dLbl>
            <c:dLbl>
              <c:idx val="4"/>
              <c:layout>
                <c:manualLayout>
                  <c:x val="0"/>
                  <c:y val="-2.0434223220960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A4-4C0B-BC99-10C51C4B47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A4-4C0B-BC99-10C51C4B47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A4-4C0B-BC99-10C51C4B47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A4-4C0B-BC99-10C51C4B47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A4-4C0B-BC99-10C51C4B47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A4-4C0B-BC99-10C51C4B471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A4-4C0B-BC99-10C51C4B471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A4-4C0B-BC99-10C51C4B471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A4-4C0B-BC99-10C51C4B471A}"/>
                </c:ext>
              </c:extLst>
            </c:dLbl>
            <c:dLbl>
              <c:idx val="14"/>
              <c:layout>
                <c:manualLayout>
                  <c:x val="-2.701467759799088E-2"/>
                  <c:y val="1.2199905684643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A4-4C0B-BC99-10C51C4B47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'Foglio2 (2)'!$A$33:$A$47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'Foglio2 (2)'!$C$33:$C$47</c:f>
              <c:numCache>
                <c:formatCode>###,##0.0</c:formatCode>
                <c:ptCount val="15"/>
                <c:pt idx="0">
                  <c:v>478.4</c:v>
                </c:pt>
                <c:pt idx="1">
                  <c:v>440.8</c:v>
                </c:pt>
                <c:pt idx="2">
                  <c:v>357.1</c:v>
                </c:pt>
                <c:pt idx="3">
                  <c:v>310.8</c:v>
                </c:pt>
                <c:pt idx="4">
                  <c:v>318.19</c:v>
                </c:pt>
                <c:pt idx="5">
                  <c:v>315.61</c:v>
                </c:pt>
                <c:pt idx="6">
                  <c:v>233.31</c:v>
                </c:pt>
                <c:pt idx="7">
                  <c:v>212.6</c:v>
                </c:pt>
                <c:pt idx="8">
                  <c:v>224.3</c:v>
                </c:pt>
                <c:pt idx="9">
                  <c:v>244.4</c:v>
                </c:pt>
                <c:pt idx="10">
                  <c:v>285.39999999999998</c:v>
                </c:pt>
                <c:pt idx="11">
                  <c:v>293.2</c:v>
                </c:pt>
                <c:pt idx="12">
                  <c:v>296.60000000000002</c:v>
                </c:pt>
                <c:pt idx="13">
                  <c:v>288.10000000000002</c:v>
                </c:pt>
                <c:pt idx="14">
                  <c:v>264.89999999999998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FA4-4C0B-BC99-10C51C4B471A}"/>
            </c:ext>
          </c:extLst>
        </c:ser>
        <c:ser>
          <c:idx val="1"/>
          <c:order val="1"/>
          <c:tx>
            <c:v>Costi professionali medi (migliaia di euro)</c:v>
          </c:tx>
          <c:spPr>
            <a:solidFill>
              <a:schemeClr val="accent1">
                <a:lumMod val="50000"/>
              </a:schemeClr>
            </a:solidFill>
          </c:spPr>
          <c:dLbls>
            <c:dLbl>
              <c:idx val="0"/>
              <c:layout>
                <c:manualLayout>
                  <c:x val="2.8811524609843937E-2"/>
                  <c:y val="-9.36557745099033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A4-4C0B-BC99-10C51C4B47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A4-4C0B-BC99-10C51C4B47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A4-4C0B-BC99-10C51C4B47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A4-4C0B-BC99-10C51C4B47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A4-4C0B-BC99-10C51C4B47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FA4-4C0B-BC99-10C51C4B47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A4-4C0B-BC99-10C51C4B47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FA4-4C0B-BC99-10C51C4B47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FA4-4C0B-BC99-10C51C4B471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FA4-4C0B-BC99-10C51C4B471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FA4-4C0B-BC99-10C51C4B471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FA4-4C0B-BC99-10C51C4B471A}"/>
                </c:ext>
              </c:extLst>
            </c:dLbl>
            <c:dLbl>
              <c:idx val="14"/>
              <c:layout>
                <c:manualLayout>
                  <c:x val="-2.9083482127076551E-2"/>
                  <c:y val="3.3205435994169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FA4-4C0B-BC99-10C51C4B4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'Foglio2 (2)'!$A$33:$A$47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'Foglio2 (2)'!$B$33:$B$47</c:f>
              <c:numCache>
                <c:formatCode>###,##0.0</c:formatCode>
                <c:ptCount val="15"/>
                <c:pt idx="0">
                  <c:v>382.20000000000005</c:v>
                </c:pt>
                <c:pt idx="1">
                  <c:v>390.59999999999997</c:v>
                </c:pt>
                <c:pt idx="2">
                  <c:v>398.6</c:v>
                </c:pt>
                <c:pt idx="3">
                  <c:v>379.90000000000003</c:v>
                </c:pt>
                <c:pt idx="4">
                  <c:v>382.08</c:v>
                </c:pt>
                <c:pt idx="5">
                  <c:v>380.21000000000004</c:v>
                </c:pt>
                <c:pt idx="6">
                  <c:v>348.52000000000004</c:v>
                </c:pt>
                <c:pt idx="7">
                  <c:v>319.10000000000002</c:v>
                </c:pt>
                <c:pt idx="8">
                  <c:v>307.40000000000003</c:v>
                </c:pt>
                <c:pt idx="9">
                  <c:v>307.39999999999998</c:v>
                </c:pt>
                <c:pt idx="10">
                  <c:v>312.5</c:v>
                </c:pt>
                <c:pt idx="11">
                  <c:v>319.50000000000006</c:v>
                </c:pt>
                <c:pt idx="12">
                  <c:v>329.79999999999995</c:v>
                </c:pt>
                <c:pt idx="13">
                  <c:v>346.69999999999993</c:v>
                </c:pt>
                <c:pt idx="14">
                  <c:v>332.70000000000005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FA4-4C0B-BC99-10C51C4B4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9161688"/>
        <c:axId val="569162080"/>
      </c:areaChart>
      <c:catAx>
        <c:axId val="56916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69162080"/>
        <c:crosses val="autoZero"/>
        <c:auto val="1"/>
        <c:lblAlgn val="ctr"/>
        <c:lblOffset val="100"/>
        <c:noMultiLvlLbl val="0"/>
      </c:catAx>
      <c:valAx>
        <c:axId val="56916208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##,##0.0" sourceLinked="1"/>
        <c:majorTickMark val="none"/>
        <c:minorTickMark val="none"/>
        <c:tickLblPos val="nextTo"/>
        <c:crossAx val="569161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9.5238964027398787E-2"/>
          <c:y val="8.3577695847266278E-2"/>
          <c:w val="0.84678772296320104"/>
          <c:h val="0.2035144048200631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57-4B89-BEE6-FC1D36244D2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Foglio4!$A$50</c:f>
              <c:strCache>
                <c:ptCount val="1"/>
                <c:pt idx="0">
                  <c:v>ITALIA</c:v>
                </c:pt>
              </c:strCache>
            </c:strRef>
          </c:cat>
          <c:val>
            <c:numRef>
              <c:f>Foglio4!$B$50</c:f>
              <c:numCache>
                <c:formatCode>_(* #,##0.00_);_(* \(#,##0.00\);_(* "-"??_);_(@_)</c:formatCode>
                <c:ptCount val="1"/>
                <c:pt idx="0">
                  <c:v>97307.430740899057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7-4B89-BEE6-FC1D36244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454282208"/>
        <c:axId val="454281792"/>
      </c:barChart>
      <c:catAx>
        <c:axId val="45428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4281792"/>
        <c:crosses val="autoZero"/>
        <c:auto val="1"/>
        <c:lblAlgn val="ctr"/>
        <c:lblOffset val="100"/>
        <c:noMultiLvlLbl val="0"/>
      </c:catAx>
      <c:valAx>
        <c:axId val="454281792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4542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39769679490889"/>
          <c:y val="2.4927225260268693E-2"/>
          <c:w val="0.75651659384482262"/>
          <c:h val="0.945160104427408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Foglio4!$A$28:$A$47</c:f>
              <c:strCache>
                <c:ptCount val="20"/>
                <c:pt idx="0">
                  <c:v>Sicilia</c:v>
                </c:pt>
                <c:pt idx="1">
                  <c:v>Molise</c:v>
                </c:pt>
                <c:pt idx="2">
                  <c:v>Basilicata</c:v>
                </c:pt>
                <c:pt idx="3">
                  <c:v>Campania</c:v>
                </c:pt>
                <c:pt idx="4">
                  <c:v>Lazio</c:v>
                </c:pt>
                <c:pt idx="5">
                  <c:v>Umbria</c:v>
                </c:pt>
                <c:pt idx="6">
                  <c:v>Liguria</c:v>
                </c:pt>
                <c:pt idx="7">
                  <c:v>Abruzzo</c:v>
                </c:pt>
                <c:pt idx="8">
                  <c:v>Toscana</c:v>
                </c:pt>
                <c:pt idx="9">
                  <c:v>Emilia R.</c:v>
                </c:pt>
                <c:pt idx="10">
                  <c:v>Calabria</c:v>
                </c:pt>
                <c:pt idx="11">
                  <c:v>Puglia</c:v>
                </c:pt>
                <c:pt idx="12">
                  <c:v>Marche</c:v>
                </c:pt>
                <c:pt idx="13">
                  <c:v>Sardegna</c:v>
                </c:pt>
                <c:pt idx="14">
                  <c:v>Veneto</c:v>
                </c:pt>
                <c:pt idx="15">
                  <c:v>Lombardia</c:v>
                </c:pt>
                <c:pt idx="16">
                  <c:v>Piemonte</c:v>
                </c:pt>
                <c:pt idx="17">
                  <c:v>Friuli V.G.</c:v>
                </c:pt>
                <c:pt idx="18">
                  <c:v>Trentino AA</c:v>
                </c:pt>
                <c:pt idx="19">
                  <c:v>Valle d'Aosta</c:v>
                </c:pt>
              </c:strCache>
            </c:strRef>
          </c:cat>
          <c:val>
            <c:numRef>
              <c:f>Foglio4!$B$28:$B$47</c:f>
              <c:numCache>
                <c:formatCode>_(* #,##0.00_);_(* \(#,##0.00\);_(* "-"??_);_(@_)</c:formatCode>
                <c:ptCount val="20"/>
                <c:pt idx="0">
                  <c:v>73752.652302954477</c:v>
                </c:pt>
                <c:pt idx="1">
                  <c:v>75942.739463999984</c:v>
                </c:pt>
                <c:pt idx="2">
                  <c:v>78630.339477356814</c:v>
                </c:pt>
                <c:pt idx="3">
                  <c:v>79210.744320466823</c:v>
                </c:pt>
                <c:pt idx="4">
                  <c:v>79886.056957027875</c:v>
                </c:pt>
                <c:pt idx="5">
                  <c:v>90444.427278734758</c:v>
                </c:pt>
                <c:pt idx="6">
                  <c:v>94059.25766066213</c:v>
                </c:pt>
                <c:pt idx="7">
                  <c:v>94059.615560299382</c:v>
                </c:pt>
                <c:pt idx="8">
                  <c:v>94157.920207658462</c:v>
                </c:pt>
                <c:pt idx="9">
                  <c:v>94245.773620282664</c:v>
                </c:pt>
                <c:pt idx="10">
                  <c:v>94299.894841100628</c:v>
                </c:pt>
                <c:pt idx="11">
                  <c:v>99489.910450345007</c:v>
                </c:pt>
                <c:pt idx="12">
                  <c:v>100115.02204008876</c:v>
                </c:pt>
                <c:pt idx="13">
                  <c:v>106897.45853714545</c:v>
                </c:pt>
                <c:pt idx="14">
                  <c:v>109940.08787756362</c:v>
                </c:pt>
                <c:pt idx="15">
                  <c:v>111170.39054262576</c:v>
                </c:pt>
                <c:pt idx="16">
                  <c:v>113319.21500865179</c:v>
                </c:pt>
                <c:pt idx="17">
                  <c:v>113677.72152666342</c:v>
                </c:pt>
                <c:pt idx="18">
                  <c:v>164237.1094015713</c:v>
                </c:pt>
                <c:pt idx="19">
                  <c:v>249947.60579999999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0-4FC3-8ACB-0125974F3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454282208"/>
        <c:axId val="454281792"/>
      </c:barChart>
      <c:catAx>
        <c:axId val="45428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4281792"/>
        <c:crosses val="autoZero"/>
        <c:auto val="1"/>
        <c:lblAlgn val="ctr"/>
        <c:lblOffset val="100"/>
        <c:noMultiLvlLbl val="0"/>
      </c:catAx>
      <c:valAx>
        <c:axId val="454281792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4542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'Grafico 3 rep genere'!$A$11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02-401C-B57F-795A9296FE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02-401C-B57F-795A9296FEC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3 rep genere'!$B$10:$C$10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'Grafico 3 rep genere'!$B$11:$C$11</c:f>
              <c:numCache>
                <c:formatCode>_(* #,##0.00_);_(* \(#,##0.00\);_(* "-"??_);_(@_)</c:formatCode>
                <c:ptCount val="2"/>
                <c:pt idx="0">
                  <c:v>62607.054625019075</c:v>
                </c:pt>
                <c:pt idx="1">
                  <c:v>101001.10120869044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02-401C-B57F-795A9296F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55859968"/>
        <c:axId val="1255860384"/>
      </c:barChart>
      <c:catAx>
        <c:axId val="1255859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CENTRO</a:t>
                </a:r>
              </a:p>
            </c:rich>
          </c:tx>
          <c:layout>
            <c:manualLayout>
              <c:xMode val="edge"/>
              <c:yMode val="edge"/>
              <c:x val="4.2441346560329371E-2"/>
              <c:y val="0.23229560304547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5860384"/>
        <c:crosses val="autoZero"/>
        <c:auto val="1"/>
        <c:lblAlgn val="ctr"/>
        <c:lblOffset val="100"/>
        <c:noMultiLvlLbl val="0"/>
      </c:catAx>
      <c:valAx>
        <c:axId val="1255860384"/>
        <c:scaling>
          <c:orientation val="minMax"/>
          <c:max val="150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25585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'Grafico 3 rep genere'!$A$12</c:f>
              <c:strCache>
                <c:ptCount val="1"/>
                <c:pt idx="0">
                  <c:v>Nord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89-4D00-8456-215616216E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89-4D00-8456-215616216E7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3 rep genere'!$B$10:$C$10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'Grafico 3 rep genere'!$B$12:$C$12</c:f>
              <c:numCache>
                <c:formatCode>_(* #,##0.00_);_(* \(#,##0.00\);_(* "-"??_);_(@_)</c:formatCode>
                <c:ptCount val="2"/>
                <c:pt idx="0">
                  <c:v>82212.815011593542</c:v>
                </c:pt>
                <c:pt idx="1">
                  <c:v>125402.09222029141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89-4D00-8456-215616216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55859968"/>
        <c:axId val="1255860384"/>
      </c:barChart>
      <c:catAx>
        <c:axId val="1255859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NORD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5860384"/>
        <c:crosses val="autoZero"/>
        <c:auto val="1"/>
        <c:lblAlgn val="ctr"/>
        <c:lblOffset val="100"/>
        <c:noMultiLvlLbl val="0"/>
      </c:catAx>
      <c:valAx>
        <c:axId val="1255860384"/>
        <c:scaling>
          <c:orientation val="minMax"/>
          <c:max val="150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25585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'Grafico 3 rep genere'!$A$13</c:f>
              <c:strCache>
                <c:ptCount val="1"/>
                <c:pt idx="0">
                  <c:v>Sud e Isole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C5-4DDF-A021-1EAA4380AF9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C5-4DDF-A021-1EAA4380AF9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3 rep genere'!$B$10:$C$10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'Grafico 3 rep genere'!$B$13:$C$13</c:f>
              <c:numCache>
                <c:formatCode>_(* #,##0.00_);_(* \(#,##0.00\);_(* "-"??_);_(@_)</c:formatCode>
                <c:ptCount val="2"/>
                <c:pt idx="0">
                  <c:v>64255.41401182035</c:v>
                </c:pt>
                <c:pt idx="1">
                  <c:v>100147.71478979771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C5-4DDF-A021-1EAA4380A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55859968"/>
        <c:axId val="1255860384"/>
      </c:barChart>
      <c:catAx>
        <c:axId val="1255859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SUD e ISOLE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5860384"/>
        <c:crosses val="autoZero"/>
        <c:auto val="1"/>
        <c:lblAlgn val="ctr"/>
        <c:lblOffset val="100"/>
        <c:noMultiLvlLbl val="0"/>
      </c:catAx>
      <c:valAx>
        <c:axId val="1255860384"/>
        <c:scaling>
          <c:orientation val="minMax"/>
          <c:max val="1500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125585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67023622047245"/>
          <c:y val="5.4852320675105488E-2"/>
          <c:w val="0.8558630971128609"/>
          <c:h val="0.53374098807269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 classi repertorio'!$A$13</c:f>
              <c:strCache>
                <c:ptCount val="1"/>
                <c:pt idx="0">
                  <c:v>Anno 2006</c:v>
                </c:pt>
              </c:strCache>
            </c:strRef>
          </c:tx>
          <c:spPr>
            <a:solidFill>
              <a:srgbClr val="92D050"/>
            </a:solidFill>
            <a:ln w="28575" cap="rnd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 classi repertorio'!$A$43:$A$49</c:f>
              <c:strCache>
                <c:ptCount val="7"/>
                <c:pt idx="0">
                  <c:v> 0-50.000 </c:v>
                </c:pt>
                <c:pt idx="1">
                  <c:v> 50.000-100.000 </c:v>
                </c:pt>
                <c:pt idx="2">
                  <c:v> 100.000-150.000 </c:v>
                </c:pt>
                <c:pt idx="3">
                  <c:v> 150.000-200.000 </c:v>
                </c:pt>
                <c:pt idx="4">
                  <c:v> 200.000-250.000 </c:v>
                </c:pt>
                <c:pt idx="5">
                  <c:v> 250.000-300.000 </c:v>
                </c:pt>
                <c:pt idx="6">
                  <c:v> oltre 300.000 </c:v>
                </c:pt>
              </c:strCache>
            </c:strRef>
          </c:cat>
          <c:val>
            <c:numRef>
              <c:f>'Per classi repertorio'!$C$16:$C$22</c:f>
              <c:numCache>
                <c:formatCode>0%</c:formatCode>
                <c:ptCount val="7"/>
                <c:pt idx="0">
                  <c:v>0.16876938986556358</c:v>
                </c:pt>
                <c:pt idx="1">
                  <c:v>0.24736297828335058</c:v>
                </c:pt>
                <c:pt idx="2">
                  <c:v>0.2107549120992761</c:v>
                </c:pt>
                <c:pt idx="3">
                  <c:v>0.1451913133402275</c:v>
                </c:pt>
                <c:pt idx="4">
                  <c:v>8.9555325749741468E-2</c:v>
                </c:pt>
                <c:pt idx="5">
                  <c:v>5.62564632885212E-2</c:v>
                </c:pt>
                <c:pt idx="6">
                  <c:v>8.2109617373319552E-2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F-487A-A15C-7E4C3DFE22F1}"/>
            </c:ext>
          </c:extLst>
        </c:ser>
        <c:ser>
          <c:idx val="1"/>
          <c:order val="1"/>
          <c:tx>
            <c:strRef>
              <c:f>'Per classi repertorio'!$A$41</c:f>
              <c:strCache>
                <c:ptCount val="1"/>
                <c:pt idx="0">
                  <c:v>Anno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8607559680084769E-3"/>
                  <c:y val="6.11453482558517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F-487A-A15C-7E4C3DFE22F1}"/>
                </c:ext>
              </c:extLst>
            </c:dLbl>
            <c:dLbl>
              <c:idx val="6"/>
              <c:layout>
                <c:manualLayout>
                  <c:x val="-3.7215119360169539E-3"/>
                  <c:y val="5.67513390067894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9F-487A-A15C-7E4C3DFE22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 classi repertorio'!$A$43:$A$49</c:f>
              <c:strCache>
                <c:ptCount val="7"/>
                <c:pt idx="0">
                  <c:v> 0-50.000 </c:v>
                </c:pt>
                <c:pt idx="1">
                  <c:v> 50.000-100.000 </c:v>
                </c:pt>
                <c:pt idx="2">
                  <c:v> 100.000-150.000 </c:v>
                </c:pt>
                <c:pt idx="3">
                  <c:v> 150.000-200.000 </c:v>
                </c:pt>
                <c:pt idx="4">
                  <c:v> 200.000-250.000 </c:v>
                </c:pt>
                <c:pt idx="5">
                  <c:v> 250.000-300.000 </c:v>
                </c:pt>
                <c:pt idx="6">
                  <c:v> oltre 300.000 </c:v>
                </c:pt>
              </c:strCache>
            </c:strRef>
          </c:cat>
          <c:val>
            <c:numRef>
              <c:f>'Per classi repertorio'!$C$43:$C$49</c:f>
              <c:numCache>
                <c:formatCode>0%</c:formatCode>
                <c:ptCount val="7"/>
                <c:pt idx="0">
                  <c:v>0.30810603150211296</c:v>
                </c:pt>
                <c:pt idx="1">
                  <c:v>0.31156358048405686</c:v>
                </c:pt>
                <c:pt idx="2">
                  <c:v>0.19247022666154437</c:v>
                </c:pt>
                <c:pt idx="3">
                  <c:v>9.5082597003457545E-2</c:v>
                </c:pt>
                <c:pt idx="4">
                  <c:v>4.3411448328851326E-2</c:v>
                </c:pt>
                <c:pt idx="5">
                  <c:v>2.6123703419131773E-2</c:v>
                </c:pt>
                <c:pt idx="6">
                  <c:v>2.324241260084518E-2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F-487A-A15C-7E4C3DFE2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34624576"/>
        <c:axId val="2134614592"/>
      </c:barChart>
      <c:catAx>
        <c:axId val="2134624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Classi di repertorio in euro (ampiezza 50.000)</a:t>
                </a:r>
              </a:p>
            </c:rich>
          </c:tx>
          <c:layout>
            <c:manualLayout>
              <c:xMode val="edge"/>
              <c:yMode val="edge"/>
              <c:x val="0.33948904298635763"/>
              <c:y val="0.925655941104124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34614592"/>
        <c:crosses val="autoZero"/>
        <c:auto val="1"/>
        <c:lblAlgn val="ctr"/>
        <c:lblOffset val="100"/>
        <c:noMultiLvlLbl val="0"/>
      </c:catAx>
      <c:valAx>
        <c:axId val="2134614592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Distribuzione Notai (%)</a:t>
                </a:r>
              </a:p>
            </c:rich>
          </c:tx>
          <c:layout>
            <c:manualLayout>
              <c:xMode val="edge"/>
              <c:yMode val="edge"/>
              <c:x val="2.0421030031916122E-2"/>
              <c:y val="0.103958476585462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3462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78125534071633962"/>
          <c:y val="6.1042759811460318E-2"/>
          <c:w val="0.17128545167506226"/>
          <c:h val="0.11811106288879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5973197973382"/>
          <c:y val="4.8555769968690737E-2"/>
          <c:w val="0.86316744542955104"/>
          <c:h val="0.82674704169083124"/>
        </c:manualLayout>
      </c:layout>
      <c:scatterChart>
        <c:scatterStyle val="lineMarker"/>
        <c:varyColors val="0"/>
        <c:ser>
          <c:idx val="0"/>
          <c:order val="0"/>
          <c:tx>
            <c:strRef>
              <c:f>tavola!$B$6</c:f>
              <c:strCache>
                <c:ptCount val="1"/>
                <c:pt idx="0">
                  <c:v>Maschi (linea blu)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46-4EEB-B4C9-7B8730F194DF}"/>
                </c:ext>
              </c:extLst>
            </c:dLbl>
            <c:dLbl>
              <c:idx val="29"/>
              <c:layout>
                <c:manualLayout>
                  <c:x val="-2.0945829981090191E-2"/>
                  <c:y val="-3.044140030441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46-4EEB-B4C9-7B8730F19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tavola!$A$7:$A$36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xVal>
          <c:yVal>
            <c:numRef>
              <c:f>tavola!$B$7:$B$36</c:f>
              <c:numCache>
                <c:formatCode>0.0</c:formatCode>
                <c:ptCount val="30"/>
                <c:pt idx="0">
                  <c:v>9.2799999999999994</c:v>
                </c:pt>
                <c:pt idx="1">
                  <c:v>9.2100000000000009</c:v>
                </c:pt>
                <c:pt idx="2">
                  <c:v>9.3000000000000007</c:v>
                </c:pt>
                <c:pt idx="3">
                  <c:v>9.5</c:v>
                </c:pt>
                <c:pt idx="4">
                  <c:v>9.6</c:v>
                </c:pt>
                <c:pt idx="5">
                  <c:v>9.6750000000000007</c:v>
                </c:pt>
                <c:pt idx="6">
                  <c:v>9.6189999999999998</c:v>
                </c:pt>
                <c:pt idx="7">
                  <c:v>9.75</c:v>
                </c:pt>
                <c:pt idx="8">
                  <c:v>9.9619999999999997</c:v>
                </c:pt>
                <c:pt idx="9">
                  <c:v>10.183999999999999</c:v>
                </c:pt>
                <c:pt idx="10">
                  <c:v>10.144</c:v>
                </c:pt>
                <c:pt idx="11">
                  <c:v>9.9359999999999999</c:v>
                </c:pt>
                <c:pt idx="12">
                  <c:v>10.443</c:v>
                </c:pt>
                <c:pt idx="13">
                  <c:v>10.37</c:v>
                </c:pt>
                <c:pt idx="14">
                  <c:v>10.61</c:v>
                </c:pt>
                <c:pt idx="15">
                  <c:v>10.621</c:v>
                </c:pt>
                <c:pt idx="16">
                  <c:v>10.634</c:v>
                </c:pt>
                <c:pt idx="17">
                  <c:v>10.742000000000001</c:v>
                </c:pt>
                <c:pt idx="18">
                  <c:v>10.944000000000001</c:v>
                </c:pt>
                <c:pt idx="19">
                  <c:v>11.082000000000001</c:v>
                </c:pt>
                <c:pt idx="20">
                  <c:v>11.067</c:v>
                </c:pt>
                <c:pt idx="21">
                  <c:v>11.382</c:v>
                </c:pt>
                <c:pt idx="22">
                  <c:v>11.583</c:v>
                </c:pt>
                <c:pt idx="23">
                  <c:v>11.311999999999999</c:v>
                </c:pt>
                <c:pt idx="24">
                  <c:v>11.712999999999999</c:v>
                </c:pt>
                <c:pt idx="25">
                  <c:v>11.51</c:v>
                </c:pt>
                <c:pt idx="26">
                  <c:v>11.808</c:v>
                </c:pt>
                <c:pt idx="27">
                  <c:v>11.919</c:v>
                </c:pt>
                <c:pt idx="28">
                  <c:v>11</c:v>
                </c:pt>
                <c:pt idx="29">
                  <c:v>11.462999999999999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246-4EEB-B4C9-7B8730F194DF}"/>
            </c:ext>
          </c:extLst>
        </c:ser>
        <c:ser>
          <c:idx val="1"/>
          <c:order val="1"/>
          <c:tx>
            <c:strRef>
              <c:f>tavola!$C$6</c:f>
              <c:strCache>
                <c:ptCount val="1"/>
                <c:pt idx="0">
                  <c:v>Femmine (linea rossa)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46-4EEB-B4C9-7B8730F194DF}"/>
                </c:ext>
              </c:extLst>
            </c:dLbl>
            <c:dLbl>
              <c:idx val="2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46-4EEB-B4C9-7B8730F19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tavola!$A$7:$A$36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xVal>
          <c:yVal>
            <c:numRef>
              <c:f>tavola!$C$7:$C$36</c:f>
              <c:numCache>
                <c:formatCode>0.0</c:formatCode>
                <c:ptCount val="30"/>
                <c:pt idx="0">
                  <c:v>11.488</c:v>
                </c:pt>
                <c:pt idx="1">
                  <c:v>11.484999999999999</c:v>
                </c:pt>
                <c:pt idx="2">
                  <c:v>11.62</c:v>
                </c:pt>
                <c:pt idx="3">
                  <c:v>11.8</c:v>
                </c:pt>
                <c:pt idx="4">
                  <c:v>11.978</c:v>
                </c:pt>
                <c:pt idx="5">
                  <c:v>11.99</c:v>
                </c:pt>
                <c:pt idx="6">
                  <c:v>11.984</c:v>
                </c:pt>
                <c:pt idx="7">
                  <c:v>12.132</c:v>
                </c:pt>
                <c:pt idx="8">
                  <c:v>12.391</c:v>
                </c:pt>
                <c:pt idx="9">
                  <c:v>12.707000000000001</c:v>
                </c:pt>
                <c:pt idx="10">
                  <c:v>12.726000000000001</c:v>
                </c:pt>
                <c:pt idx="11">
                  <c:v>12.423999999999999</c:v>
                </c:pt>
                <c:pt idx="12">
                  <c:v>13.112</c:v>
                </c:pt>
                <c:pt idx="13">
                  <c:v>12.939</c:v>
                </c:pt>
                <c:pt idx="14">
                  <c:v>13.2</c:v>
                </c:pt>
                <c:pt idx="15">
                  <c:v>13.17</c:v>
                </c:pt>
                <c:pt idx="16">
                  <c:v>13.14</c:v>
                </c:pt>
                <c:pt idx="17">
                  <c:v>13.236000000000001</c:v>
                </c:pt>
                <c:pt idx="18">
                  <c:v>13.425000000000001</c:v>
                </c:pt>
                <c:pt idx="19">
                  <c:v>13.545999999999999</c:v>
                </c:pt>
                <c:pt idx="20">
                  <c:v>13.488</c:v>
                </c:pt>
                <c:pt idx="21">
                  <c:v>13.798999999999999</c:v>
                </c:pt>
                <c:pt idx="22">
                  <c:v>13.992000000000001</c:v>
                </c:pt>
                <c:pt idx="23">
                  <c:v>13.56</c:v>
                </c:pt>
                <c:pt idx="24">
                  <c:v>14.039</c:v>
                </c:pt>
                <c:pt idx="25">
                  <c:v>13.787000000000001</c:v>
                </c:pt>
                <c:pt idx="26">
                  <c:v>14.057</c:v>
                </c:pt>
                <c:pt idx="27">
                  <c:v>14.164</c:v>
                </c:pt>
                <c:pt idx="28">
                  <c:v>13.368</c:v>
                </c:pt>
                <c:pt idx="29">
                  <c:v>13.737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246-4EEB-B4C9-7B8730F19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5238144"/>
        <c:axId val="555252288"/>
      </c:scatterChart>
      <c:valAx>
        <c:axId val="555238144"/>
        <c:scaling>
          <c:orientation val="minMax"/>
          <c:max val="202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5252288"/>
        <c:crosses val="autoZero"/>
        <c:crossBetween val="midCat"/>
        <c:majorUnit val="1"/>
      </c:valAx>
      <c:valAx>
        <c:axId val="555252288"/>
        <c:scaling>
          <c:orientation val="minMax"/>
          <c:max val="15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Speranza di vita in anni</a:t>
                </a:r>
              </a:p>
            </c:rich>
          </c:tx>
          <c:layout>
            <c:manualLayout>
              <c:xMode val="edge"/>
              <c:yMode val="edge"/>
              <c:x val="7.1894600731493832E-3"/>
              <c:y val="0.248752999124471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55238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tavola!$C$41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tavola!$A$42:$A$44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Sud e Isole</c:v>
                </c:pt>
              </c:strCache>
            </c:strRef>
          </c:cat>
          <c:val>
            <c:numRef>
              <c:f>tavola!$C$42:$C$44</c:f>
              <c:numCache>
                <c:formatCode>General</c:formatCode>
                <c:ptCount val="3"/>
                <c:pt idx="0">
                  <c:v>11.596</c:v>
                </c:pt>
                <c:pt idx="1">
                  <c:v>11.651</c:v>
                </c:pt>
                <c:pt idx="2">
                  <c:v>11.141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B-4AB7-A3C0-50DD23310946}"/>
            </c:ext>
          </c:extLst>
        </c:ser>
        <c:ser>
          <c:idx val="1"/>
          <c:order val="1"/>
          <c:tx>
            <c:strRef>
              <c:f>tavola!$B$41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tavola!$A$42:$A$44</c:f>
              <c:strCache>
                <c:ptCount val="3"/>
                <c:pt idx="0">
                  <c:v>Nord</c:v>
                </c:pt>
                <c:pt idx="1">
                  <c:v>Centro</c:v>
                </c:pt>
                <c:pt idx="2">
                  <c:v>Sud e Isole</c:v>
                </c:pt>
              </c:strCache>
            </c:strRef>
          </c:cat>
          <c:val>
            <c:numRef>
              <c:f>tavola!$B$42:$B$44</c:f>
              <c:numCache>
                <c:formatCode>General</c:formatCode>
                <c:ptCount val="3"/>
                <c:pt idx="0">
                  <c:v>14.029</c:v>
                </c:pt>
                <c:pt idx="1">
                  <c:v>13.944000000000001</c:v>
                </c:pt>
                <c:pt idx="2">
                  <c:v>13.147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B-4AB7-A3C0-50DD23310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0677296"/>
        <c:axId val="800666896"/>
      </c:barChart>
      <c:catAx>
        <c:axId val="80067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0666896"/>
        <c:crosses val="autoZero"/>
        <c:auto val="1"/>
        <c:lblAlgn val="ctr"/>
        <c:lblOffset val="100"/>
        <c:noMultiLvlLbl val="0"/>
      </c:catAx>
      <c:valAx>
        <c:axId val="80066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067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'Per età ed anzianità corretto'!$A$31:$A$39</cx:f>
        <cx:lvl ptCount="9">
          <cx:pt idx="0">fino a 5</cx:pt>
          <cx:pt idx="1">6-10</cx:pt>
          <cx:pt idx="2">11-15</cx:pt>
          <cx:pt idx="3">16-20</cx:pt>
          <cx:pt idx="4">21-25</cx:pt>
          <cx:pt idx="5">26-30</cx:pt>
          <cx:pt idx="6">31-35</cx:pt>
          <cx:pt idx="7">36-40</cx:pt>
          <cx:pt idx="8">oltre 40</cx:pt>
        </cx:lvl>
      </cx:strDim>
      <cx:numDim type="val">
        <cx:f>'Per età ed anzianità corretto'!$B$31:$B$39</cx:f>
        <cx:lvl ptCount="9" formatCode="_-* #.##0,00_-;\-* #.##0,00_-;_-* &quot;-&quot;??_-;_-@_-">
          <cx:pt idx="0">77766.438360225511</cx:pt>
          <cx:pt idx="1">149583.63576121593</cx:pt>
          <cx:pt idx="2">168868.43822891568</cx:pt>
          <cx:pt idx="3">171425.33675526985</cx:pt>
          <cx:pt idx="4">163388.97287920653</cx:pt>
          <cx:pt idx="5">151525.09336444185</cx:pt>
          <cx:pt idx="6">138989.09767458809</cx:pt>
          <cx:pt idx="7">126381.88921267618</cx:pt>
          <cx:pt idx="8">106381.40074291846</cx:pt>
        </cx:lvl>
      </cx:numDim>
    </cx:data>
  </cx:chartData>
  <cx:chart>
    <cx:plotArea>
      <cx:plotAreaRegion>
        <cx:series layoutId="funnel" uniqueId="{6E78A53F-33B2-498E-928D-A8664B2E443B}">
          <cx:spPr>
            <a:solidFill>
              <a:srgbClr val="002060"/>
            </a:solidFill>
          </cx:spPr>
          <cx:dataLabels>
            <cx:numFmt formatCode="_-* #.##0_-;-* #.##0_-;_-* &quot;-&quot;_-;_-@_-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 b="1">
                    <a:solidFill>
                      <a:schemeClr val="bg1"/>
                    </a:solidFill>
                  </a:defRPr>
                </a:pPr>
                <a:endParaRPr lang="it-IT" sz="105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ysClr val="windowText" lastClr="000000"/>
                </a:solidFill>
              </a:defRPr>
            </a:pPr>
            <a:endParaRPr lang="it-IT" sz="900" b="0" i="0" u="none" strike="noStrike" baseline="0">
              <a:solidFill>
                <a:sysClr val="windowText" lastClr="000000"/>
              </a:solidFill>
              <a:latin typeface="Calibri" panose="020F0502020204030204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'Pivot classi rep e anzianità'!$I$4:$I$12</cx:f>
        <cx:lvl ptCount="9">
          <cx:pt idx="0">fino a 5</cx:pt>
          <cx:pt idx="1">6-10</cx:pt>
          <cx:pt idx="2">11-15</cx:pt>
          <cx:pt idx="3">16-20</cx:pt>
          <cx:pt idx="4">21-25</cx:pt>
          <cx:pt idx="5">26-30</cx:pt>
          <cx:pt idx="6">31-35</cx:pt>
          <cx:pt idx="7">36-40</cx:pt>
          <cx:pt idx="8">oltre 40</cx:pt>
        </cx:lvl>
      </cx:strDim>
      <cx:numDim type="val">
        <cx:f>'Pivot classi rep e anzianità'!$J$4:$J$12</cx:f>
        <cx:lvl ptCount="9" formatCode="_-* #.##0,00_-;\-* #.##0,00_-;_-* &quot;-&quot;??_-;_-@_-">
          <cx:pt idx="0">67191.407396850409</cx:pt>
          <cx:pt idx="1">101528.47112248623</cx:pt>
          <cx:pt idx="2">111662.15502923224</cx:pt>
          <cx:pt idx="3">114459.81171213079</cx:pt>
          <cx:pt idx="4">118214.16513012139</cx:pt>
          <cx:pt idx="5">109222.18953508967</cx:pt>
          <cx:pt idx="6">101405.97652850283</cx:pt>
          <cx:pt idx="7">95810.882949418679</cx:pt>
          <cx:pt idx="8">78668.155616566015</cx:pt>
        </cx:lvl>
      </cx:numDim>
    </cx:data>
  </cx:chartData>
  <cx:chart>
    <cx:plotArea>
      <cx:plotAreaRegion>
        <cx:series layoutId="funnel" uniqueId="{6E78A53F-33B2-498E-928D-A8664B2E443B}">
          <cx:spPr>
            <a:solidFill>
              <a:schemeClr val="accent5"/>
            </a:solidFill>
          </cx:spPr>
          <cx:dataLabels>
            <cx:numFmt formatCode="_-* #.##0_-;-* #.##0_-;_-* &quot;-&quot;_-;_-@_-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 b="1">
                    <a:solidFill>
                      <a:schemeClr val="bg1"/>
                    </a:solidFill>
                  </a:defRPr>
                </a:pPr>
                <a:endParaRPr lang="it-IT" sz="105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ysClr val="windowText" lastClr="000000"/>
                </a:solidFill>
              </a:defRPr>
            </a:pPr>
            <a:endParaRPr lang="it-IT" sz="900" b="0" i="0" u="none" strike="noStrike" baseline="0">
              <a:solidFill>
                <a:sysClr val="windowText" lastClr="000000"/>
              </a:solidFill>
              <a:latin typeface="Calibri" panose="020F0502020204030204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0.66467</cdr:x>
      <cdr:y>0.71195</cdr:y>
    </cdr:from>
    <cdr:to>
      <cdr:x>0.95012</cdr:x>
      <cdr:y>0.76942</cdr:y>
    </cdr:to>
    <cdr:sp macro="" textlink="">
      <cdr:nvSpPr>
        <cdr:cNvPr id="2" name="CasellaDiTesto 6">
          <a:extLst xmlns:a="http://schemas.openxmlformats.org/drawingml/2006/main">
            <a:ext uri="{FF2B5EF4-FFF2-40B4-BE49-F238E27FC236}">
              <a16:creationId xmlns:a16="http://schemas.microsoft.com/office/drawing/2014/main" id="{81F9CCB4-1C9E-4255-E2E0-D24D43A700D0}"/>
            </a:ext>
          </a:extLst>
        </cdr:cNvPr>
        <cdr:cNvSpPr txBox="1"/>
      </cdr:nvSpPr>
      <cdr:spPr>
        <a:xfrm xmlns:a="http://schemas.openxmlformats.org/drawingml/2006/main">
          <a:off x="4359528" y="2668794"/>
          <a:ext cx="1872208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800" b="1" dirty="0"/>
            <a:t>Donne</a:t>
          </a:r>
          <a:r>
            <a:rPr lang="it-IT" sz="800" b="1" dirty="0">
              <a:solidFill>
                <a:schemeClr val="accent2"/>
              </a:solidFill>
            </a:rPr>
            <a:t> </a:t>
          </a:r>
          <a:r>
            <a:rPr lang="it-IT" sz="800" b="1" dirty="0">
              <a:solidFill>
                <a:srgbClr val="FF0000"/>
              </a:solidFill>
            </a:rPr>
            <a:t>(linea rossa)</a:t>
          </a:r>
          <a:r>
            <a:rPr lang="it-IT" sz="800" b="1" dirty="0">
              <a:solidFill>
                <a:schemeClr val="accent2"/>
              </a:solidFill>
            </a:rPr>
            <a:t> </a:t>
          </a:r>
          <a:r>
            <a:rPr lang="it-IT" sz="800" b="1" dirty="0"/>
            <a:t>	Uomini</a:t>
          </a:r>
          <a:r>
            <a:rPr lang="it-IT" sz="800" b="1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it-IT" sz="800" b="1" dirty="0">
              <a:solidFill>
                <a:srgbClr val="002060"/>
              </a:solidFill>
            </a:rPr>
            <a:t>(linea blu)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294F3-EF78-463F-914F-951283EA7E5F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CC57-5AC1-4FDE-8CAB-DFF94C0D18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3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111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93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11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42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60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78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91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65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BBE0-6027-49D1-AAB2-C9B216EE538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64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23AA64-D69A-ED84-C57C-6942A07CD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9600"/>
            </a:lvl1pPr>
          </a:lstStyle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EDE38E-4A96-BE4E-F331-6F1B94180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D7B35C-3CF8-8166-A632-77D5AB0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F6899F-64C5-1924-3AF0-590E7E48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3866B7-26A9-AD9B-5B36-403D3428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65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EEE574-FCD4-9593-FAA3-6FDE93B5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305EAB-688D-64D9-B665-87015C43A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A1109B-7627-FAC8-C7D4-9AE9F372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0C43AE-46D9-4776-F885-C0A143FE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0C2EEF-4296-311E-2FD1-F5C2F06B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80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ACD149-26B5-6596-8B05-A9085EB57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B8BDD5-9501-6E2C-5EE1-0BC6C0CAF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67ECCB-B14D-3A56-81CD-5C182469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65B053-6A30-E3EA-8DF6-BB4A0287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7C3C8C-BF2E-303A-A13B-F1EAFF65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5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A148C-47FC-0CC7-FD84-865D8262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6A1774-B3E4-9806-F18A-C66CF6BEA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1C2DE2-98FB-1AEB-DFEC-C759FEAC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8576C0-F605-7E22-545E-0871FC8B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863911-BA45-0087-21B9-E71CD0CC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96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5A710-7D1C-B54C-D599-DDB13416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6BE232-96F5-BEC9-660F-7C604581B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B8B51-7C91-29A3-5155-506F9728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F009A3-E1B8-03A5-DB26-A929EEA5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AE1500-DB38-CB9E-4148-63E054F4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94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0A4D55-592D-7CB6-9110-A88D66FC8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83CF91-3501-80D1-69F6-F746BFA2A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F2C95F-0973-748C-6763-9C38751F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9FF126-7C23-CDC2-E845-9442160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DCB42F-BB6E-10F8-482D-77A428D3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B27F41-A845-DD8B-490D-AFEA9BFB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94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A9B0B5-C3E2-1433-BA87-DBC30004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895B89-3805-1E8C-66B9-15DDEE9C2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3A2A03-7AD3-2EA9-C50E-CFE001FDF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C8B698-DF7D-589B-B4D1-BB8E4A146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28164D-7134-9EEB-DA29-D32B26FA5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E3E406D-B94B-2AB9-E8D7-309AE10D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EA177F-8A15-821E-C791-D07C72DA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470429D-916E-9A38-45BC-001E0BCC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1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815B82-F311-92C9-493D-F1FEB4E1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BE423F-95D6-57DF-7E1D-BF2C2198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75E5AE-BC6F-686B-C328-C24AFDF5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0C025-1B33-53D7-5A4F-DB88C9CA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02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2E71DF7-2E9B-E171-FF9A-0B8299C5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58B088-CF47-6A49-B3E8-41ED72A2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50AA4C-A304-86F8-162F-F69D4EA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3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AA9C0-8B1F-6E11-A0B8-F09895EF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4A0F3A-B57C-5143-8EFE-8E6CDF63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CE5D6E-DD2B-9FC9-DAE6-830ABBA1D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C0ABAA-3A35-57E2-6497-8935A76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DF363E-6493-052E-631D-5C220C2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9AAABB-3C55-AC95-B3D9-9D485457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23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F0147-1C89-29A3-E08A-7645C784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4D28CFE-7E09-9B9C-AECB-938409C92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942078-C291-324E-D8E8-7F77B60C4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F2BCBD-AC73-70FE-75CB-5253BF79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E4AF24-E0D6-B6F3-ADCE-04BA20D4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80107B-63A8-44D7-4514-4D0DEDC7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3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79402A-9C86-9F88-83E5-C8F695B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76E0EF-94DD-C3CD-6CFE-DFEF357AF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7EFE9-6586-C2E9-43FD-18D02374B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912B-66D4-43C5-B454-8C6406589013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B1FA2-1A09-0688-C975-CD1F77110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559CE6-2628-52E2-BD45-08B89F6E2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FAE6-44FC-42F0-9AEF-3CA3D63F2E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05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2.xml"/><Relationship Id="rId5" Type="http://schemas.openxmlformats.org/officeDocument/2006/relationships/image" Target="../media/image2.png"/><Relationship Id="rId4" Type="http://schemas.microsoft.com/office/2014/relationships/chartEx" Target="../charts/chartEx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70" name="Freeform: Shape 2069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2" name="Freeform: Shape 2071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F2F9A5E-D53C-A13E-67F8-91FCDA31F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000" y="2834430"/>
            <a:ext cx="4236886" cy="30508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spcAft>
                <a:spcPts val="600"/>
              </a:spcAft>
            </a:pP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>
                <a:solidFill>
                  <a:srgbClr val="002060"/>
                </a:solidFill>
              </a:rPr>
              <a:t>Il Notaio e la </a:t>
            </a:r>
            <a:r>
              <a:rPr lang="en-US" sz="4400" b="1" dirty="0" err="1">
                <a:solidFill>
                  <a:srgbClr val="002060"/>
                </a:solidFill>
              </a:rPr>
              <a:t>sua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Cassa</a:t>
            </a:r>
            <a:r>
              <a:rPr lang="en-US" sz="4400" b="1" dirty="0">
                <a:solidFill>
                  <a:srgbClr val="002060"/>
                </a:solidFill>
              </a:rPr>
              <a:t> di Previdenza</a:t>
            </a:r>
            <a:br>
              <a:rPr lang="en-US" sz="4400" b="1" dirty="0">
                <a:solidFill>
                  <a:srgbClr val="002060"/>
                </a:solidFill>
              </a:rPr>
            </a:b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u="sng" dirty="0">
                <a:solidFill>
                  <a:srgbClr val="002060"/>
                </a:solidFill>
              </a:rPr>
              <a:t>I </a:t>
            </a:r>
            <a:r>
              <a:rPr lang="en-US" sz="3600" b="1" u="sng" dirty="0" err="1">
                <a:solidFill>
                  <a:srgbClr val="002060"/>
                </a:solidFill>
              </a:rPr>
              <a:t>dati</a:t>
            </a:r>
            <a:r>
              <a:rPr lang="en-US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</a:rPr>
              <a:t>della</a:t>
            </a:r>
            <a:r>
              <a:rPr lang="en-US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</a:rPr>
              <a:t>Cassa</a:t>
            </a:r>
            <a:r>
              <a:rPr lang="en-US" sz="3600" b="1" u="sng" dirty="0">
                <a:solidFill>
                  <a:srgbClr val="002060"/>
                </a:solidFill>
              </a:rPr>
              <a:t> Nazionale, </a:t>
            </a:r>
            <a:r>
              <a:rPr lang="en-US" sz="3600" b="1" u="sng" dirty="0" err="1">
                <a:solidFill>
                  <a:srgbClr val="002060"/>
                </a:solidFill>
              </a:rPr>
              <a:t>della</a:t>
            </a:r>
            <a:r>
              <a:rPr lang="en-US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</a:rPr>
              <a:t>professione</a:t>
            </a:r>
            <a:r>
              <a:rPr lang="en-US" sz="3600" b="1" u="sng" dirty="0">
                <a:solidFill>
                  <a:srgbClr val="002060"/>
                </a:solidFill>
              </a:rPr>
              <a:t> e le sue </a:t>
            </a:r>
            <a:r>
              <a:rPr lang="en-US" sz="3600" b="1" u="sng" dirty="0" err="1">
                <a:solidFill>
                  <a:srgbClr val="002060"/>
                </a:solidFill>
              </a:rPr>
              <a:t>proiezioni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1604677"/>
            <a:ext cx="6408836" cy="34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43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7852" y="5625261"/>
            <a:ext cx="1897821" cy="10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185117" y="393423"/>
            <a:ext cx="952149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tabLst>
                <a:tab pos="476239" algn="l"/>
              </a:tabLst>
            </a:pPr>
            <a:r>
              <a:rPr lang="en-US" sz="2400" b="1" dirty="0">
                <a:solidFill>
                  <a:srgbClr val="FF6600"/>
                </a:solidFill>
              </a:rPr>
              <a:t>REPERTORIO NOTARILE NETTO MEDIO NAZIONALE E PONDERATO NELLE MACRO AREE (ANNO 2022).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C689A20D-8144-FBA4-3A6E-ABACD44EA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505456"/>
              </p:ext>
            </p:extLst>
          </p:nvPr>
        </p:nvGraphicFramePr>
        <p:xfrm>
          <a:off x="2832027" y="2036455"/>
          <a:ext cx="6630755" cy="342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DFA7AAA-D598-A324-2735-40D807589475}"/>
              </a:ext>
            </a:extLst>
          </p:cNvPr>
          <p:cNvSpPr txBox="1"/>
          <p:nvPr/>
        </p:nvSpPr>
        <p:spPr>
          <a:xfrm>
            <a:off x="7951335" y="5607418"/>
            <a:ext cx="1593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it-IT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Elaborazione Cassa NN</a:t>
            </a:r>
            <a:endParaRPr lang="it-IT" sz="11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11F9C60-EDBE-FDA8-DD9A-EB2E5CAB3E6E}"/>
              </a:ext>
            </a:extLst>
          </p:cNvPr>
          <p:cNvSpPr txBox="1"/>
          <p:nvPr/>
        </p:nvSpPr>
        <p:spPr>
          <a:xfrm flipV="1">
            <a:off x="2832027" y="5486374"/>
            <a:ext cx="6479522" cy="5839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92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2884" y="5778985"/>
            <a:ext cx="1844829" cy="10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185117" y="468002"/>
            <a:ext cx="10791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REPERTORIO NOTARILE NETTO MEDIO NAZIONALE E REGIONALE (anno 2022)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A040BD2E-345E-8EC3-B4F8-7A211ECC7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080886"/>
              </p:ext>
            </p:extLst>
          </p:nvPr>
        </p:nvGraphicFramePr>
        <p:xfrm>
          <a:off x="7721825" y="3062030"/>
          <a:ext cx="2744932" cy="58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BEEFDB9-08E7-1B32-7AC0-1DA724096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16638"/>
              </p:ext>
            </p:extLst>
          </p:nvPr>
        </p:nvGraphicFramePr>
        <p:xfrm>
          <a:off x="3938468" y="1024380"/>
          <a:ext cx="4803046" cy="509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38DEF6-366C-7531-2033-965A3B3D4851}"/>
              </a:ext>
            </a:extLst>
          </p:cNvPr>
          <p:cNvSpPr txBox="1"/>
          <p:nvPr/>
        </p:nvSpPr>
        <p:spPr>
          <a:xfrm flipV="1">
            <a:off x="2856239" y="6184728"/>
            <a:ext cx="6479522" cy="5839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67D8F4-CFB1-4ABD-28D2-A220798F8431}"/>
              </a:ext>
            </a:extLst>
          </p:cNvPr>
          <p:cNvSpPr txBox="1"/>
          <p:nvPr/>
        </p:nvSpPr>
        <p:spPr>
          <a:xfrm>
            <a:off x="7913522" y="6308636"/>
            <a:ext cx="1593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it-IT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Elaborazione Cassa NN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50592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4823" y="5700008"/>
            <a:ext cx="1760850" cy="9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233512" y="444221"/>
            <a:ext cx="9726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IL REPERTORIO NOTARILE MEDIO PER GENERE. NORD, CENTRO E SUD. ANNO 2022.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097CD5-56F3-3487-AA02-5AE2E55DDEBB}"/>
              </a:ext>
            </a:extLst>
          </p:cNvPr>
          <p:cNvSpPr txBox="1"/>
          <p:nvPr/>
        </p:nvSpPr>
        <p:spPr>
          <a:xfrm>
            <a:off x="2279050" y="5687664"/>
            <a:ext cx="7166954" cy="4571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03A08A-1E46-CFB3-38A3-C15182388F85}"/>
              </a:ext>
            </a:extLst>
          </p:cNvPr>
          <p:cNvGrpSpPr>
            <a:grpSpLocks/>
          </p:cNvGrpSpPr>
          <p:nvPr/>
        </p:nvGrpSpPr>
        <p:grpSpPr bwMode="auto">
          <a:xfrm>
            <a:off x="2114027" y="1845578"/>
            <a:ext cx="2871392" cy="3262311"/>
            <a:chOff x="0" y="0"/>
            <a:chExt cx="174" cy="22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B1334614-5093-325F-EE19-FEE73AD661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7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FC6829B-C866-C245-D4DC-5A3E7923C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118"/>
              <a:ext cx="27" cy="51"/>
            </a:xfrm>
            <a:custGeom>
              <a:avLst/>
              <a:gdLst>
                <a:gd name="T0" fmla="*/ 1 w 27"/>
                <a:gd name="T1" fmla="*/ 7 h 51"/>
                <a:gd name="T2" fmla="*/ 1 w 27"/>
                <a:gd name="T3" fmla="*/ 9 h 51"/>
                <a:gd name="T4" fmla="*/ 1 w 27"/>
                <a:gd name="T5" fmla="*/ 12 h 51"/>
                <a:gd name="T6" fmla="*/ 1 w 27"/>
                <a:gd name="T7" fmla="*/ 14 h 51"/>
                <a:gd name="T8" fmla="*/ 3 w 27"/>
                <a:gd name="T9" fmla="*/ 15 h 51"/>
                <a:gd name="T10" fmla="*/ 4 w 27"/>
                <a:gd name="T11" fmla="*/ 19 h 51"/>
                <a:gd name="T12" fmla="*/ 4 w 27"/>
                <a:gd name="T13" fmla="*/ 23 h 51"/>
                <a:gd name="T14" fmla="*/ 4 w 27"/>
                <a:gd name="T15" fmla="*/ 25 h 51"/>
                <a:gd name="T16" fmla="*/ 3 w 27"/>
                <a:gd name="T17" fmla="*/ 28 h 51"/>
                <a:gd name="T18" fmla="*/ 4 w 27"/>
                <a:gd name="T19" fmla="*/ 30 h 51"/>
                <a:gd name="T20" fmla="*/ 4 w 27"/>
                <a:gd name="T21" fmla="*/ 33 h 51"/>
                <a:gd name="T22" fmla="*/ 2 w 27"/>
                <a:gd name="T23" fmla="*/ 35 h 51"/>
                <a:gd name="T24" fmla="*/ 1 w 27"/>
                <a:gd name="T25" fmla="*/ 38 h 51"/>
                <a:gd name="T26" fmla="*/ 0 w 27"/>
                <a:gd name="T27" fmla="*/ 41 h 51"/>
                <a:gd name="T28" fmla="*/ 1 w 27"/>
                <a:gd name="T29" fmla="*/ 44 h 51"/>
                <a:gd name="T30" fmla="*/ 3 w 27"/>
                <a:gd name="T31" fmla="*/ 46 h 51"/>
                <a:gd name="T32" fmla="*/ 4 w 27"/>
                <a:gd name="T33" fmla="*/ 50 h 51"/>
                <a:gd name="T34" fmla="*/ 6 w 27"/>
                <a:gd name="T35" fmla="*/ 50 h 51"/>
                <a:gd name="T36" fmla="*/ 9 w 27"/>
                <a:gd name="T37" fmla="*/ 51 h 51"/>
                <a:gd name="T38" fmla="*/ 11 w 27"/>
                <a:gd name="T39" fmla="*/ 49 h 51"/>
                <a:gd name="T40" fmla="*/ 12 w 27"/>
                <a:gd name="T41" fmla="*/ 46 h 51"/>
                <a:gd name="T42" fmla="*/ 13 w 27"/>
                <a:gd name="T43" fmla="*/ 45 h 51"/>
                <a:gd name="T44" fmla="*/ 16 w 27"/>
                <a:gd name="T45" fmla="*/ 46 h 51"/>
                <a:gd name="T46" fmla="*/ 20 w 27"/>
                <a:gd name="T47" fmla="*/ 47 h 51"/>
                <a:gd name="T48" fmla="*/ 20 w 27"/>
                <a:gd name="T49" fmla="*/ 39 h 51"/>
                <a:gd name="T50" fmla="*/ 23 w 27"/>
                <a:gd name="T51" fmla="*/ 27 h 51"/>
                <a:gd name="T52" fmla="*/ 26 w 27"/>
                <a:gd name="T53" fmla="*/ 20 h 51"/>
                <a:gd name="T54" fmla="*/ 26 w 27"/>
                <a:gd name="T55" fmla="*/ 18 h 51"/>
                <a:gd name="T56" fmla="*/ 25 w 27"/>
                <a:gd name="T57" fmla="*/ 14 h 51"/>
                <a:gd name="T58" fmla="*/ 25 w 27"/>
                <a:gd name="T59" fmla="*/ 10 h 51"/>
                <a:gd name="T60" fmla="*/ 23 w 27"/>
                <a:gd name="T61" fmla="*/ 5 h 51"/>
                <a:gd name="T62" fmla="*/ 22 w 27"/>
                <a:gd name="T63" fmla="*/ 2 h 51"/>
                <a:gd name="T64" fmla="*/ 19 w 27"/>
                <a:gd name="T65" fmla="*/ 2 h 51"/>
                <a:gd name="T66" fmla="*/ 16 w 27"/>
                <a:gd name="T67" fmla="*/ 2 h 51"/>
                <a:gd name="T68" fmla="*/ 15 w 27"/>
                <a:gd name="T69" fmla="*/ 4 h 51"/>
                <a:gd name="T70" fmla="*/ 13 w 27"/>
                <a:gd name="T71" fmla="*/ 5 h 51"/>
                <a:gd name="T72" fmla="*/ 11 w 27"/>
                <a:gd name="T73" fmla="*/ 8 h 51"/>
                <a:gd name="T74" fmla="*/ 9 w 27"/>
                <a:gd name="T75" fmla="*/ 7 h 51"/>
                <a:gd name="T76" fmla="*/ 6 w 27"/>
                <a:gd name="T77" fmla="*/ 10 h 51"/>
                <a:gd name="T78" fmla="*/ 4 w 27"/>
                <a:gd name="T79" fmla="*/ 8 h 51"/>
                <a:gd name="T80" fmla="*/ 2 w 27"/>
                <a:gd name="T81" fmla="*/ 7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"/>
                <a:gd name="T124" fmla="*/ 0 h 51"/>
                <a:gd name="T125" fmla="*/ 27 w 27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" h="51">
                  <a:moveTo>
                    <a:pt x="2" y="6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4" y="51"/>
                  </a:lnTo>
                  <a:lnTo>
                    <a:pt x="6" y="50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20" y="47"/>
                  </a:lnTo>
                  <a:lnTo>
                    <a:pt x="20" y="39"/>
                  </a:lnTo>
                  <a:lnTo>
                    <a:pt x="22" y="34"/>
                  </a:lnTo>
                  <a:lnTo>
                    <a:pt x="23" y="27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5" y="14"/>
                  </a:lnTo>
                  <a:lnTo>
                    <a:pt x="24" y="12"/>
                  </a:lnTo>
                  <a:lnTo>
                    <a:pt x="25" y="10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9"/>
                  </a:lnTo>
                  <a:lnTo>
                    <a:pt x="6" y="10"/>
                  </a:lnTo>
                  <a:lnTo>
                    <a:pt x="5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252FF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0CFDDDE-DE12-EAA6-179D-FD58BDADE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149"/>
              <a:ext cx="24" cy="47"/>
            </a:xfrm>
            <a:custGeom>
              <a:avLst/>
              <a:gdLst>
                <a:gd name="T0" fmla="*/ 0 w 24"/>
                <a:gd name="T1" fmla="*/ 1 h 47"/>
                <a:gd name="T2" fmla="*/ 2 w 24"/>
                <a:gd name="T3" fmla="*/ 4 h 47"/>
                <a:gd name="T4" fmla="*/ 1 w 24"/>
                <a:gd name="T5" fmla="*/ 5 h 47"/>
                <a:gd name="T6" fmla="*/ 2 w 24"/>
                <a:gd name="T7" fmla="*/ 7 h 47"/>
                <a:gd name="T8" fmla="*/ 4 w 24"/>
                <a:gd name="T9" fmla="*/ 10 h 47"/>
                <a:gd name="T10" fmla="*/ 6 w 24"/>
                <a:gd name="T11" fmla="*/ 14 h 47"/>
                <a:gd name="T12" fmla="*/ 6 w 24"/>
                <a:gd name="T13" fmla="*/ 15 h 47"/>
                <a:gd name="T14" fmla="*/ 6 w 24"/>
                <a:gd name="T15" fmla="*/ 19 h 47"/>
                <a:gd name="T16" fmla="*/ 6 w 24"/>
                <a:gd name="T17" fmla="*/ 20 h 47"/>
                <a:gd name="T18" fmla="*/ 8 w 24"/>
                <a:gd name="T19" fmla="*/ 23 h 47"/>
                <a:gd name="T20" fmla="*/ 9 w 24"/>
                <a:gd name="T21" fmla="*/ 24 h 47"/>
                <a:gd name="T22" fmla="*/ 9 w 24"/>
                <a:gd name="T23" fmla="*/ 26 h 47"/>
                <a:gd name="T24" fmla="*/ 9 w 24"/>
                <a:gd name="T25" fmla="*/ 28 h 47"/>
                <a:gd name="T26" fmla="*/ 6 w 24"/>
                <a:gd name="T27" fmla="*/ 29 h 47"/>
                <a:gd name="T28" fmla="*/ 6 w 24"/>
                <a:gd name="T29" fmla="*/ 29 h 47"/>
                <a:gd name="T30" fmla="*/ 6 w 24"/>
                <a:gd name="T31" fmla="*/ 30 h 47"/>
                <a:gd name="T32" fmla="*/ 5 w 24"/>
                <a:gd name="T33" fmla="*/ 30 h 47"/>
                <a:gd name="T34" fmla="*/ 3 w 24"/>
                <a:gd name="T35" fmla="*/ 30 h 47"/>
                <a:gd name="T36" fmla="*/ 3 w 24"/>
                <a:gd name="T37" fmla="*/ 32 h 47"/>
                <a:gd name="T38" fmla="*/ 3 w 24"/>
                <a:gd name="T39" fmla="*/ 34 h 47"/>
                <a:gd name="T40" fmla="*/ 3 w 24"/>
                <a:gd name="T41" fmla="*/ 36 h 47"/>
                <a:gd name="T42" fmla="*/ 2 w 24"/>
                <a:gd name="T43" fmla="*/ 38 h 47"/>
                <a:gd name="T44" fmla="*/ 1 w 24"/>
                <a:gd name="T45" fmla="*/ 39 h 47"/>
                <a:gd name="T46" fmla="*/ 0 w 24"/>
                <a:gd name="T47" fmla="*/ 41 h 47"/>
                <a:gd name="T48" fmla="*/ 1 w 24"/>
                <a:gd name="T49" fmla="*/ 43 h 47"/>
                <a:gd name="T50" fmla="*/ 0 w 24"/>
                <a:gd name="T51" fmla="*/ 45 h 47"/>
                <a:gd name="T52" fmla="*/ 2 w 24"/>
                <a:gd name="T53" fmla="*/ 47 h 47"/>
                <a:gd name="T54" fmla="*/ 4 w 24"/>
                <a:gd name="T55" fmla="*/ 46 h 47"/>
                <a:gd name="T56" fmla="*/ 6 w 24"/>
                <a:gd name="T57" fmla="*/ 46 h 47"/>
                <a:gd name="T58" fmla="*/ 8 w 24"/>
                <a:gd name="T59" fmla="*/ 44 h 47"/>
                <a:gd name="T60" fmla="*/ 8 w 24"/>
                <a:gd name="T61" fmla="*/ 41 h 47"/>
                <a:gd name="T62" fmla="*/ 11 w 24"/>
                <a:gd name="T63" fmla="*/ 39 h 47"/>
                <a:gd name="T64" fmla="*/ 13 w 24"/>
                <a:gd name="T65" fmla="*/ 37 h 47"/>
                <a:gd name="T66" fmla="*/ 15 w 24"/>
                <a:gd name="T67" fmla="*/ 34 h 47"/>
                <a:gd name="T68" fmla="*/ 15 w 24"/>
                <a:gd name="T69" fmla="*/ 30 h 47"/>
                <a:gd name="T70" fmla="*/ 20 w 24"/>
                <a:gd name="T71" fmla="*/ 26 h 47"/>
                <a:gd name="T72" fmla="*/ 22 w 24"/>
                <a:gd name="T73" fmla="*/ 26 h 47"/>
                <a:gd name="T74" fmla="*/ 24 w 24"/>
                <a:gd name="T75" fmla="*/ 24 h 47"/>
                <a:gd name="T76" fmla="*/ 24 w 24"/>
                <a:gd name="T77" fmla="*/ 21 h 47"/>
                <a:gd name="T78" fmla="*/ 23 w 24"/>
                <a:gd name="T79" fmla="*/ 19 h 47"/>
                <a:gd name="T80" fmla="*/ 24 w 24"/>
                <a:gd name="T81" fmla="*/ 16 h 47"/>
                <a:gd name="T82" fmla="*/ 24 w 24"/>
                <a:gd name="T83" fmla="*/ 14 h 47"/>
                <a:gd name="T84" fmla="*/ 24 w 24"/>
                <a:gd name="T85" fmla="*/ 13 h 47"/>
                <a:gd name="T86" fmla="*/ 22 w 24"/>
                <a:gd name="T87" fmla="*/ 13 h 47"/>
                <a:gd name="T88" fmla="*/ 18 w 24"/>
                <a:gd name="T89" fmla="*/ 10 h 47"/>
                <a:gd name="T90" fmla="*/ 15 w 24"/>
                <a:gd name="T91" fmla="*/ 10 h 47"/>
                <a:gd name="T92" fmla="*/ 14 w 24"/>
                <a:gd name="T93" fmla="*/ 7 h 47"/>
                <a:gd name="T94" fmla="*/ 15 w 24"/>
                <a:gd name="T95" fmla="*/ 6 h 47"/>
                <a:gd name="T96" fmla="*/ 16 w 24"/>
                <a:gd name="T97" fmla="*/ 5 h 47"/>
                <a:gd name="T98" fmla="*/ 16 w 24"/>
                <a:gd name="T99" fmla="*/ 3 h 47"/>
                <a:gd name="T100" fmla="*/ 16 w 24"/>
                <a:gd name="T101" fmla="*/ 0 h 47"/>
                <a:gd name="T102" fmla="*/ 13 w 24"/>
                <a:gd name="T103" fmla="*/ 0 h 47"/>
                <a:gd name="T104" fmla="*/ 12 w 24"/>
                <a:gd name="T105" fmla="*/ 4 h 47"/>
                <a:gd name="T106" fmla="*/ 11 w 24"/>
                <a:gd name="T107" fmla="*/ 4 h 47"/>
                <a:gd name="T108" fmla="*/ 9 w 24"/>
                <a:gd name="T109" fmla="*/ 4 h 47"/>
                <a:gd name="T110" fmla="*/ 8 w 24"/>
                <a:gd name="T111" fmla="*/ 5 h 47"/>
                <a:gd name="T112" fmla="*/ 6 w 24"/>
                <a:gd name="T113" fmla="*/ 3 h 47"/>
                <a:gd name="T114" fmla="*/ 4 w 24"/>
                <a:gd name="T115" fmla="*/ 3 h 47"/>
                <a:gd name="T116" fmla="*/ 3 w 24"/>
                <a:gd name="T117" fmla="*/ 3 h 47"/>
                <a:gd name="T118" fmla="*/ 2 w 24"/>
                <a:gd name="T119" fmla="*/ 2 h 47"/>
                <a:gd name="T120" fmla="*/ 0 w 24"/>
                <a:gd name="T121" fmla="*/ 1 h 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47"/>
                <a:gd name="T185" fmla="*/ 24 w 24"/>
                <a:gd name="T186" fmla="*/ 47 h 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47">
                  <a:moveTo>
                    <a:pt x="0" y="1"/>
                  </a:moveTo>
                  <a:lnTo>
                    <a:pt x="2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8" y="23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2" y="38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2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11" y="39"/>
                  </a:lnTo>
                  <a:lnTo>
                    <a:pt x="13" y="37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3" y="19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2" y="13"/>
                  </a:lnTo>
                  <a:lnTo>
                    <a:pt x="18" y="10"/>
                  </a:lnTo>
                  <a:lnTo>
                    <a:pt x="15" y="10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2FF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F971B5AD-EAA6-BFA8-19AD-C79F7CDC4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128"/>
              <a:ext cx="24" cy="26"/>
            </a:xfrm>
            <a:custGeom>
              <a:avLst/>
              <a:gdLst>
                <a:gd name="T0" fmla="*/ 19 w 24"/>
                <a:gd name="T1" fmla="*/ 22 h 26"/>
                <a:gd name="T2" fmla="*/ 21 w 24"/>
                <a:gd name="T3" fmla="*/ 19 h 26"/>
                <a:gd name="T4" fmla="*/ 21 w 24"/>
                <a:gd name="T5" fmla="*/ 18 h 26"/>
                <a:gd name="T6" fmla="*/ 23 w 24"/>
                <a:gd name="T7" fmla="*/ 16 h 26"/>
                <a:gd name="T8" fmla="*/ 24 w 24"/>
                <a:gd name="T9" fmla="*/ 15 h 26"/>
                <a:gd name="T10" fmla="*/ 22 w 24"/>
                <a:gd name="T11" fmla="*/ 13 h 26"/>
                <a:gd name="T12" fmla="*/ 21 w 24"/>
                <a:gd name="T13" fmla="*/ 10 h 26"/>
                <a:gd name="T14" fmla="*/ 21 w 24"/>
                <a:gd name="T15" fmla="*/ 8 h 26"/>
                <a:gd name="T16" fmla="*/ 20 w 24"/>
                <a:gd name="T17" fmla="*/ 8 h 26"/>
                <a:gd name="T18" fmla="*/ 16 w 24"/>
                <a:gd name="T19" fmla="*/ 9 h 26"/>
                <a:gd name="T20" fmla="*/ 15 w 24"/>
                <a:gd name="T21" fmla="*/ 8 h 26"/>
                <a:gd name="T22" fmla="*/ 15 w 24"/>
                <a:gd name="T23" fmla="*/ 7 h 26"/>
                <a:gd name="T24" fmla="*/ 15 w 24"/>
                <a:gd name="T25" fmla="*/ 6 h 26"/>
                <a:gd name="T26" fmla="*/ 14 w 24"/>
                <a:gd name="T27" fmla="*/ 5 h 26"/>
                <a:gd name="T28" fmla="*/ 13 w 24"/>
                <a:gd name="T29" fmla="*/ 5 h 26"/>
                <a:gd name="T30" fmla="*/ 11 w 24"/>
                <a:gd name="T31" fmla="*/ 4 h 26"/>
                <a:gd name="T32" fmla="*/ 10 w 24"/>
                <a:gd name="T33" fmla="*/ 2 h 26"/>
                <a:gd name="T34" fmla="*/ 10 w 24"/>
                <a:gd name="T35" fmla="*/ 0 h 26"/>
                <a:gd name="T36" fmla="*/ 9 w 24"/>
                <a:gd name="T37" fmla="*/ 0 h 26"/>
                <a:gd name="T38" fmla="*/ 7 w 24"/>
                <a:gd name="T39" fmla="*/ 1 h 26"/>
                <a:gd name="T40" fmla="*/ 5 w 24"/>
                <a:gd name="T41" fmla="*/ 1 h 26"/>
                <a:gd name="T42" fmla="*/ 3 w 24"/>
                <a:gd name="T43" fmla="*/ 4 h 26"/>
                <a:gd name="T44" fmla="*/ 3 w 24"/>
                <a:gd name="T45" fmla="*/ 4 h 26"/>
                <a:gd name="T46" fmla="*/ 1 w 24"/>
                <a:gd name="T47" fmla="*/ 4 h 26"/>
                <a:gd name="T48" fmla="*/ 0 w 24"/>
                <a:gd name="T49" fmla="*/ 5 h 26"/>
                <a:gd name="T50" fmla="*/ 2 w 24"/>
                <a:gd name="T51" fmla="*/ 7 h 26"/>
                <a:gd name="T52" fmla="*/ 2 w 24"/>
                <a:gd name="T53" fmla="*/ 8 h 26"/>
                <a:gd name="T54" fmla="*/ 1 w 24"/>
                <a:gd name="T55" fmla="*/ 10 h 26"/>
                <a:gd name="T56" fmla="*/ 3 w 24"/>
                <a:gd name="T57" fmla="*/ 13 h 26"/>
                <a:gd name="T58" fmla="*/ 4 w 24"/>
                <a:gd name="T59" fmla="*/ 15 h 26"/>
                <a:gd name="T60" fmla="*/ 5 w 24"/>
                <a:gd name="T61" fmla="*/ 17 h 26"/>
                <a:gd name="T62" fmla="*/ 5 w 24"/>
                <a:gd name="T63" fmla="*/ 19 h 26"/>
                <a:gd name="T64" fmla="*/ 5 w 24"/>
                <a:gd name="T65" fmla="*/ 20 h 26"/>
                <a:gd name="T66" fmla="*/ 4 w 24"/>
                <a:gd name="T67" fmla="*/ 21 h 26"/>
                <a:gd name="T68" fmla="*/ 3 w 24"/>
                <a:gd name="T69" fmla="*/ 22 h 26"/>
                <a:gd name="T70" fmla="*/ 4 w 24"/>
                <a:gd name="T71" fmla="*/ 22 h 26"/>
                <a:gd name="T72" fmla="*/ 6 w 24"/>
                <a:gd name="T73" fmla="*/ 24 h 26"/>
                <a:gd name="T74" fmla="*/ 7 w 24"/>
                <a:gd name="T75" fmla="*/ 24 h 26"/>
                <a:gd name="T76" fmla="*/ 8 w 24"/>
                <a:gd name="T77" fmla="*/ 24 h 26"/>
                <a:gd name="T78" fmla="*/ 11 w 24"/>
                <a:gd name="T79" fmla="*/ 26 h 26"/>
                <a:gd name="T80" fmla="*/ 12 w 24"/>
                <a:gd name="T81" fmla="*/ 25 h 26"/>
                <a:gd name="T82" fmla="*/ 14 w 24"/>
                <a:gd name="T83" fmla="*/ 25 h 26"/>
                <a:gd name="T84" fmla="*/ 15 w 24"/>
                <a:gd name="T85" fmla="*/ 24 h 26"/>
                <a:gd name="T86" fmla="*/ 16 w 24"/>
                <a:gd name="T87" fmla="*/ 23 h 26"/>
                <a:gd name="T88" fmla="*/ 16 w 24"/>
                <a:gd name="T89" fmla="*/ 21 h 26"/>
                <a:gd name="T90" fmla="*/ 19 w 24"/>
                <a:gd name="T91" fmla="*/ 22 h 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"/>
                <a:gd name="T139" fmla="*/ 0 h 26"/>
                <a:gd name="T140" fmla="*/ 24 w 24"/>
                <a:gd name="T141" fmla="*/ 26 h 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" h="26">
                  <a:moveTo>
                    <a:pt x="19" y="22"/>
                  </a:moveTo>
                  <a:lnTo>
                    <a:pt x="21" y="19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2" y="13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252FF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08BE5172-17B9-2397-3AA5-65FECF878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111"/>
              <a:ext cx="56" cy="46"/>
            </a:xfrm>
            <a:custGeom>
              <a:avLst/>
              <a:gdLst>
                <a:gd name="T0" fmla="*/ 4 w 56"/>
                <a:gd name="T1" fmla="*/ 4 h 46"/>
                <a:gd name="T2" fmla="*/ 3 w 56"/>
                <a:gd name="T3" fmla="*/ 7 h 46"/>
                <a:gd name="T4" fmla="*/ 1 w 56"/>
                <a:gd name="T5" fmla="*/ 7 h 46"/>
                <a:gd name="T6" fmla="*/ 1 w 56"/>
                <a:gd name="T7" fmla="*/ 9 h 46"/>
                <a:gd name="T8" fmla="*/ 2 w 56"/>
                <a:gd name="T9" fmla="*/ 10 h 46"/>
                <a:gd name="T10" fmla="*/ 5 w 56"/>
                <a:gd name="T11" fmla="*/ 14 h 46"/>
                <a:gd name="T12" fmla="*/ 7 w 56"/>
                <a:gd name="T13" fmla="*/ 13 h 46"/>
                <a:gd name="T14" fmla="*/ 7 w 56"/>
                <a:gd name="T15" fmla="*/ 16 h 46"/>
                <a:gd name="T16" fmla="*/ 10 w 56"/>
                <a:gd name="T17" fmla="*/ 17 h 46"/>
                <a:gd name="T18" fmla="*/ 12 w 56"/>
                <a:gd name="T19" fmla="*/ 18 h 46"/>
                <a:gd name="T20" fmla="*/ 13 w 56"/>
                <a:gd name="T21" fmla="*/ 18 h 46"/>
                <a:gd name="T22" fmla="*/ 16 w 56"/>
                <a:gd name="T23" fmla="*/ 17 h 46"/>
                <a:gd name="T24" fmla="*/ 17 w 56"/>
                <a:gd name="T25" fmla="*/ 19 h 46"/>
                <a:gd name="T26" fmla="*/ 20 w 56"/>
                <a:gd name="T27" fmla="*/ 22 h 46"/>
                <a:gd name="T28" fmla="*/ 22 w 56"/>
                <a:gd name="T29" fmla="*/ 22 h 46"/>
                <a:gd name="T30" fmla="*/ 22 w 56"/>
                <a:gd name="T31" fmla="*/ 25 h 46"/>
                <a:gd name="T32" fmla="*/ 24 w 56"/>
                <a:gd name="T33" fmla="*/ 25 h 46"/>
                <a:gd name="T34" fmla="*/ 27 w 56"/>
                <a:gd name="T35" fmla="*/ 25 h 46"/>
                <a:gd name="T36" fmla="*/ 28 w 56"/>
                <a:gd name="T37" fmla="*/ 27 h 46"/>
                <a:gd name="T38" fmla="*/ 29 w 56"/>
                <a:gd name="T39" fmla="*/ 30 h 46"/>
                <a:gd name="T40" fmla="*/ 30 w 56"/>
                <a:gd name="T41" fmla="*/ 32 h 46"/>
                <a:gd name="T42" fmla="*/ 32 w 56"/>
                <a:gd name="T43" fmla="*/ 33 h 46"/>
                <a:gd name="T44" fmla="*/ 37 w 56"/>
                <a:gd name="T45" fmla="*/ 34 h 46"/>
                <a:gd name="T46" fmla="*/ 41 w 56"/>
                <a:gd name="T47" fmla="*/ 36 h 46"/>
                <a:gd name="T48" fmla="*/ 46 w 56"/>
                <a:gd name="T49" fmla="*/ 36 h 46"/>
                <a:gd name="T50" fmla="*/ 47 w 56"/>
                <a:gd name="T51" fmla="*/ 38 h 46"/>
                <a:gd name="T52" fmla="*/ 48 w 56"/>
                <a:gd name="T53" fmla="*/ 42 h 46"/>
                <a:gd name="T54" fmla="*/ 49 w 56"/>
                <a:gd name="T55" fmla="*/ 44 h 46"/>
                <a:gd name="T56" fmla="*/ 53 w 56"/>
                <a:gd name="T57" fmla="*/ 46 h 46"/>
                <a:gd name="T58" fmla="*/ 54 w 56"/>
                <a:gd name="T59" fmla="*/ 43 h 46"/>
                <a:gd name="T60" fmla="*/ 56 w 56"/>
                <a:gd name="T61" fmla="*/ 38 h 46"/>
                <a:gd name="T62" fmla="*/ 55 w 56"/>
                <a:gd name="T63" fmla="*/ 35 h 46"/>
                <a:gd name="T64" fmla="*/ 53 w 56"/>
                <a:gd name="T65" fmla="*/ 34 h 46"/>
                <a:gd name="T66" fmla="*/ 46 w 56"/>
                <a:gd name="T67" fmla="*/ 26 h 46"/>
                <a:gd name="T68" fmla="*/ 41 w 56"/>
                <a:gd name="T69" fmla="*/ 24 h 46"/>
                <a:gd name="T70" fmla="*/ 37 w 56"/>
                <a:gd name="T71" fmla="*/ 22 h 46"/>
                <a:gd name="T72" fmla="*/ 36 w 56"/>
                <a:gd name="T73" fmla="*/ 19 h 46"/>
                <a:gd name="T74" fmla="*/ 32 w 56"/>
                <a:gd name="T75" fmla="*/ 19 h 46"/>
                <a:gd name="T76" fmla="*/ 25 w 56"/>
                <a:gd name="T77" fmla="*/ 16 h 46"/>
                <a:gd name="T78" fmla="*/ 21 w 56"/>
                <a:gd name="T79" fmla="*/ 13 h 46"/>
                <a:gd name="T80" fmla="*/ 16 w 56"/>
                <a:gd name="T81" fmla="*/ 9 h 46"/>
                <a:gd name="T82" fmla="*/ 18 w 56"/>
                <a:gd name="T83" fmla="*/ 8 h 46"/>
                <a:gd name="T84" fmla="*/ 20 w 56"/>
                <a:gd name="T85" fmla="*/ 5 h 46"/>
                <a:gd name="T86" fmla="*/ 22 w 56"/>
                <a:gd name="T87" fmla="*/ 3 h 46"/>
                <a:gd name="T88" fmla="*/ 20 w 56"/>
                <a:gd name="T89" fmla="*/ 1 h 46"/>
                <a:gd name="T90" fmla="*/ 17 w 56"/>
                <a:gd name="T91" fmla="*/ 0 h 46"/>
                <a:gd name="T92" fmla="*/ 15 w 56"/>
                <a:gd name="T93" fmla="*/ 1 h 46"/>
                <a:gd name="T94" fmla="*/ 10 w 56"/>
                <a:gd name="T95" fmla="*/ 1 h 46"/>
                <a:gd name="T96" fmla="*/ 7 w 56"/>
                <a:gd name="T97" fmla="*/ 0 h 46"/>
                <a:gd name="T98" fmla="*/ 4 w 56"/>
                <a:gd name="T99" fmla="*/ 2 h 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"/>
                <a:gd name="T151" fmla="*/ 0 h 46"/>
                <a:gd name="T152" fmla="*/ 56 w 56"/>
                <a:gd name="T153" fmla="*/ 46 h 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" h="46">
                  <a:moveTo>
                    <a:pt x="4" y="2"/>
                  </a:moveTo>
                  <a:lnTo>
                    <a:pt x="4" y="4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28" y="27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5" y="32"/>
                  </a:lnTo>
                  <a:lnTo>
                    <a:pt x="37" y="34"/>
                  </a:lnTo>
                  <a:lnTo>
                    <a:pt x="40" y="35"/>
                  </a:lnTo>
                  <a:lnTo>
                    <a:pt x="41" y="36"/>
                  </a:lnTo>
                  <a:lnTo>
                    <a:pt x="44" y="35"/>
                  </a:lnTo>
                  <a:lnTo>
                    <a:pt x="46" y="36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9" y="44"/>
                  </a:lnTo>
                  <a:lnTo>
                    <a:pt x="51" y="45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5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5" y="35"/>
                  </a:lnTo>
                  <a:lnTo>
                    <a:pt x="54" y="35"/>
                  </a:lnTo>
                  <a:lnTo>
                    <a:pt x="53" y="34"/>
                  </a:lnTo>
                  <a:lnTo>
                    <a:pt x="53" y="33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1" y="24"/>
                  </a:lnTo>
                  <a:lnTo>
                    <a:pt x="38" y="23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36" y="19"/>
                  </a:lnTo>
                  <a:lnTo>
                    <a:pt x="34" y="20"/>
                  </a:lnTo>
                  <a:lnTo>
                    <a:pt x="32" y="19"/>
                  </a:lnTo>
                  <a:lnTo>
                    <a:pt x="29" y="17"/>
                  </a:lnTo>
                  <a:lnTo>
                    <a:pt x="25" y="16"/>
                  </a:lnTo>
                  <a:lnTo>
                    <a:pt x="23" y="14"/>
                  </a:lnTo>
                  <a:lnTo>
                    <a:pt x="21" y="13"/>
                  </a:lnTo>
                  <a:lnTo>
                    <a:pt x="18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252FF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516B92A1-ED4C-EE9B-8E62-70A58F9B4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" y="119"/>
              <a:ext cx="29" cy="32"/>
            </a:xfrm>
            <a:custGeom>
              <a:avLst/>
              <a:gdLst>
                <a:gd name="T0" fmla="*/ 16 w 29"/>
                <a:gd name="T1" fmla="*/ 0 h 32"/>
                <a:gd name="T2" fmla="*/ 13 w 29"/>
                <a:gd name="T3" fmla="*/ 2 h 32"/>
                <a:gd name="T4" fmla="*/ 10 w 29"/>
                <a:gd name="T5" fmla="*/ 1 h 32"/>
                <a:gd name="T6" fmla="*/ 7 w 29"/>
                <a:gd name="T7" fmla="*/ 1 h 32"/>
                <a:gd name="T8" fmla="*/ 5 w 29"/>
                <a:gd name="T9" fmla="*/ 2 h 32"/>
                <a:gd name="T10" fmla="*/ 3 w 29"/>
                <a:gd name="T11" fmla="*/ 1 h 32"/>
                <a:gd name="T12" fmla="*/ 1 w 29"/>
                <a:gd name="T13" fmla="*/ 2 h 32"/>
                <a:gd name="T14" fmla="*/ 1 w 29"/>
                <a:gd name="T15" fmla="*/ 4 h 32"/>
                <a:gd name="T16" fmla="*/ 0 w 29"/>
                <a:gd name="T17" fmla="*/ 7 h 32"/>
                <a:gd name="T18" fmla="*/ 1 w 29"/>
                <a:gd name="T19" fmla="*/ 11 h 32"/>
                <a:gd name="T20" fmla="*/ 2 w 29"/>
                <a:gd name="T21" fmla="*/ 14 h 32"/>
                <a:gd name="T22" fmla="*/ 0 w 29"/>
                <a:gd name="T23" fmla="*/ 15 h 32"/>
                <a:gd name="T24" fmla="*/ 1 w 29"/>
                <a:gd name="T25" fmla="*/ 17 h 32"/>
                <a:gd name="T26" fmla="*/ 4 w 29"/>
                <a:gd name="T27" fmla="*/ 16 h 32"/>
                <a:gd name="T28" fmla="*/ 8 w 29"/>
                <a:gd name="T29" fmla="*/ 16 h 32"/>
                <a:gd name="T30" fmla="*/ 7 w 29"/>
                <a:gd name="T31" fmla="*/ 19 h 32"/>
                <a:gd name="T32" fmla="*/ 8 w 29"/>
                <a:gd name="T33" fmla="*/ 21 h 32"/>
                <a:gd name="T34" fmla="*/ 10 w 29"/>
                <a:gd name="T35" fmla="*/ 19 h 32"/>
                <a:gd name="T36" fmla="*/ 13 w 29"/>
                <a:gd name="T37" fmla="*/ 19 h 32"/>
                <a:gd name="T38" fmla="*/ 15 w 29"/>
                <a:gd name="T39" fmla="*/ 22 h 32"/>
                <a:gd name="T40" fmla="*/ 18 w 29"/>
                <a:gd name="T41" fmla="*/ 25 h 32"/>
                <a:gd name="T42" fmla="*/ 16 w 29"/>
                <a:gd name="T43" fmla="*/ 27 h 32"/>
                <a:gd name="T44" fmla="*/ 17 w 29"/>
                <a:gd name="T45" fmla="*/ 28 h 32"/>
                <a:gd name="T46" fmla="*/ 20 w 29"/>
                <a:gd name="T47" fmla="*/ 31 h 32"/>
                <a:gd name="T48" fmla="*/ 22 w 29"/>
                <a:gd name="T49" fmla="*/ 32 h 32"/>
                <a:gd name="T50" fmla="*/ 24 w 29"/>
                <a:gd name="T51" fmla="*/ 32 h 32"/>
                <a:gd name="T52" fmla="*/ 28 w 29"/>
                <a:gd name="T53" fmla="*/ 31 h 32"/>
                <a:gd name="T54" fmla="*/ 28 w 29"/>
                <a:gd name="T55" fmla="*/ 30 h 32"/>
                <a:gd name="T56" fmla="*/ 29 w 29"/>
                <a:gd name="T57" fmla="*/ 28 h 32"/>
                <a:gd name="T58" fmla="*/ 29 w 29"/>
                <a:gd name="T59" fmla="*/ 25 h 32"/>
                <a:gd name="T60" fmla="*/ 25 w 29"/>
                <a:gd name="T61" fmla="*/ 19 h 32"/>
                <a:gd name="T62" fmla="*/ 26 w 29"/>
                <a:gd name="T63" fmla="*/ 16 h 32"/>
                <a:gd name="T64" fmla="*/ 25 w 29"/>
                <a:gd name="T65" fmla="*/ 13 h 32"/>
                <a:gd name="T66" fmla="*/ 28 w 29"/>
                <a:gd name="T67" fmla="*/ 11 h 32"/>
                <a:gd name="T68" fmla="*/ 29 w 29"/>
                <a:gd name="T69" fmla="*/ 9 h 32"/>
                <a:gd name="T70" fmla="*/ 27 w 29"/>
                <a:gd name="T71" fmla="*/ 9 h 32"/>
                <a:gd name="T72" fmla="*/ 24 w 29"/>
                <a:gd name="T73" fmla="*/ 8 h 32"/>
                <a:gd name="T74" fmla="*/ 24 w 29"/>
                <a:gd name="T75" fmla="*/ 7 h 32"/>
                <a:gd name="T76" fmla="*/ 24 w 29"/>
                <a:gd name="T77" fmla="*/ 5 h 32"/>
                <a:gd name="T78" fmla="*/ 22 w 29"/>
                <a:gd name="T79" fmla="*/ 6 h 32"/>
                <a:gd name="T80" fmla="*/ 19 w 29"/>
                <a:gd name="T81" fmla="*/ 1 h 32"/>
                <a:gd name="T82" fmla="*/ 17 w 29"/>
                <a:gd name="T83" fmla="*/ 0 h 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32"/>
                <a:gd name="T128" fmla="*/ 29 w 29"/>
                <a:gd name="T129" fmla="*/ 32 h 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32">
                  <a:moveTo>
                    <a:pt x="17" y="0"/>
                  </a:moveTo>
                  <a:lnTo>
                    <a:pt x="16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17" y="28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3" y="31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28" y="22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52FF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1592CD8D-021B-61E8-15F2-6BDA5DBD7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" y="107"/>
              <a:ext cx="20" cy="14"/>
            </a:xfrm>
            <a:custGeom>
              <a:avLst/>
              <a:gdLst>
                <a:gd name="T0" fmla="*/ 19 w 20"/>
                <a:gd name="T1" fmla="*/ 5 h 14"/>
                <a:gd name="T2" fmla="*/ 17 w 20"/>
                <a:gd name="T3" fmla="*/ 3 h 14"/>
                <a:gd name="T4" fmla="*/ 16 w 20"/>
                <a:gd name="T5" fmla="*/ 2 h 14"/>
                <a:gd name="T6" fmla="*/ 13 w 20"/>
                <a:gd name="T7" fmla="*/ 2 h 14"/>
                <a:gd name="T8" fmla="*/ 13 w 20"/>
                <a:gd name="T9" fmla="*/ 0 h 14"/>
                <a:gd name="T10" fmla="*/ 12 w 20"/>
                <a:gd name="T11" fmla="*/ 2 h 14"/>
                <a:gd name="T12" fmla="*/ 12 w 20"/>
                <a:gd name="T13" fmla="*/ 2 h 14"/>
                <a:gd name="T14" fmla="*/ 12 w 20"/>
                <a:gd name="T15" fmla="*/ 3 h 14"/>
                <a:gd name="T16" fmla="*/ 11 w 20"/>
                <a:gd name="T17" fmla="*/ 3 h 14"/>
                <a:gd name="T18" fmla="*/ 9 w 20"/>
                <a:gd name="T19" fmla="*/ 3 h 14"/>
                <a:gd name="T20" fmla="*/ 9 w 20"/>
                <a:gd name="T21" fmla="*/ 4 h 14"/>
                <a:gd name="T22" fmla="*/ 8 w 20"/>
                <a:gd name="T23" fmla="*/ 5 h 14"/>
                <a:gd name="T24" fmla="*/ 7 w 20"/>
                <a:gd name="T25" fmla="*/ 4 h 14"/>
                <a:gd name="T26" fmla="*/ 6 w 20"/>
                <a:gd name="T27" fmla="*/ 3 h 14"/>
                <a:gd name="T28" fmla="*/ 6 w 20"/>
                <a:gd name="T29" fmla="*/ 2 h 14"/>
                <a:gd name="T30" fmla="*/ 5 w 20"/>
                <a:gd name="T31" fmla="*/ 3 h 14"/>
                <a:gd name="T32" fmla="*/ 4 w 20"/>
                <a:gd name="T33" fmla="*/ 4 h 14"/>
                <a:gd name="T34" fmla="*/ 5 w 20"/>
                <a:gd name="T35" fmla="*/ 5 h 14"/>
                <a:gd name="T36" fmla="*/ 5 w 20"/>
                <a:gd name="T37" fmla="*/ 6 h 14"/>
                <a:gd name="T38" fmla="*/ 4 w 20"/>
                <a:gd name="T39" fmla="*/ 6 h 14"/>
                <a:gd name="T40" fmla="*/ 3 w 20"/>
                <a:gd name="T41" fmla="*/ 6 h 14"/>
                <a:gd name="T42" fmla="*/ 3 w 20"/>
                <a:gd name="T43" fmla="*/ 7 h 14"/>
                <a:gd name="T44" fmla="*/ 3 w 20"/>
                <a:gd name="T45" fmla="*/ 7 h 14"/>
                <a:gd name="T46" fmla="*/ 2 w 20"/>
                <a:gd name="T47" fmla="*/ 8 h 14"/>
                <a:gd name="T48" fmla="*/ 0 w 20"/>
                <a:gd name="T49" fmla="*/ 7 h 14"/>
                <a:gd name="T50" fmla="*/ 2 w 20"/>
                <a:gd name="T51" fmla="*/ 9 h 14"/>
                <a:gd name="T52" fmla="*/ 2 w 20"/>
                <a:gd name="T53" fmla="*/ 10 h 14"/>
                <a:gd name="T54" fmla="*/ 2 w 20"/>
                <a:gd name="T55" fmla="*/ 11 h 14"/>
                <a:gd name="T56" fmla="*/ 2 w 20"/>
                <a:gd name="T57" fmla="*/ 13 h 14"/>
                <a:gd name="T58" fmla="*/ 2 w 20"/>
                <a:gd name="T59" fmla="*/ 13 h 14"/>
                <a:gd name="T60" fmla="*/ 3 w 20"/>
                <a:gd name="T61" fmla="*/ 13 h 14"/>
                <a:gd name="T62" fmla="*/ 4 w 20"/>
                <a:gd name="T63" fmla="*/ 14 h 14"/>
                <a:gd name="T64" fmla="*/ 6 w 20"/>
                <a:gd name="T65" fmla="*/ 13 h 14"/>
                <a:gd name="T66" fmla="*/ 8 w 20"/>
                <a:gd name="T67" fmla="*/ 13 h 14"/>
                <a:gd name="T68" fmla="*/ 8 w 20"/>
                <a:gd name="T69" fmla="*/ 13 h 14"/>
                <a:gd name="T70" fmla="*/ 10 w 20"/>
                <a:gd name="T71" fmla="*/ 13 h 14"/>
                <a:gd name="T72" fmla="*/ 11 w 20"/>
                <a:gd name="T73" fmla="*/ 14 h 14"/>
                <a:gd name="T74" fmla="*/ 12 w 20"/>
                <a:gd name="T75" fmla="*/ 14 h 14"/>
                <a:gd name="T76" fmla="*/ 13 w 20"/>
                <a:gd name="T77" fmla="*/ 14 h 14"/>
                <a:gd name="T78" fmla="*/ 15 w 20"/>
                <a:gd name="T79" fmla="*/ 12 h 14"/>
                <a:gd name="T80" fmla="*/ 16 w 20"/>
                <a:gd name="T81" fmla="*/ 12 h 14"/>
                <a:gd name="T82" fmla="*/ 17 w 20"/>
                <a:gd name="T83" fmla="*/ 11 h 14"/>
                <a:gd name="T84" fmla="*/ 18 w 20"/>
                <a:gd name="T85" fmla="*/ 11 h 14"/>
                <a:gd name="T86" fmla="*/ 19 w 20"/>
                <a:gd name="T87" fmla="*/ 11 h 14"/>
                <a:gd name="T88" fmla="*/ 19 w 20"/>
                <a:gd name="T89" fmla="*/ 11 h 14"/>
                <a:gd name="T90" fmla="*/ 20 w 20"/>
                <a:gd name="T91" fmla="*/ 10 h 14"/>
                <a:gd name="T92" fmla="*/ 20 w 20"/>
                <a:gd name="T93" fmla="*/ 9 h 14"/>
                <a:gd name="T94" fmla="*/ 20 w 20"/>
                <a:gd name="T95" fmla="*/ 7 h 14"/>
                <a:gd name="T96" fmla="*/ 19 w 20"/>
                <a:gd name="T97" fmla="*/ 5 h 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"/>
                <a:gd name="T148" fmla="*/ 0 h 14"/>
                <a:gd name="T149" fmla="*/ 20 w 20"/>
                <a:gd name="T150" fmla="*/ 14 h 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" h="14">
                  <a:moveTo>
                    <a:pt x="19" y="5"/>
                  </a:moveTo>
                  <a:lnTo>
                    <a:pt x="17" y="3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252FF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65B8383-9A2E-915F-B3D3-D2F994F24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" y="90"/>
              <a:ext cx="25" cy="24"/>
            </a:xfrm>
            <a:custGeom>
              <a:avLst/>
              <a:gdLst>
                <a:gd name="T0" fmla="*/ 13 w 25"/>
                <a:gd name="T1" fmla="*/ 0 h 24"/>
                <a:gd name="T2" fmla="*/ 14 w 25"/>
                <a:gd name="T3" fmla="*/ 4 h 24"/>
                <a:gd name="T4" fmla="*/ 15 w 25"/>
                <a:gd name="T5" fmla="*/ 6 h 24"/>
                <a:gd name="T6" fmla="*/ 16 w 25"/>
                <a:gd name="T7" fmla="*/ 7 h 24"/>
                <a:gd name="T8" fmla="*/ 16 w 25"/>
                <a:gd name="T9" fmla="*/ 9 h 24"/>
                <a:gd name="T10" fmla="*/ 18 w 25"/>
                <a:gd name="T11" fmla="*/ 10 h 24"/>
                <a:gd name="T12" fmla="*/ 19 w 25"/>
                <a:gd name="T13" fmla="*/ 12 h 24"/>
                <a:gd name="T14" fmla="*/ 22 w 25"/>
                <a:gd name="T15" fmla="*/ 14 h 24"/>
                <a:gd name="T16" fmla="*/ 24 w 25"/>
                <a:gd name="T17" fmla="*/ 15 h 24"/>
                <a:gd name="T18" fmla="*/ 25 w 25"/>
                <a:gd name="T19" fmla="*/ 17 h 24"/>
                <a:gd name="T20" fmla="*/ 25 w 25"/>
                <a:gd name="T21" fmla="*/ 18 h 24"/>
                <a:gd name="T22" fmla="*/ 24 w 25"/>
                <a:gd name="T23" fmla="*/ 18 h 24"/>
                <a:gd name="T24" fmla="*/ 24 w 25"/>
                <a:gd name="T25" fmla="*/ 18 h 24"/>
                <a:gd name="T26" fmla="*/ 24 w 25"/>
                <a:gd name="T27" fmla="*/ 19 h 24"/>
                <a:gd name="T28" fmla="*/ 23 w 25"/>
                <a:gd name="T29" fmla="*/ 20 h 24"/>
                <a:gd name="T30" fmla="*/ 22 w 25"/>
                <a:gd name="T31" fmla="*/ 20 h 24"/>
                <a:gd name="T32" fmla="*/ 22 w 25"/>
                <a:gd name="T33" fmla="*/ 20 h 24"/>
                <a:gd name="T34" fmla="*/ 20 w 25"/>
                <a:gd name="T35" fmla="*/ 22 h 24"/>
                <a:gd name="T36" fmla="*/ 19 w 25"/>
                <a:gd name="T37" fmla="*/ 21 h 24"/>
                <a:gd name="T38" fmla="*/ 18 w 25"/>
                <a:gd name="T39" fmla="*/ 20 h 24"/>
                <a:gd name="T40" fmla="*/ 17 w 25"/>
                <a:gd name="T41" fmla="*/ 19 h 24"/>
                <a:gd name="T42" fmla="*/ 17 w 25"/>
                <a:gd name="T43" fmla="*/ 20 h 24"/>
                <a:gd name="T44" fmla="*/ 16 w 25"/>
                <a:gd name="T45" fmla="*/ 20 h 24"/>
                <a:gd name="T46" fmla="*/ 16 w 25"/>
                <a:gd name="T47" fmla="*/ 21 h 24"/>
                <a:gd name="T48" fmla="*/ 17 w 25"/>
                <a:gd name="T49" fmla="*/ 22 h 24"/>
                <a:gd name="T50" fmla="*/ 17 w 25"/>
                <a:gd name="T51" fmla="*/ 22 h 24"/>
                <a:gd name="T52" fmla="*/ 16 w 25"/>
                <a:gd name="T53" fmla="*/ 22 h 24"/>
                <a:gd name="T54" fmla="*/ 15 w 25"/>
                <a:gd name="T55" fmla="*/ 23 h 24"/>
                <a:gd name="T56" fmla="*/ 15 w 25"/>
                <a:gd name="T57" fmla="*/ 24 h 24"/>
                <a:gd name="T58" fmla="*/ 14 w 25"/>
                <a:gd name="T59" fmla="*/ 24 h 24"/>
                <a:gd name="T60" fmla="*/ 14 w 25"/>
                <a:gd name="T61" fmla="*/ 24 h 24"/>
                <a:gd name="T62" fmla="*/ 12 w 25"/>
                <a:gd name="T63" fmla="*/ 24 h 24"/>
                <a:gd name="T64" fmla="*/ 10 w 25"/>
                <a:gd name="T65" fmla="*/ 24 h 24"/>
                <a:gd name="T66" fmla="*/ 9 w 25"/>
                <a:gd name="T67" fmla="*/ 23 h 24"/>
                <a:gd name="T68" fmla="*/ 7 w 25"/>
                <a:gd name="T69" fmla="*/ 22 h 24"/>
                <a:gd name="T70" fmla="*/ 5 w 25"/>
                <a:gd name="T71" fmla="*/ 20 h 24"/>
                <a:gd name="T72" fmla="*/ 5 w 25"/>
                <a:gd name="T73" fmla="*/ 19 h 24"/>
                <a:gd name="T74" fmla="*/ 4 w 25"/>
                <a:gd name="T75" fmla="*/ 19 h 24"/>
                <a:gd name="T76" fmla="*/ 2 w 25"/>
                <a:gd name="T77" fmla="*/ 19 h 24"/>
                <a:gd name="T78" fmla="*/ 1 w 25"/>
                <a:gd name="T79" fmla="*/ 19 h 24"/>
                <a:gd name="T80" fmla="*/ 0 w 25"/>
                <a:gd name="T81" fmla="*/ 18 h 24"/>
                <a:gd name="T82" fmla="*/ 0 w 25"/>
                <a:gd name="T83" fmla="*/ 17 h 24"/>
                <a:gd name="T84" fmla="*/ 0 w 25"/>
                <a:gd name="T85" fmla="*/ 15 h 24"/>
                <a:gd name="T86" fmla="*/ 1 w 25"/>
                <a:gd name="T87" fmla="*/ 14 h 24"/>
                <a:gd name="T88" fmla="*/ 0 w 25"/>
                <a:gd name="T89" fmla="*/ 14 h 24"/>
                <a:gd name="T90" fmla="*/ 0 w 25"/>
                <a:gd name="T91" fmla="*/ 13 h 24"/>
                <a:gd name="T92" fmla="*/ 0 w 25"/>
                <a:gd name="T93" fmla="*/ 11 h 24"/>
                <a:gd name="T94" fmla="*/ 0 w 25"/>
                <a:gd name="T95" fmla="*/ 10 h 24"/>
                <a:gd name="T96" fmla="*/ 0 w 25"/>
                <a:gd name="T97" fmla="*/ 10 h 24"/>
                <a:gd name="T98" fmla="*/ 1 w 25"/>
                <a:gd name="T99" fmla="*/ 10 h 24"/>
                <a:gd name="T100" fmla="*/ 0 w 25"/>
                <a:gd name="T101" fmla="*/ 9 h 24"/>
                <a:gd name="T102" fmla="*/ 1 w 25"/>
                <a:gd name="T103" fmla="*/ 8 h 24"/>
                <a:gd name="T104" fmla="*/ 2 w 25"/>
                <a:gd name="T105" fmla="*/ 7 h 24"/>
                <a:gd name="T106" fmla="*/ 3 w 25"/>
                <a:gd name="T107" fmla="*/ 7 h 24"/>
                <a:gd name="T108" fmla="*/ 4 w 25"/>
                <a:gd name="T109" fmla="*/ 6 h 24"/>
                <a:gd name="T110" fmla="*/ 5 w 25"/>
                <a:gd name="T111" fmla="*/ 5 h 24"/>
                <a:gd name="T112" fmla="*/ 5 w 25"/>
                <a:gd name="T113" fmla="*/ 4 h 24"/>
                <a:gd name="T114" fmla="*/ 6 w 25"/>
                <a:gd name="T115" fmla="*/ 3 h 24"/>
                <a:gd name="T116" fmla="*/ 8 w 25"/>
                <a:gd name="T117" fmla="*/ 3 h 24"/>
                <a:gd name="T118" fmla="*/ 9 w 25"/>
                <a:gd name="T119" fmla="*/ 2 h 24"/>
                <a:gd name="T120" fmla="*/ 11 w 25"/>
                <a:gd name="T121" fmla="*/ 2 h 24"/>
                <a:gd name="T122" fmla="*/ 12 w 25"/>
                <a:gd name="T123" fmla="*/ 1 h 24"/>
                <a:gd name="T124" fmla="*/ 13 w 25"/>
                <a:gd name="T125" fmla="*/ 0 h 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"/>
                <a:gd name="T190" fmla="*/ 0 h 24"/>
                <a:gd name="T191" fmla="*/ 25 w 25"/>
                <a:gd name="T192" fmla="*/ 24 h 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" h="24">
                  <a:moveTo>
                    <a:pt x="13" y="0"/>
                  </a:moveTo>
                  <a:lnTo>
                    <a:pt x="14" y="4"/>
                  </a:lnTo>
                  <a:lnTo>
                    <a:pt x="15" y="6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8" y="10"/>
                  </a:lnTo>
                  <a:lnTo>
                    <a:pt x="19" y="12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19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9" y="23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52FF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DC0A95D6-89E9-E475-F46A-E9BA416F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" y="75"/>
              <a:ext cx="21" cy="25"/>
            </a:xfrm>
            <a:custGeom>
              <a:avLst/>
              <a:gdLst>
                <a:gd name="T0" fmla="*/ 21 w 21"/>
                <a:gd name="T1" fmla="*/ 18 h 25"/>
                <a:gd name="T2" fmla="*/ 18 w 21"/>
                <a:gd name="T3" fmla="*/ 15 h 25"/>
                <a:gd name="T4" fmla="*/ 15 w 21"/>
                <a:gd name="T5" fmla="*/ 14 h 25"/>
                <a:gd name="T6" fmla="*/ 15 w 21"/>
                <a:gd name="T7" fmla="*/ 10 h 25"/>
                <a:gd name="T8" fmla="*/ 15 w 21"/>
                <a:gd name="T9" fmla="*/ 6 h 25"/>
                <a:gd name="T10" fmla="*/ 12 w 21"/>
                <a:gd name="T11" fmla="*/ 4 h 25"/>
                <a:gd name="T12" fmla="*/ 9 w 21"/>
                <a:gd name="T13" fmla="*/ 3 h 25"/>
                <a:gd name="T14" fmla="*/ 7 w 21"/>
                <a:gd name="T15" fmla="*/ 1 h 25"/>
                <a:gd name="T16" fmla="*/ 6 w 21"/>
                <a:gd name="T17" fmla="*/ 0 h 25"/>
                <a:gd name="T18" fmla="*/ 5 w 21"/>
                <a:gd name="T19" fmla="*/ 0 h 25"/>
                <a:gd name="T20" fmla="*/ 5 w 21"/>
                <a:gd name="T21" fmla="*/ 3 h 25"/>
                <a:gd name="T22" fmla="*/ 6 w 21"/>
                <a:gd name="T23" fmla="*/ 6 h 25"/>
                <a:gd name="T24" fmla="*/ 4 w 21"/>
                <a:gd name="T25" fmla="*/ 6 h 25"/>
                <a:gd name="T26" fmla="*/ 2 w 21"/>
                <a:gd name="T27" fmla="*/ 8 h 25"/>
                <a:gd name="T28" fmla="*/ 3 w 21"/>
                <a:gd name="T29" fmla="*/ 10 h 25"/>
                <a:gd name="T30" fmla="*/ 2 w 21"/>
                <a:gd name="T31" fmla="*/ 11 h 25"/>
                <a:gd name="T32" fmla="*/ 2 w 21"/>
                <a:gd name="T33" fmla="*/ 13 h 25"/>
                <a:gd name="T34" fmla="*/ 0 w 21"/>
                <a:gd name="T35" fmla="*/ 15 h 25"/>
                <a:gd name="T36" fmla="*/ 0 w 21"/>
                <a:gd name="T37" fmla="*/ 16 h 25"/>
                <a:gd name="T38" fmla="*/ 1 w 21"/>
                <a:gd name="T39" fmla="*/ 17 h 25"/>
                <a:gd name="T40" fmla="*/ 0 w 21"/>
                <a:gd name="T41" fmla="*/ 19 h 25"/>
                <a:gd name="T42" fmla="*/ 2 w 21"/>
                <a:gd name="T43" fmla="*/ 19 h 25"/>
                <a:gd name="T44" fmla="*/ 4 w 21"/>
                <a:gd name="T45" fmla="*/ 20 h 25"/>
                <a:gd name="T46" fmla="*/ 5 w 21"/>
                <a:gd name="T47" fmla="*/ 22 h 25"/>
                <a:gd name="T48" fmla="*/ 6 w 21"/>
                <a:gd name="T49" fmla="*/ 23 h 25"/>
                <a:gd name="T50" fmla="*/ 8 w 21"/>
                <a:gd name="T51" fmla="*/ 25 h 25"/>
                <a:gd name="T52" fmla="*/ 10 w 21"/>
                <a:gd name="T53" fmla="*/ 25 h 25"/>
                <a:gd name="T54" fmla="*/ 11 w 21"/>
                <a:gd name="T55" fmla="*/ 24 h 25"/>
                <a:gd name="T56" fmla="*/ 13 w 21"/>
                <a:gd name="T57" fmla="*/ 23 h 25"/>
                <a:gd name="T58" fmla="*/ 15 w 21"/>
                <a:gd name="T59" fmla="*/ 22 h 25"/>
                <a:gd name="T60" fmla="*/ 16 w 21"/>
                <a:gd name="T61" fmla="*/ 20 h 25"/>
                <a:gd name="T62" fmla="*/ 19 w 21"/>
                <a:gd name="T63" fmla="*/ 20 h 25"/>
                <a:gd name="T64" fmla="*/ 21 w 21"/>
                <a:gd name="T65" fmla="*/ 19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"/>
                <a:gd name="T100" fmla="*/ 0 h 25"/>
                <a:gd name="T101" fmla="*/ 21 w 21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" h="25">
                  <a:moveTo>
                    <a:pt x="21" y="19"/>
                  </a:moveTo>
                  <a:lnTo>
                    <a:pt x="21" y="18"/>
                  </a:lnTo>
                  <a:lnTo>
                    <a:pt x="20" y="17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3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300DC823-1259-B26A-6C78-1E3FD0C0D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" y="66"/>
              <a:ext cx="25" cy="29"/>
            </a:xfrm>
            <a:custGeom>
              <a:avLst/>
              <a:gdLst>
                <a:gd name="T0" fmla="*/ 25 w 25"/>
                <a:gd name="T1" fmla="*/ 24 h 29"/>
                <a:gd name="T2" fmla="*/ 25 w 25"/>
                <a:gd name="T3" fmla="*/ 23 h 29"/>
                <a:gd name="T4" fmla="*/ 25 w 25"/>
                <a:gd name="T5" fmla="*/ 19 h 29"/>
                <a:gd name="T6" fmla="*/ 24 w 25"/>
                <a:gd name="T7" fmla="*/ 17 h 29"/>
                <a:gd name="T8" fmla="*/ 23 w 25"/>
                <a:gd name="T9" fmla="*/ 13 h 29"/>
                <a:gd name="T10" fmla="*/ 22 w 25"/>
                <a:gd name="T11" fmla="*/ 12 h 29"/>
                <a:gd name="T12" fmla="*/ 21 w 25"/>
                <a:gd name="T13" fmla="*/ 9 h 29"/>
                <a:gd name="T14" fmla="*/ 19 w 25"/>
                <a:gd name="T15" fmla="*/ 9 h 29"/>
                <a:gd name="T16" fmla="*/ 17 w 25"/>
                <a:gd name="T17" fmla="*/ 7 h 29"/>
                <a:gd name="T18" fmla="*/ 15 w 25"/>
                <a:gd name="T19" fmla="*/ 5 h 29"/>
                <a:gd name="T20" fmla="*/ 12 w 25"/>
                <a:gd name="T21" fmla="*/ 3 h 29"/>
                <a:gd name="T22" fmla="*/ 11 w 25"/>
                <a:gd name="T23" fmla="*/ 1 h 29"/>
                <a:gd name="T24" fmla="*/ 10 w 25"/>
                <a:gd name="T25" fmla="*/ 0 h 29"/>
                <a:gd name="T26" fmla="*/ 10 w 25"/>
                <a:gd name="T27" fmla="*/ 1 h 29"/>
                <a:gd name="T28" fmla="*/ 9 w 25"/>
                <a:gd name="T29" fmla="*/ 3 h 29"/>
                <a:gd name="T30" fmla="*/ 8 w 25"/>
                <a:gd name="T31" fmla="*/ 3 h 29"/>
                <a:gd name="T32" fmla="*/ 7 w 25"/>
                <a:gd name="T33" fmla="*/ 3 h 29"/>
                <a:gd name="T34" fmla="*/ 6 w 25"/>
                <a:gd name="T35" fmla="*/ 2 h 29"/>
                <a:gd name="T36" fmla="*/ 5 w 25"/>
                <a:gd name="T37" fmla="*/ 1 h 29"/>
                <a:gd name="T38" fmla="*/ 4 w 25"/>
                <a:gd name="T39" fmla="*/ 1 h 29"/>
                <a:gd name="T40" fmla="*/ 3 w 25"/>
                <a:gd name="T41" fmla="*/ 2 h 29"/>
                <a:gd name="T42" fmla="*/ 2 w 25"/>
                <a:gd name="T43" fmla="*/ 1 h 29"/>
                <a:gd name="T44" fmla="*/ 1 w 25"/>
                <a:gd name="T45" fmla="*/ 2 h 29"/>
                <a:gd name="T46" fmla="*/ 1 w 25"/>
                <a:gd name="T47" fmla="*/ 4 h 29"/>
                <a:gd name="T48" fmla="*/ 0 w 25"/>
                <a:gd name="T49" fmla="*/ 4 h 29"/>
                <a:gd name="T50" fmla="*/ 0 w 25"/>
                <a:gd name="T51" fmla="*/ 5 h 29"/>
                <a:gd name="T52" fmla="*/ 1 w 25"/>
                <a:gd name="T53" fmla="*/ 6 h 29"/>
                <a:gd name="T54" fmla="*/ 2 w 25"/>
                <a:gd name="T55" fmla="*/ 5 h 29"/>
                <a:gd name="T56" fmla="*/ 3 w 25"/>
                <a:gd name="T57" fmla="*/ 5 h 29"/>
                <a:gd name="T58" fmla="*/ 4 w 25"/>
                <a:gd name="T59" fmla="*/ 6 h 29"/>
                <a:gd name="T60" fmla="*/ 3 w 25"/>
                <a:gd name="T61" fmla="*/ 7 h 29"/>
                <a:gd name="T62" fmla="*/ 2 w 25"/>
                <a:gd name="T63" fmla="*/ 7 h 29"/>
                <a:gd name="T64" fmla="*/ 2 w 25"/>
                <a:gd name="T65" fmla="*/ 8 h 29"/>
                <a:gd name="T66" fmla="*/ 2 w 25"/>
                <a:gd name="T67" fmla="*/ 9 h 29"/>
                <a:gd name="T68" fmla="*/ 2 w 25"/>
                <a:gd name="T69" fmla="*/ 9 h 29"/>
                <a:gd name="T70" fmla="*/ 2 w 25"/>
                <a:gd name="T71" fmla="*/ 10 h 29"/>
                <a:gd name="T72" fmla="*/ 4 w 25"/>
                <a:gd name="T73" fmla="*/ 10 h 29"/>
                <a:gd name="T74" fmla="*/ 4 w 25"/>
                <a:gd name="T75" fmla="*/ 10 h 29"/>
                <a:gd name="T76" fmla="*/ 6 w 25"/>
                <a:gd name="T77" fmla="*/ 12 h 29"/>
                <a:gd name="T78" fmla="*/ 7 w 25"/>
                <a:gd name="T79" fmla="*/ 13 h 29"/>
                <a:gd name="T80" fmla="*/ 8 w 25"/>
                <a:gd name="T81" fmla="*/ 13 h 29"/>
                <a:gd name="T82" fmla="*/ 10 w 25"/>
                <a:gd name="T83" fmla="*/ 14 h 29"/>
                <a:gd name="T84" fmla="*/ 11 w 25"/>
                <a:gd name="T85" fmla="*/ 16 h 29"/>
                <a:gd name="T86" fmla="*/ 11 w 25"/>
                <a:gd name="T87" fmla="*/ 18 h 29"/>
                <a:gd name="T88" fmla="*/ 11 w 25"/>
                <a:gd name="T89" fmla="*/ 20 h 29"/>
                <a:gd name="T90" fmla="*/ 11 w 25"/>
                <a:gd name="T91" fmla="*/ 22 h 29"/>
                <a:gd name="T92" fmla="*/ 12 w 25"/>
                <a:gd name="T93" fmla="*/ 23 h 29"/>
                <a:gd name="T94" fmla="*/ 12 w 25"/>
                <a:gd name="T95" fmla="*/ 24 h 29"/>
                <a:gd name="T96" fmla="*/ 14 w 25"/>
                <a:gd name="T97" fmla="*/ 24 h 29"/>
                <a:gd name="T98" fmla="*/ 16 w 25"/>
                <a:gd name="T99" fmla="*/ 26 h 29"/>
                <a:gd name="T100" fmla="*/ 16 w 25"/>
                <a:gd name="T101" fmla="*/ 27 h 29"/>
                <a:gd name="T102" fmla="*/ 17 w 25"/>
                <a:gd name="T103" fmla="*/ 27 h 29"/>
                <a:gd name="T104" fmla="*/ 17 w 25"/>
                <a:gd name="T105" fmla="*/ 28 h 29"/>
                <a:gd name="T106" fmla="*/ 18 w 25"/>
                <a:gd name="T107" fmla="*/ 29 h 29"/>
                <a:gd name="T108" fmla="*/ 18 w 25"/>
                <a:gd name="T109" fmla="*/ 28 h 29"/>
                <a:gd name="T110" fmla="*/ 19 w 25"/>
                <a:gd name="T111" fmla="*/ 27 h 29"/>
                <a:gd name="T112" fmla="*/ 21 w 25"/>
                <a:gd name="T113" fmla="*/ 27 h 29"/>
                <a:gd name="T114" fmla="*/ 22 w 25"/>
                <a:gd name="T115" fmla="*/ 26 h 29"/>
                <a:gd name="T116" fmla="*/ 23 w 25"/>
                <a:gd name="T117" fmla="*/ 26 h 29"/>
                <a:gd name="T118" fmla="*/ 25 w 25"/>
                <a:gd name="T119" fmla="*/ 24 h 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9"/>
                <a:gd name="T182" fmla="*/ 25 w 25"/>
                <a:gd name="T183" fmla="*/ 29 h 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9">
                  <a:moveTo>
                    <a:pt x="25" y="24"/>
                  </a:moveTo>
                  <a:lnTo>
                    <a:pt x="25" y="23"/>
                  </a:lnTo>
                  <a:lnTo>
                    <a:pt x="25" y="19"/>
                  </a:lnTo>
                  <a:lnTo>
                    <a:pt x="24" y="17"/>
                  </a:lnTo>
                  <a:lnTo>
                    <a:pt x="23" y="13"/>
                  </a:lnTo>
                  <a:lnTo>
                    <a:pt x="22" y="12"/>
                  </a:lnTo>
                  <a:lnTo>
                    <a:pt x="21" y="9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8780034E-2230-1C89-B836-BD226F4CB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" y="90"/>
              <a:ext cx="38" cy="37"/>
            </a:xfrm>
            <a:custGeom>
              <a:avLst/>
              <a:gdLst>
                <a:gd name="T0" fmla="*/ 8 w 38"/>
                <a:gd name="T1" fmla="*/ 2 h 37"/>
                <a:gd name="T2" fmla="*/ 7 w 38"/>
                <a:gd name="T3" fmla="*/ 3 h 37"/>
                <a:gd name="T4" fmla="*/ 9 w 38"/>
                <a:gd name="T5" fmla="*/ 4 h 37"/>
                <a:gd name="T6" fmla="*/ 11 w 38"/>
                <a:gd name="T7" fmla="*/ 4 h 37"/>
                <a:gd name="T8" fmla="*/ 12 w 38"/>
                <a:gd name="T9" fmla="*/ 6 h 37"/>
                <a:gd name="T10" fmla="*/ 12 w 38"/>
                <a:gd name="T11" fmla="*/ 8 h 37"/>
                <a:gd name="T12" fmla="*/ 13 w 38"/>
                <a:gd name="T13" fmla="*/ 9 h 37"/>
                <a:gd name="T14" fmla="*/ 14 w 38"/>
                <a:gd name="T15" fmla="*/ 10 h 37"/>
                <a:gd name="T16" fmla="*/ 16 w 38"/>
                <a:gd name="T17" fmla="*/ 10 h 37"/>
                <a:gd name="T18" fmla="*/ 18 w 38"/>
                <a:gd name="T19" fmla="*/ 9 h 37"/>
                <a:gd name="T20" fmla="*/ 20 w 38"/>
                <a:gd name="T21" fmla="*/ 8 h 37"/>
                <a:gd name="T22" fmla="*/ 22 w 38"/>
                <a:gd name="T23" fmla="*/ 7 h 37"/>
                <a:gd name="T24" fmla="*/ 24 w 38"/>
                <a:gd name="T25" fmla="*/ 5 h 37"/>
                <a:gd name="T26" fmla="*/ 25 w 38"/>
                <a:gd name="T27" fmla="*/ 5 h 37"/>
                <a:gd name="T28" fmla="*/ 27 w 38"/>
                <a:gd name="T29" fmla="*/ 5 h 37"/>
                <a:gd name="T30" fmla="*/ 29 w 38"/>
                <a:gd name="T31" fmla="*/ 5 h 37"/>
                <a:gd name="T32" fmla="*/ 28 w 38"/>
                <a:gd name="T33" fmla="*/ 6 h 37"/>
                <a:gd name="T34" fmla="*/ 26 w 38"/>
                <a:gd name="T35" fmla="*/ 7 h 37"/>
                <a:gd name="T36" fmla="*/ 24 w 38"/>
                <a:gd name="T37" fmla="*/ 8 h 37"/>
                <a:gd name="T38" fmla="*/ 25 w 38"/>
                <a:gd name="T39" fmla="*/ 10 h 37"/>
                <a:gd name="T40" fmla="*/ 24 w 38"/>
                <a:gd name="T41" fmla="*/ 11 h 37"/>
                <a:gd name="T42" fmla="*/ 24 w 38"/>
                <a:gd name="T43" fmla="*/ 13 h 37"/>
                <a:gd name="T44" fmla="*/ 24 w 38"/>
                <a:gd name="T45" fmla="*/ 15 h 37"/>
                <a:gd name="T46" fmla="*/ 24 w 38"/>
                <a:gd name="T47" fmla="*/ 18 h 37"/>
                <a:gd name="T48" fmla="*/ 26 w 38"/>
                <a:gd name="T49" fmla="*/ 19 h 37"/>
                <a:gd name="T50" fmla="*/ 29 w 38"/>
                <a:gd name="T51" fmla="*/ 20 h 37"/>
                <a:gd name="T52" fmla="*/ 34 w 38"/>
                <a:gd name="T53" fmla="*/ 24 h 37"/>
                <a:gd name="T54" fmla="*/ 36 w 38"/>
                <a:gd name="T55" fmla="*/ 24 h 37"/>
                <a:gd name="T56" fmla="*/ 38 w 38"/>
                <a:gd name="T57" fmla="*/ 28 h 37"/>
                <a:gd name="T58" fmla="*/ 38 w 38"/>
                <a:gd name="T59" fmla="*/ 29 h 37"/>
                <a:gd name="T60" fmla="*/ 38 w 38"/>
                <a:gd name="T61" fmla="*/ 31 h 37"/>
                <a:gd name="T62" fmla="*/ 36 w 38"/>
                <a:gd name="T63" fmla="*/ 31 h 37"/>
                <a:gd name="T64" fmla="*/ 36 w 38"/>
                <a:gd name="T65" fmla="*/ 33 h 37"/>
                <a:gd name="T66" fmla="*/ 35 w 38"/>
                <a:gd name="T67" fmla="*/ 35 h 37"/>
                <a:gd name="T68" fmla="*/ 35 w 38"/>
                <a:gd name="T69" fmla="*/ 36 h 37"/>
                <a:gd name="T70" fmla="*/ 32 w 38"/>
                <a:gd name="T71" fmla="*/ 37 h 37"/>
                <a:gd name="T72" fmla="*/ 30 w 38"/>
                <a:gd name="T73" fmla="*/ 35 h 37"/>
                <a:gd name="T74" fmla="*/ 27 w 38"/>
                <a:gd name="T75" fmla="*/ 34 h 37"/>
                <a:gd name="T76" fmla="*/ 23 w 38"/>
                <a:gd name="T77" fmla="*/ 35 h 37"/>
                <a:gd name="T78" fmla="*/ 21 w 38"/>
                <a:gd name="T79" fmla="*/ 32 h 37"/>
                <a:gd name="T80" fmla="*/ 18 w 38"/>
                <a:gd name="T81" fmla="*/ 30 h 37"/>
                <a:gd name="T82" fmla="*/ 14 w 38"/>
                <a:gd name="T83" fmla="*/ 26 h 37"/>
                <a:gd name="T84" fmla="*/ 10 w 38"/>
                <a:gd name="T85" fmla="*/ 21 h 37"/>
                <a:gd name="T86" fmla="*/ 7 w 38"/>
                <a:gd name="T87" fmla="*/ 18 h 37"/>
                <a:gd name="T88" fmla="*/ 4 w 38"/>
                <a:gd name="T89" fmla="*/ 14 h 37"/>
                <a:gd name="T90" fmla="*/ 0 w 38"/>
                <a:gd name="T91" fmla="*/ 10 h 37"/>
                <a:gd name="T92" fmla="*/ 2 w 38"/>
                <a:gd name="T93" fmla="*/ 7 h 37"/>
                <a:gd name="T94" fmla="*/ 3 w 38"/>
                <a:gd name="T95" fmla="*/ 4 h 37"/>
                <a:gd name="T96" fmla="*/ 5 w 38"/>
                <a:gd name="T97" fmla="*/ 3 h 37"/>
                <a:gd name="T98" fmla="*/ 5 w 38"/>
                <a:gd name="T99" fmla="*/ 1 h 37"/>
                <a:gd name="T100" fmla="*/ 7 w 38"/>
                <a:gd name="T101" fmla="*/ 1 h 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"/>
                <a:gd name="T154" fmla="*/ 0 h 37"/>
                <a:gd name="T155" fmla="*/ 38 w 38"/>
                <a:gd name="T156" fmla="*/ 37 h 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" h="37">
                  <a:moveTo>
                    <a:pt x="7" y="1"/>
                  </a:moveTo>
                  <a:lnTo>
                    <a:pt x="8" y="2"/>
                  </a:lnTo>
                  <a:lnTo>
                    <a:pt x="7" y="3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4" y="9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11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9" y="20"/>
                  </a:lnTo>
                  <a:lnTo>
                    <a:pt x="31" y="22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7"/>
                  </a:lnTo>
                  <a:lnTo>
                    <a:pt x="31" y="36"/>
                  </a:lnTo>
                  <a:lnTo>
                    <a:pt x="30" y="35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3" y="35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4FF017B-C381-8986-DD2D-D606B3227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" y="40"/>
              <a:ext cx="51" cy="30"/>
            </a:xfrm>
            <a:custGeom>
              <a:avLst/>
              <a:gdLst>
                <a:gd name="T0" fmla="*/ 49 w 51"/>
                <a:gd name="T1" fmla="*/ 25 h 30"/>
                <a:gd name="T2" fmla="*/ 47 w 51"/>
                <a:gd name="T3" fmla="*/ 21 h 30"/>
                <a:gd name="T4" fmla="*/ 45 w 51"/>
                <a:gd name="T5" fmla="*/ 18 h 30"/>
                <a:gd name="T6" fmla="*/ 45 w 51"/>
                <a:gd name="T7" fmla="*/ 16 h 30"/>
                <a:gd name="T8" fmla="*/ 45 w 51"/>
                <a:gd name="T9" fmla="*/ 13 h 30"/>
                <a:gd name="T10" fmla="*/ 45 w 51"/>
                <a:gd name="T11" fmla="*/ 10 h 30"/>
                <a:gd name="T12" fmla="*/ 45 w 51"/>
                <a:gd name="T13" fmla="*/ 9 h 30"/>
                <a:gd name="T14" fmla="*/ 43 w 51"/>
                <a:gd name="T15" fmla="*/ 6 h 30"/>
                <a:gd name="T16" fmla="*/ 40 w 51"/>
                <a:gd name="T17" fmla="*/ 6 h 30"/>
                <a:gd name="T18" fmla="*/ 38 w 51"/>
                <a:gd name="T19" fmla="*/ 7 h 30"/>
                <a:gd name="T20" fmla="*/ 35 w 51"/>
                <a:gd name="T21" fmla="*/ 7 h 30"/>
                <a:gd name="T22" fmla="*/ 32 w 51"/>
                <a:gd name="T23" fmla="*/ 6 h 30"/>
                <a:gd name="T24" fmla="*/ 30 w 51"/>
                <a:gd name="T25" fmla="*/ 5 h 30"/>
                <a:gd name="T26" fmla="*/ 25 w 51"/>
                <a:gd name="T27" fmla="*/ 6 h 30"/>
                <a:gd name="T28" fmla="*/ 22 w 51"/>
                <a:gd name="T29" fmla="*/ 4 h 30"/>
                <a:gd name="T30" fmla="*/ 20 w 51"/>
                <a:gd name="T31" fmla="*/ 5 h 30"/>
                <a:gd name="T32" fmla="*/ 19 w 51"/>
                <a:gd name="T33" fmla="*/ 4 h 30"/>
                <a:gd name="T34" fmla="*/ 16 w 51"/>
                <a:gd name="T35" fmla="*/ 4 h 30"/>
                <a:gd name="T36" fmla="*/ 13 w 51"/>
                <a:gd name="T37" fmla="*/ 2 h 30"/>
                <a:gd name="T38" fmla="*/ 10 w 51"/>
                <a:gd name="T39" fmla="*/ 0 h 30"/>
                <a:gd name="T40" fmla="*/ 7 w 51"/>
                <a:gd name="T41" fmla="*/ 0 h 30"/>
                <a:gd name="T42" fmla="*/ 5 w 51"/>
                <a:gd name="T43" fmla="*/ 0 h 30"/>
                <a:gd name="T44" fmla="*/ 4 w 51"/>
                <a:gd name="T45" fmla="*/ 1 h 30"/>
                <a:gd name="T46" fmla="*/ 4 w 51"/>
                <a:gd name="T47" fmla="*/ 5 h 30"/>
                <a:gd name="T48" fmla="*/ 2 w 51"/>
                <a:gd name="T49" fmla="*/ 7 h 30"/>
                <a:gd name="T50" fmla="*/ 1 w 51"/>
                <a:gd name="T51" fmla="*/ 10 h 30"/>
                <a:gd name="T52" fmla="*/ 1 w 51"/>
                <a:gd name="T53" fmla="*/ 11 h 30"/>
                <a:gd name="T54" fmla="*/ 4 w 51"/>
                <a:gd name="T55" fmla="*/ 12 h 30"/>
                <a:gd name="T56" fmla="*/ 5 w 51"/>
                <a:gd name="T57" fmla="*/ 14 h 30"/>
                <a:gd name="T58" fmla="*/ 7 w 51"/>
                <a:gd name="T59" fmla="*/ 16 h 30"/>
                <a:gd name="T60" fmla="*/ 8 w 51"/>
                <a:gd name="T61" fmla="*/ 18 h 30"/>
                <a:gd name="T62" fmla="*/ 9 w 51"/>
                <a:gd name="T63" fmla="*/ 20 h 30"/>
                <a:gd name="T64" fmla="*/ 10 w 51"/>
                <a:gd name="T65" fmla="*/ 19 h 30"/>
                <a:gd name="T66" fmla="*/ 11 w 51"/>
                <a:gd name="T67" fmla="*/ 17 h 30"/>
                <a:gd name="T68" fmla="*/ 12 w 51"/>
                <a:gd name="T69" fmla="*/ 17 h 30"/>
                <a:gd name="T70" fmla="*/ 15 w 51"/>
                <a:gd name="T71" fmla="*/ 19 h 30"/>
                <a:gd name="T72" fmla="*/ 19 w 51"/>
                <a:gd name="T73" fmla="*/ 19 h 30"/>
                <a:gd name="T74" fmla="*/ 22 w 51"/>
                <a:gd name="T75" fmla="*/ 21 h 30"/>
                <a:gd name="T76" fmla="*/ 25 w 51"/>
                <a:gd name="T77" fmla="*/ 23 h 30"/>
                <a:gd name="T78" fmla="*/ 28 w 51"/>
                <a:gd name="T79" fmla="*/ 23 h 30"/>
                <a:gd name="T80" fmla="*/ 30 w 51"/>
                <a:gd name="T81" fmla="*/ 24 h 30"/>
                <a:gd name="T82" fmla="*/ 32 w 51"/>
                <a:gd name="T83" fmla="*/ 24 h 30"/>
                <a:gd name="T84" fmla="*/ 35 w 51"/>
                <a:gd name="T85" fmla="*/ 24 h 30"/>
                <a:gd name="T86" fmla="*/ 37 w 51"/>
                <a:gd name="T87" fmla="*/ 25 h 30"/>
                <a:gd name="T88" fmla="*/ 37 w 51"/>
                <a:gd name="T89" fmla="*/ 27 h 30"/>
                <a:gd name="T90" fmla="*/ 39 w 51"/>
                <a:gd name="T91" fmla="*/ 28 h 30"/>
                <a:gd name="T92" fmla="*/ 41 w 51"/>
                <a:gd name="T93" fmla="*/ 29 h 30"/>
                <a:gd name="T94" fmla="*/ 42 w 51"/>
                <a:gd name="T95" fmla="*/ 29 h 30"/>
                <a:gd name="T96" fmla="*/ 43 w 51"/>
                <a:gd name="T97" fmla="*/ 27 h 30"/>
                <a:gd name="T98" fmla="*/ 45 w 51"/>
                <a:gd name="T99" fmla="*/ 27 h 30"/>
                <a:gd name="T100" fmla="*/ 48 w 51"/>
                <a:gd name="T101" fmla="*/ 28 h 30"/>
                <a:gd name="T102" fmla="*/ 49 w 51"/>
                <a:gd name="T103" fmla="*/ 29 h 30"/>
                <a:gd name="T104" fmla="*/ 51 w 51"/>
                <a:gd name="T105" fmla="*/ 27 h 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"/>
                <a:gd name="T160" fmla="*/ 0 h 30"/>
                <a:gd name="T161" fmla="*/ 51 w 51"/>
                <a:gd name="T162" fmla="*/ 30 h 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" h="30">
                  <a:moveTo>
                    <a:pt x="50" y="26"/>
                  </a:moveTo>
                  <a:lnTo>
                    <a:pt x="49" y="25"/>
                  </a:lnTo>
                  <a:lnTo>
                    <a:pt x="48" y="23"/>
                  </a:lnTo>
                  <a:lnTo>
                    <a:pt x="47" y="21"/>
                  </a:lnTo>
                  <a:lnTo>
                    <a:pt x="46" y="20"/>
                  </a:lnTo>
                  <a:lnTo>
                    <a:pt x="45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1" y="20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9" y="28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2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8"/>
                  </a:lnTo>
                  <a:lnTo>
                    <a:pt x="45" y="27"/>
                  </a:lnTo>
                  <a:lnTo>
                    <a:pt x="46" y="27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28"/>
                  </a:lnTo>
                  <a:lnTo>
                    <a:pt x="51" y="27"/>
                  </a:lnTo>
                  <a:lnTo>
                    <a:pt x="50" y="2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B24ADDCA-31E9-C3C2-4F85-4D982B690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50"/>
              <a:ext cx="39" cy="15"/>
            </a:xfrm>
            <a:custGeom>
              <a:avLst/>
              <a:gdLst>
                <a:gd name="T0" fmla="*/ 22 w 39"/>
                <a:gd name="T1" fmla="*/ 0 h 15"/>
                <a:gd name="T2" fmla="*/ 20 w 39"/>
                <a:gd name="T3" fmla="*/ 1 h 15"/>
                <a:gd name="T4" fmla="*/ 18 w 39"/>
                <a:gd name="T5" fmla="*/ 1 h 15"/>
                <a:gd name="T6" fmla="*/ 15 w 39"/>
                <a:gd name="T7" fmla="*/ 1 h 15"/>
                <a:gd name="T8" fmla="*/ 13 w 39"/>
                <a:gd name="T9" fmla="*/ 0 h 15"/>
                <a:gd name="T10" fmla="*/ 10 w 39"/>
                <a:gd name="T11" fmla="*/ 0 h 15"/>
                <a:gd name="T12" fmla="*/ 11 w 39"/>
                <a:gd name="T13" fmla="*/ 1 h 15"/>
                <a:gd name="T14" fmla="*/ 10 w 39"/>
                <a:gd name="T15" fmla="*/ 3 h 15"/>
                <a:gd name="T16" fmla="*/ 9 w 39"/>
                <a:gd name="T17" fmla="*/ 4 h 15"/>
                <a:gd name="T18" fmla="*/ 9 w 39"/>
                <a:gd name="T19" fmla="*/ 6 h 15"/>
                <a:gd name="T20" fmla="*/ 6 w 39"/>
                <a:gd name="T21" fmla="*/ 7 h 15"/>
                <a:gd name="T22" fmla="*/ 3 w 39"/>
                <a:gd name="T23" fmla="*/ 8 h 15"/>
                <a:gd name="T24" fmla="*/ 1 w 39"/>
                <a:gd name="T25" fmla="*/ 10 h 15"/>
                <a:gd name="T26" fmla="*/ 0 w 39"/>
                <a:gd name="T27" fmla="*/ 13 h 15"/>
                <a:gd name="T28" fmla="*/ 2 w 39"/>
                <a:gd name="T29" fmla="*/ 14 h 15"/>
                <a:gd name="T30" fmla="*/ 5 w 39"/>
                <a:gd name="T31" fmla="*/ 15 h 15"/>
                <a:gd name="T32" fmla="*/ 8 w 39"/>
                <a:gd name="T33" fmla="*/ 14 h 15"/>
                <a:gd name="T34" fmla="*/ 10 w 39"/>
                <a:gd name="T35" fmla="*/ 11 h 15"/>
                <a:gd name="T36" fmla="*/ 11 w 39"/>
                <a:gd name="T37" fmla="*/ 8 h 15"/>
                <a:gd name="T38" fmla="*/ 14 w 39"/>
                <a:gd name="T39" fmla="*/ 7 h 15"/>
                <a:gd name="T40" fmla="*/ 17 w 39"/>
                <a:gd name="T41" fmla="*/ 4 h 15"/>
                <a:gd name="T42" fmla="*/ 22 w 39"/>
                <a:gd name="T43" fmla="*/ 5 h 15"/>
                <a:gd name="T44" fmla="*/ 25 w 39"/>
                <a:gd name="T45" fmla="*/ 6 h 15"/>
                <a:gd name="T46" fmla="*/ 29 w 39"/>
                <a:gd name="T47" fmla="*/ 8 h 15"/>
                <a:gd name="T48" fmla="*/ 33 w 39"/>
                <a:gd name="T49" fmla="*/ 11 h 15"/>
                <a:gd name="T50" fmla="*/ 38 w 39"/>
                <a:gd name="T51" fmla="*/ 15 h 15"/>
                <a:gd name="T52" fmla="*/ 39 w 39"/>
                <a:gd name="T53" fmla="*/ 13 h 15"/>
                <a:gd name="T54" fmla="*/ 36 w 39"/>
                <a:gd name="T55" fmla="*/ 10 h 15"/>
                <a:gd name="T56" fmla="*/ 34 w 39"/>
                <a:gd name="T57" fmla="*/ 9 h 15"/>
                <a:gd name="T58" fmla="*/ 34 w 39"/>
                <a:gd name="T59" fmla="*/ 7 h 15"/>
                <a:gd name="T60" fmla="*/ 33 w 39"/>
                <a:gd name="T61" fmla="*/ 5 h 15"/>
                <a:gd name="T62" fmla="*/ 31 w 39"/>
                <a:gd name="T63" fmla="*/ 4 h 15"/>
                <a:gd name="T64" fmla="*/ 29 w 39"/>
                <a:gd name="T65" fmla="*/ 3 h 15"/>
                <a:gd name="T66" fmla="*/ 29 w 39"/>
                <a:gd name="T67" fmla="*/ 1 h 15"/>
                <a:gd name="T68" fmla="*/ 28 w 39"/>
                <a:gd name="T69" fmla="*/ 1 h 15"/>
                <a:gd name="T70" fmla="*/ 26 w 39"/>
                <a:gd name="T71" fmla="*/ 0 h 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"/>
                <a:gd name="T109" fmla="*/ 0 h 15"/>
                <a:gd name="T110" fmla="*/ 39 w 39"/>
                <a:gd name="T111" fmla="*/ 15 h 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" h="15">
                  <a:moveTo>
                    <a:pt x="26" y="0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9" y="8"/>
                  </a:lnTo>
                  <a:lnTo>
                    <a:pt x="31" y="9"/>
                  </a:lnTo>
                  <a:lnTo>
                    <a:pt x="33" y="11"/>
                  </a:lnTo>
                  <a:lnTo>
                    <a:pt x="36" y="14"/>
                  </a:lnTo>
                  <a:lnTo>
                    <a:pt x="38" y="15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8" y="11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0E8DE7D5-BEBD-6D48-64F2-BF365DC90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" y="18"/>
              <a:ext cx="16" cy="13"/>
            </a:xfrm>
            <a:custGeom>
              <a:avLst/>
              <a:gdLst>
                <a:gd name="T0" fmla="*/ 15 w 16"/>
                <a:gd name="T1" fmla="*/ 1 h 13"/>
                <a:gd name="T2" fmla="*/ 13 w 16"/>
                <a:gd name="T3" fmla="*/ 1 h 13"/>
                <a:gd name="T4" fmla="*/ 11 w 16"/>
                <a:gd name="T5" fmla="*/ 1 h 13"/>
                <a:gd name="T6" fmla="*/ 10 w 16"/>
                <a:gd name="T7" fmla="*/ 2 h 13"/>
                <a:gd name="T8" fmla="*/ 10 w 16"/>
                <a:gd name="T9" fmla="*/ 3 h 13"/>
                <a:gd name="T10" fmla="*/ 8 w 16"/>
                <a:gd name="T11" fmla="*/ 3 h 13"/>
                <a:gd name="T12" fmla="*/ 7 w 16"/>
                <a:gd name="T13" fmla="*/ 3 h 13"/>
                <a:gd name="T14" fmla="*/ 6 w 16"/>
                <a:gd name="T15" fmla="*/ 2 h 13"/>
                <a:gd name="T16" fmla="*/ 4 w 16"/>
                <a:gd name="T17" fmla="*/ 1 h 13"/>
                <a:gd name="T18" fmla="*/ 4 w 16"/>
                <a:gd name="T19" fmla="*/ 0 h 13"/>
                <a:gd name="T20" fmla="*/ 2 w 16"/>
                <a:gd name="T21" fmla="*/ 1 h 13"/>
                <a:gd name="T22" fmla="*/ 2 w 16"/>
                <a:gd name="T23" fmla="*/ 3 h 13"/>
                <a:gd name="T24" fmla="*/ 0 w 16"/>
                <a:gd name="T25" fmla="*/ 4 h 13"/>
                <a:gd name="T26" fmla="*/ 1 w 16"/>
                <a:gd name="T27" fmla="*/ 6 h 13"/>
                <a:gd name="T28" fmla="*/ 2 w 16"/>
                <a:gd name="T29" fmla="*/ 7 h 13"/>
                <a:gd name="T30" fmla="*/ 2 w 16"/>
                <a:gd name="T31" fmla="*/ 8 h 13"/>
                <a:gd name="T32" fmla="*/ 2 w 16"/>
                <a:gd name="T33" fmla="*/ 9 h 13"/>
                <a:gd name="T34" fmla="*/ 2 w 16"/>
                <a:gd name="T35" fmla="*/ 11 h 13"/>
                <a:gd name="T36" fmla="*/ 2 w 16"/>
                <a:gd name="T37" fmla="*/ 12 h 13"/>
                <a:gd name="T38" fmla="*/ 2 w 16"/>
                <a:gd name="T39" fmla="*/ 13 h 13"/>
                <a:gd name="T40" fmla="*/ 3 w 16"/>
                <a:gd name="T41" fmla="*/ 12 h 13"/>
                <a:gd name="T42" fmla="*/ 5 w 16"/>
                <a:gd name="T43" fmla="*/ 11 h 13"/>
                <a:gd name="T44" fmla="*/ 6 w 16"/>
                <a:gd name="T45" fmla="*/ 11 h 13"/>
                <a:gd name="T46" fmla="*/ 7 w 16"/>
                <a:gd name="T47" fmla="*/ 11 h 13"/>
                <a:gd name="T48" fmla="*/ 8 w 16"/>
                <a:gd name="T49" fmla="*/ 11 h 13"/>
                <a:gd name="T50" fmla="*/ 10 w 16"/>
                <a:gd name="T51" fmla="*/ 11 h 13"/>
                <a:gd name="T52" fmla="*/ 11 w 16"/>
                <a:gd name="T53" fmla="*/ 11 h 13"/>
                <a:gd name="T54" fmla="*/ 12 w 16"/>
                <a:gd name="T55" fmla="*/ 11 h 13"/>
                <a:gd name="T56" fmla="*/ 13 w 16"/>
                <a:gd name="T57" fmla="*/ 10 h 13"/>
                <a:gd name="T58" fmla="*/ 14 w 16"/>
                <a:gd name="T59" fmla="*/ 9 h 13"/>
                <a:gd name="T60" fmla="*/ 14 w 16"/>
                <a:gd name="T61" fmla="*/ 8 h 13"/>
                <a:gd name="T62" fmla="*/ 15 w 16"/>
                <a:gd name="T63" fmla="*/ 9 h 13"/>
                <a:gd name="T64" fmla="*/ 16 w 16"/>
                <a:gd name="T65" fmla="*/ 8 h 13"/>
                <a:gd name="T66" fmla="*/ 16 w 16"/>
                <a:gd name="T67" fmla="*/ 7 h 13"/>
                <a:gd name="T68" fmla="*/ 16 w 16"/>
                <a:gd name="T69" fmla="*/ 6 h 13"/>
                <a:gd name="T70" fmla="*/ 15 w 16"/>
                <a:gd name="T71" fmla="*/ 5 h 13"/>
                <a:gd name="T72" fmla="*/ 15 w 16"/>
                <a:gd name="T73" fmla="*/ 3 h 13"/>
                <a:gd name="T74" fmla="*/ 15 w 16"/>
                <a:gd name="T75" fmla="*/ 2 h 13"/>
                <a:gd name="T76" fmla="*/ 15 w 16"/>
                <a:gd name="T77" fmla="*/ 1 h 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"/>
                <a:gd name="T118" fmla="*/ 0 h 13"/>
                <a:gd name="T119" fmla="*/ 16 w 16"/>
                <a:gd name="T120" fmla="*/ 13 h 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" h="13">
                  <a:moveTo>
                    <a:pt x="15" y="1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E952B6A3-D9F3-62B5-3A9B-C835CA045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"/>
              <a:ext cx="37" cy="49"/>
            </a:xfrm>
            <a:custGeom>
              <a:avLst/>
              <a:gdLst>
                <a:gd name="T0" fmla="*/ 20 w 37"/>
                <a:gd name="T1" fmla="*/ 9 h 49"/>
                <a:gd name="T2" fmla="*/ 23 w 37"/>
                <a:gd name="T3" fmla="*/ 7 h 49"/>
                <a:gd name="T4" fmla="*/ 22 w 37"/>
                <a:gd name="T5" fmla="*/ 3 h 49"/>
                <a:gd name="T6" fmla="*/ 26 w 37"/>
                <a:gd name="T7" fmla="*/ 2 h 49"/>
                <a:gd name="T8" fmla="*/ 29 w 37"/>
                <a:gd name="T9" fmla="*/ 0 h 49"/>
                <a:gd name="T10" fmla="*/ 29 w 37"/>
                <a:gd name="T11" fmla="*/ 3 h 49"/>
                <a:gd name="T12" fmla="*/ 31 w 37"/>
                <a:gd name="T13" fmla="*/ 7 h 49"/>
                <a:gd name="T14" fmla="*/ 31 w 37"/>
                <a:gd name="T15" fmla="*/ 10 h 49"/>
                <a:gd name="T16" fmla="*/ 29 w 37"/>
                <a:gd name="T17" fmla="*/ 11 h 49"/>
                <a:gd name="T18" fmla="*/ 28 w 37"/>
                <a:gd name="T19" fmla="*/ 12 h 49"/>
                <a:gd name="T20" fmla="*/ 28 w 37"/>
                <a:gd name="T21" fmla="*/ 16 h 49"/>
                <a:gd name="T22" fmla="*/ 29 w 37"/>
                <a:gd name="T23" fmla="*/ 19 h 49"/>
                <a:gd name="T24" fmla="*/ 31 w 37"/>
                <a:gd name="T25" fmla="*/ 22 h 49"/>
                <a:gd name="T26" fmla="*/ 31 w 37"/>
                <a:gd name="T27" fmla="*/ 24 h 49"/>
                <a:gd name="T28" fmla="*/ 31 w 37"/>
                <a:gd name="T29" fmla="*/ 25 h 49"/>
                <a:gd name="T30" fmla="*/ 28 w 37"/>
                <a:gd name="T31" fmla="*/ 24 h 49"/>
                <a:gd name="T32" fmla="*/ 26 w 37"/>
                <a:gd name="T33" fmla="*/ 26 h 49"/>
                <a:gd name="T34" fmla="*/ 27 w 37"/>
                <a:gd name="T35" fmla="*/ 30 h 49"/>
                <a:gd name="T36" fmla="*/ 29 w 37"/>
                <a:gd name="T37" fmla="*/ 31 h 49"/>
                <a:gd name="T38" fmla="*/ 32 w 37"/>
                <a:gd name="T39" fmla="*/ 31 h 49"/>
                <a:gd name="T40" fmla="*/ 35 w 37"/>
                <a:gd name="T41" fmla="*/ 35 h 49"/>
                <a:gd name="T42" fmla="*/ 36 w 37"/>
                <a:gd name="T43" fmla="*/ 37 h 49"/>
                <a:gd name="T44" fmla="*/ 37 w 37"/>
                <a:gd name="T45" fmla="*/ 40 h 49"/>
                <a:gd name="T46" fmla="*/ 36 w 37"/>
                <a:gd name="T47" fmla="*/ 41 h 49"/>
                <a:gd name="T48" fmla="*/ 32 w 37"/>
                <a:gd name="T49" fmla="*/ 41 h 49"/>
                <a:gd name="T50" fmla="*/ 30 w 37"/>
                <a:gd name="T51" fmla="*/ 43 h 49"/>
                <a:gd name="T52" fmla="*/ 28 w 37"/>
                <a:gd name="T53" fmla="*/ 42 h 49"/>
                <a:gd name="T54" fmla="*/ 26 w 37"/>
                <a:gd name="T55" fmla="*/ 43 h 49"/>
                <a:gd name="T56" fmla="*/ 24 w 37"/>
                <a:gd name="T57" fmla="*/ 42 h 49"/>
                <a:gd name="T58" fmla="*/ 22 w 37"/>
                <a:gd name="T59" fmla="*/ 41 h 49"/>
                <a:gd name="T60" fmla="*/ 20 w 37"/>
                <a:gd name="T61" fmla="*/ 42 h 49"/>
                <a:gd name="T62" fmla="*/ 21 w 37"/>
                <a:gd name="T63" fmla="*/ 43 h 49"/>
                <a:gd name="T64" fmla="*/ 19 w 37"/>
                <a:gd name="T65" fmla="*/ 44 h 49"/>
                <a:gd name="T66" fmla="*/ 19 w 37"/>
                <a:gd name="T67" fmla="*/ 46 h 49"/>
                <a:gd name="T68" fmla="*/ 18 w 37"/>
                <a:gd name="T69" fmla="*/ 48 h 49"/>
                <a:gd name="T70" fmla="*/ 14 w 37"/>
                <a:gd name="T71" fmla="*/ 48 h 49"/>
                <a:gd name="T72" fmla="*/ 12 w 37"/>
                <a:gd name="T73" fmla="*/ 47 h 49"/>
                <a:gd name="T74" fmla="*/ 9 w 37"/>
                <a:gd name="T75" fmla="*/ 46 h 49"/>
                <a:gd name="T76" fmla="*/ 8 w 37"/>
                <a:gd name="T77" fmla="*/ 47 h 49"/>
                <a:gd name="T78" fmla="*/ 7 w 37"/>
                <a:gd name="T79" fmla="*/ 48 h 49"/>
                <a:gd name="T80" fmla="*/ 5 w 37"/>
                <a:gd name="T81" fmla="*/ 46 h 49"/>
                <a:gd name="T82" fmla="*/ 3 w 37"/>
                <a:gd name="T83" fmla="*/ 44 h 49"/>
                <a:gd name="T84" fmla="*/ 2 w 37"/>
                <a:gd name="T85" fmla="*/ 41 h 49"/>
                <a:gd name="T86" fmla="*/ 1 w 37"/>
                <a:gd name="T87" fmla="*/ 39 h 49"/>
                <a:gd name="T88" fmla="*/ 3 w 37"/>
                <a:gd name="T89" fmla="*/ 37 h 49"/>
                <a:gd name="T90" fmla="*/ 4 w 37"/>
                <a:gd name="T91" fmla="*/ 35 h 49"/>
                <a:gd name="T92" fmla="*/ 5 w 37"/>
                <a:gd name="T93" fmla="*/ 32 h 49"/>
                <a:gd name="T94" fmla="*/ 2 w 37"/>
                <a:gd name="T95" fmla="*/ 30 h 49"/>
                <a:gd name="T96" fmla="*/ 0 w 37"/>
                <a:gd name="T97" fmla="*/ 28 h 49"/>
                <a:gd name="T98" fmla="*/ 2 w 37"/>
                <a:gd name="T99" fmla="*/ 26 h 49"/>
                <a:gd name="T100" fmla="*/ 4 w 37"/>
                <a:gd name="T101" fmla="*/ 25 h 49"/>
                <a:gd name="T102" fmla="*/ 6 w 37"/>
                <a:gd name="T103" fmla="*/ 23 h 49"/>
                <a:gd name="T104" fmla="*/ 6 w 37"/>
                <a:gd name="T105" fmla="*/ 22 h 49"/>
                <a:gd name="T106" fmla="*/ 9 w 37"/>
                <a:gd name="T107" fmla="*/ 20 h 49"/>
                <a:gd name="T108" fmla="*/ 11 w 37"/>
                <a:gd name="T109" fmla="*/ 20 h 49"/>
                <a:gd name="T110" fmla="*/ 14 w 37"/>
                <a:gd name="T111" fmla="*/ 20 h 49"/>
                <a:gd name="T112" fmla="*/ 17 w 37"/>
                <a:gd name="T113" fmla="*/ 19 h 49"/>
                <a:gd name="T114" fmla="*/ 18 w 37"/>
                <a:gd name="T115" fmla="*/ 18 h 49"/>
                <a:gd name="T116" fmla="*/ 19 w 37"/>
                <a:gd name="T117" fmla="*/ 18 h 49"/>
                <a:gd name="T118" fmla="*/ 20 w 37"/>
                <a:gd name="T119" fmla="*/ 14 h 49"/>
                <a:gd name="T120" fmla="*/ 19 w 37"/>
                <a:gd name="T121" fmla="*/ 12 h 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"/>
                <a:gd name="T184" fmla="*/ 0 h 49"/>
                <a:gd name="T185" fmla="*/ 37 w 37"/>
                <a:gd name="T186" fmla="*/ 49 h 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" h="49">
                  <a:moveTo>
                    <a:pt x="19" y="10"/>
                  </a:moveTo>
                  <a:lnTo>
                    <a:pt x="20" y="9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30" y="21"/>
                  </a:lnTo>
                  <a:lnTo>
                    <a:pt x="31" y="22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7" y="25"/>
                  </a:lnTo>
                  <a:lnTo>
                    <a:pt x="26" y="26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8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2" y="31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5" y="36"/>
                  </a:lnTo>
                  <a:lnTo>
                    <a:pt x="36" y="37"/>
                  </a:lnTo>
                  <a:lnTo>
                    <a:pt x="36" y="39"/>
                  </a:lnTo>
                  <a:lnTo>
                    <a:pt x="37" y="40"/>
                  </a:lnTo>
                  <a:lnTo>
                    <a:pt x="36" y="41"/>
                  </a:lnTo>
                  <a:lnTo>
                    <a:pt x="32" y="41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28" y="42"/>
                  </a:lnTo>
                  <a:lnTo>
                    <a:pt x="27" y="42"/>
                  </a:lnTo>
                  <a:lnTo>
                    <a:pt x="26" y="43"/>
                  </a:lnTo>
                  <a:lnTo>
                    <a:pt x="25" y="43"/>
                  </a:lnTo>
                  <a:lnTo>
                    <a:pt x="24" y="42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0" y="42"/>
                  </a:lnTo>
                  <a:lnTo>
                    <a:pt x="21" y="43"/>
                  </a:lnTo>
                  <a:lnTo>
                    <a:pt x="20" y="44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4" y="48"/>
                  </a:lnTo>
                  <a:lnTo>
                    <a:pt x="13" y="49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9" y="46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3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96D4EC6-2658-78E7-6A63-6889841B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" y="9"/>
              <a:ext cx="41" cy="40"/>
            </a:xfrm>
            <a:custGeom>
              <a:avLst/>
              <a:gdLst>
                <a:gd name="T0" fmla="*/ 8 w 41"/>
                <a:gd name="T1" fmla="*/ 8 h 40"/>
                <a:gd name="T2" fmla="*/ 8 w 41"/>
                <a:gd name="T3" fmla="*/ 11 h 40"/>
                <a:gd name="T4" fmla="*/ 9 w 41"/>
                <a:gd name="T5" fmla="*/ 13 h 40"/>
                <a:gd name="T6" fmla="*/ 12 w 41"/>
                <a:gd name="T7" fmla="*/ 10 h 40"/>
                <a:gd name="T8" fmla="*/ 14 w 41"/>
                <a:gd name="T9" fmla="*/ 8 h 40"/>
                <a:gd name="T10" fmla="*/ 16 w 41"/>
                <a:gd name="T11" fmla="*/ 2 h 40"/>
                <a:gd name="T12" fmla="*/ 18 w 41"/>
                <a:gd name="T13" fmla="*/ 3 h 40"/>
                <a:gd name="T14" fmla="*/ 20 w 41"/>
                <a:gd name="T15" fmla="*/ 6 h 40"/>
                <a:gd name="T16" fmla="*/ 23 w 41"/>
                <a:gd name="T17" fmla="*/ 5 h 40"/>
                <a:gd name="T18" fmla="*/ 25 w 41"/>
                <a:gd name="T19" fmla="*/ 4 h 40"/>
                <a:gd name="T20" fmla="*/ 28 w 41"/>
                <a:gd name="T21" fmla="*/ 0 h 40"/>
                <a:gd name="T22" fmla="*/ 31 w 41"/>
                <a:gd name="T23" fmla="*/ 3 h 40"/>
                <a:gd name="T24" fmla="*/ 32 w 41"/>
                <a:gd name="T25" fmla="*/ 6 h 40"/>
                <a:gd name="T26" fmla="*/ 32 w 41"/>
                <a:gd name="T27" fmla="*/ 11 h 40"/>
                <a:gd name="T28" fmla="*/ 31 w 41"/>
                <a:gd name="T29" fmla="*/ 16 h 40"/>
                <a:gd name="T30" fmla="*/ 33 w 41"/>
                <a:gd name="T31" fmla="*/ 20 h 40"/>
                <a:gd name="T32" fmla="*/ 36 w 41"/>
                <a:gd name="T33" fmla="*/ 18 h 40"/>
                <a:gd name="T34" fmla="*/ 36 w 41"/>
                <a:gd name="T35" fmla="*/ 23 h 40"/>
                <a:gd name="T36" fmla="*/ 33 w 41"/>
                <a:gd name="T37" fmla="*/ 26 h 40"/>
                <a:gd name="T38" fmla="*/ 34 w 41"/>
                <a:gd name="T39" fmla="*/ 29 h 40"/>
                <a:gd name="T40" fmla="*/ 36 w 41"/>
                <a:gd name="T41" fmla="*/ 29 h 40"/>
                <a:gd name="T42" fmla="*/ 38 w 41"/>
                <a:gd name="T43" fmla="*/ 33 h 40"/>
                <a:gd name="T44" fmla="*/ 40 w 41"/>
                <a:gd name="T45" fmla="*/ 35 h 40"/>
                <a:gd name="T46" fmla="*/ 36 w 41"/>
                <a:gd name="T47" fmla="*/ 36 h 40"/>
                <a:gd name="T48" fmla="*/ 32 w 41"/>
                <a:gd name="T49" fmla="*/ 35 h 40"/>
                <a:gd name="T50" fmla="*/ 30 w 41"/>
                <a:gd name="T51" fmla="*/ 36 h 40"/>
                <a:gd name="T52" fmla="*/ 27 w 41"/>
                <a:gd name="T53" fmla="*/ 35 h 40"/>
                <a:gd name="T54" fmla="*/ 22 w 41"/>
                <a:gd name="T55" fmla="*/ 32 h 40"/>
                <a:gd name="T56" fmla="*/ 19 w 41"/>
                <a:gd name="T57" fmla="*/ 32 h 40"/>
                <a:gd name="T58" fmla="*/ 16 w 41"/>
                <a:gd name="T59" fmla="*/ 30 h 40"/>
                <a:gd name="T60" fmla="*/ 14 w 41"/>
                <a:gd name="T61" fmla="*/ 31 h 40"/>
                <a:gd name="T62" fmla="*/ 14 w 41"/>
                <a:gd name="T63" fmla="*/ 35 h 40"/>
                <a:gd name="T64" fmla="*/ 12 w 41"/>
                <a:gd name="T65" fmla="*/ 38 h 40"/>
                <a:gd name="T66" fmla="*/ 11 w 41"/>
                <a:gd name="T67" fmla="*/ 39 h 40"/>
                <a:gd name="T68" fmla="*/ 7 w 41"/>
                <a:gd name="T69" fmla="*/ 33 h 40"/>
                <a:gd name="T70" fmla="*/ 4 w 41"/>
                <a:gd name="T71" fmla="*/ 31 h 40"/>
                <a:gd name="T72" fmla="*/ 2 w 41"/>
                <a:gd name="T73" fmla="*/ 30 h 40"/>
                <a:gd name="T74" fmla="*/ 1 w 41"/>
                <a:gd name="T75" fmla="*/ 26 h 40"/>
                <a:gd name="T76" fmla="*/ 1 w 41"/>
                <a:gd name="T77" fmla="*/ 25 h 40"/>
                <a:gd name="T78" fmla="*/ 3 w 41"/>
                <a:gd name="T79" fmla="*/ 24 h 40"/>
                <a:gd name="T80" fmla="*/ 6 w 41"/>
                <a:gd name="T81" fmla="*/ 23 h 40"/>
                <a:gd name="T82" fmla="*/ 4 w 41"/>
                <a:gd name="T83" fmla="*/ 20 h 40"/>
                <a:gd name="T84" fmla="*/ 2 w 41"/>
                <a:gd name="T85" fmla="*/ 16 h 40"/>
                <a:gd name="T86" fmla="*/ 2 w 41"/>
                <a:gd name="T87" fmla="*/ 13 h 40"/>
                <a:gd name="T88" fmla="*/ 2 w 41"/>
                <a:gd name="T89" fmla="*/ 11 h 40"/>
                <a:gd name="T90" fmla="*/ 5 w 41"/>
                <a:gd name="T91" fmla="*/ 10 h 40"/>
                <a:gd name="T92" fmla="*/ 6 w 41"/>
                <a:gd name="T93" fmla="*/ 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40"/>
                <a:gd name="T143" fmla="*/ 41 w 41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40">
                  <a:moveTo>
                    <a:pt x="6" y="7"/>
                  </a:moveTo>
                  <a:lnTo>
                    <a:pt x="7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1" y="14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5" y="18"/>
                  </a:lnTo>
                  <a:lnTo>
                    <a:pt x="36" y="18"/>
                  </a:lnTo>
                  <a:lnTo>
                    <a:pt x="35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4" y="24"/>
                  </a:lnTo>
                  <a:lnTo>
                    <a:pt x="33" y="26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6" y="32"/>
                  </a:lnTo>
                  <a:lnTo>
                    <a:pt x="38" y="33"/>
                  </a:lnTo>
                  <a:lnTo>
                    <a:pt x="39" y="34"/>
                  </a:lnTo>
                  <a:lnTo>
                    <a:pt x="40" y="35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0"/>
                  </a:lnTo>
                  <a:lnTo>
                    <a:pt x="5" y="9"/>
                  </a:lnTo>
                  <a:lnTo>
                    <a:pt x="6" y="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DA61AE4F-6A7D-BBBA-5AB2-6DF9A3B3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" y="0"/>
              <a:ext cx="32" cy="28"/>
            </a:xfrm>
            <a:custGeom>
              <a:avLst/>
              <a:gdLst>
                <a:gd name="T0" fmla="*/ 0 w 32"/>
                <a:gd name="T1" fmla="*/ 7 h 28"/>
                <a:gd name="T2" fmla="*/ 3 w 32"/>
                <a:gd name="T3" fmla="*/ 5 h 28"/>
                <a:gd name="T4" fmla="*/ 3 w 32"/>
                <a:gd name="T5" fmla="*/ 3 h 28"/>
                <a:gd name="T6" fmla="*/ 6 w 32"/>
                <a:gd name="T7" fmla="*/ 1 h 28"/>
                <a:gd name="T8" fmla="*/ 7 w 32"/>
                <a:gd name="T9" fmla="*/ 2 h 28"/>
                <a:gd name="T10" fmla="*/ 12 w 32"/>
                <a:gd name="T11" fmla="*/ 4 h 28"/>
                <a:gd name="T12" fmla="*/ 15 w 32"/>
                <a:gd name="T13" fmla="*/ 3 h 28"/>
                <a:gd name="T14" fmla="*/ 18 w 32"/>
                <a:gd name="T15" fmla="*/ 1 h 28"/>
                <a:gd name="T16" fmla="*/ 22 w 32"/>
                <a:gd name="T17" fmla="*/ 2 h 28"/>
                <a:gd name="T18" fmla="*/ 25 w 32"/>
                <a:gd name="T19" fmla="*/ 1 h 28"/>
                <a:gd name="T20" fmla="*/ 27 w 32"/>
                <a:gd name="T21" fmla="*/ 0 h 28"/>
                <a:gd name="T22" fmla="*/ 28 w 32"/>
                <a:gd name="T23" fmla="*/ 3 h 28"/>
                <a:gd name="T24" fmla="*/ 29 w 32"/>
                <a:gd name="T25" fmla="*/ 5 h 28"/>
                <a:gd name="T26" fmla="*/ 31 w 32"/>
                <a:gd name="T27" fmla="*/ 7 h 28"/>
                <a:gd name="T28" fmla="*/ 32 w 32"/>
                <a:gd name="T29" fmla="*/ 10 h 28"/>
                <a:gd name="T30" fmla="*/ 29 w 32"/>
                <a:gd name="T31" fmla="*/ 11 h 28"/>
                <a:gd name="T32" fmla="*/ 26 w 32"/>
                <a:gd name="T33" fmla="*/ 14 h 28"/>
                <a:gd name="T34" fmla="*/ 23 w 32"/>
                <a:gd name="T35" fmla="*/ 15 h 28"/>
                <a:gd name="T36" fmla="*/ 21 w 32"/>
                <a:gd name="T37" fmla="*/ 16 h 28"/>
                <a:gd name="T38" fmla="*/ 22 w 32"/>
                <a:gd name="T39" fmla="*/ 18 h 28"/>
                <a:gd name="T40" fmla="*/ 24 w 32"/>
                <a:gd name="T41" fmla="*/ 19 h 28"/>
                <a:gd name="T42" fmla="*/ 22 w 32"/>
                <a:gd name="T43" fmla="*/ 20 h 28"/>
                <a:gd name="T44" fmla="*/ 21 w 32"/>
                <a:gd name="T45" fmla="*/ 21 h 28"/>
                <a:gd name="T46" fmla="*/ 20 w 32"/>
                <a:gd name="T47" fmla="*/ 23 h 28"/>
                <a:gd name="T48" fmla="*/ 19 w 32"/>
                <a:gd name="T49" fmla="*/ 23 h 28"/>
                <a:gd name="T50" fmla="*/ 17 w 32"/>
                <a:gd name="T51" fmla="*/ 23 h 28"/>
                <a:gd name="T52" fmla="*/ 15 w 32"/>
                <a:gd name="T53" fmla="*/ 24 h 28"/>
                <a:gd name="T54" fmla="*/ 14 w 32"/>
                <a:gd name="T55" fmla="*/ 27 h 28"/>
                <a:gd name="T56" fmla="*/ 12 w 32"/>
                <a:gd name="T57" fmla="*/ 28 h 28"/>
                <a:gd name="T58" fmla="*/ 10 w 32"/>
                <a:gd name="T59" fmla="*/ 28 h 28"/>
                <a:gd name="T60" fmla="*/ 8 w 32"/>
                <a:gd name="T61" fmla="*/ 27 h 28"/>
                <a:gd name="T62" fmla="*/ 6 w 32"/>
                <a:gd name="T63" fmla="*/ 28 h 28"/>
                <a:gd name="T64" fmla="*/ 5 w 32"/>
                <a:gd name="T65" fmla="*/ 27 h 28"/>
                <a:gd name="T66" fmla="*/ 4 w 32"/>
                <a:gd name="T67" fmla="*/ 28 h 28"/>
                <a:gd name="T68" fmla="*/ 3 w 32"/>
                <a:gd name="T69" fmla="*/ 28 h 28"/>
                <a:gd name="T70" fmla="*/ 2 w 32"/>
                <a:gd name="T71" fmla="*/ 26 h 28"/>
                <a:gd name="T72" fmla="*/ 2 w 32"/>
                <a:gd name="T73" fmla="*/ 23 h 28"/>
                <a:gd name="T74" fmla="*/ 3 w 32"/>
                <a:gd name="T75" fmla="*/ 20 h 28"/>
                <a:gd name="T76" fmla="*/ 3 w 32"/>
                <a:gd name="T77" fmla="*/ 18 h 28"/>
                <a:gd name="T78" fmla="*/ 3 w 32"/>
                <a:gd name="T79" fmla="*/ 15 h 28"/>
                <a:gd name="T80" fmla="*/ 4 w 32"/>
                <a:gd name="T81" fmla="*/ 13 h 28"/>
                <a:gd name="T82" fmla="*/ 2 w 32"/>
                <a:gd name="T83" fmla="*/ 12 h 28"/>
                <a:gd name="T84" fmla="*/ 1 w 32"/>
                <a:gd name="T85" fmla="*/ 10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"/>
                <a:gd name="T130" fmla="*/ 0 h 28"/>
                <a:gd name="T131" fmla="*/ 32 w 32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" h="28">
                  <a:moveTo>
                    <a:pt x="0" y="9"/>
                  </a:moveTo>
                  <a:lnTo>
                    <a:pt x="0" y="7"/>
                  </a:lnTo>
                  <a:lnTo>
                    <a:pt x="2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7" y="12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98CF2D0-1C05-52B8-42B7-CEDB8CEF6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" y="12"/>
              <a:ext cx="21" cy="22"/>
            </a:xfrm>
            <a:custGeom>
              <a:avLst/>
              <a:gdLst>
                <a:gd name="T0" fmla="*/ 7 w 21"/>
                <a:gd name="T1" fmla="*/ 0 h 22"/>
                <a:gd name="T2" fmla="*/ 8 w 21"/>
                <a:gd name="T3" fmla="*/ 0 h 22"/>
                <a:gd name="T4" fmla="*/ 11 w 21"/>
                <a:gd name="T5" fmla="*/ 1 h 22"/>
                <a:gd name="T6" fmla="*/ 15 w 21"/>
                <a:gd name="T7" fmla="*/ 2 h 22"/>
                <a:gd name="T8" fmla="*/ 20 w 21"/>
                <a:gd name="T9" fmla="*/ 4 h 22"/>
                <a:gd name="T10" fmla="*/ 20 w 21"/>
                <a:gd name="T11" fmla="*/ 6 h 22"/>
                <a:gd name="T12" fmla="*/ 19 w 21"/>
                <a:gd name="T13" fmla="*/ 6 h 22"/>
                <a:gd name="T14" fmla="*/ 18 w 21"/>
                <a:gd name="T15" fmla="*/ 8 h 22"/>
                <a:gd name="T16" fmla="*/ 20 w 21"/>
                <a:gd name="T17" fmla="*/ 11 h 22"/>
                <a:gd name="T18" fmla="*/ 19 w 21"/>
                <a:gd name="T19" fmla="*/ 14 h 22"/>
                <a:gd name="T20" fmla="*/ 20 w 21"/>
                <a:gd name="T21" fmla="*/ 17 h 22"/>
                <a:gd name="T22" fmla="*/ 21 w 21"/>
                <a:gd name="T23" fmla="*/ 19 h 22"/>
                <a:gd name="T24" fmla="*/ 21 w 21"/>
                <a:gd name="T25" fmla="*/ 22 h 22"/>
                <a:gd name="T26" fmla="*/ 19 w 21"/>
                <a:gd name="T27" fmla="*/ 22 h 22"/>
                <a:gd name="T28" fmla="*/ 18 w 21"/>
                <a:gd name="T29" fmla="*/ 20 h 22"/>
                <a:gd name="T30" fmla="*/ 17 w 21"/>
                <a:gd name="T31" fmla="*/ 19 h 22"/>
                <a:gd name="T32" fmla="*/ 16 w 21"/>
                <a:gd name="T33" fmla="*/ 21 h 22"/>
                <a:gd name="T34" fmla="*/ 14 w 21"/>
                <a:gd name="T35" fmla="*/ 21 h 22"/>
                <a:gd name="T36" fmla="*/ 12 w 21"/>
                <a:gd name="T37" fmla="*/ 20 h 22"/>
                <a:gd name="T38" fmla="*/ 10 w 21"/>
                <a:gd name="T39" fmla="*/ 20 h 22"/>
                <a:gd name="T40" fmla="*/ 9 w 21"/>
                <a:gd name="T41" fmla="*/ 19 h 22"/>
                <a:gd name="T42" fmla="*/ 7 w 21"/>
                <a:gd name="T43" fmla="*/ 18 h 22"/>
                <a:gd name="T44" fmla="*/ 5 w 21"/>
                <a:gd name="T45" fmla="*/ 19 h 22"/>
                <a:gd name="T46" fmla="*/ 3 w 21"/>
                <a:gd name="T47" fmla="*/ 18 h 22"/>
                <a:gd name="T48" fmla="*/ 3 w 21"/>
                <a:gd name="T49" fmla="*/ 16 h 22"/>
                <a:gd name="T50" fmla="*/ 2 w 21"/>
                <a:gd name="T51" fmla="*/ 15 h 22"/>
                <a:gd name="T52" fmla="*/ 1 w 21"/>
                <a:gd name="T53" fmla="*/ 13 h 22"/>
                <a:gd name="T54" fmla="*/ 1 w 21"/>
                <a:gd name="T55" fmla="*/ 12 h 22"/>
                <a:gd name="T56" fmla="*/ 0 w 21"/>
                <a:gd name="T57" fmla="*/ 10 h 22"/>
                <a:gd name="T58" fmla="*/ 1 w 21"/>
                <a:gd name="T59" fmla="*/ 8 h 22"/>
                <a:gd name="T60" fmla="*/ 3 w 21"/>
                <a:gd name="T61" fmla="*/ 5 h 22"/>
                <a:gd name="T62" fmla="*/ 4 w 21"/>
                <a:gd name="T63" fmla="*/ 4 h 22"/>
                <a:gd name="T64" fmla="*/ 6 w 21"/>
                <a:gd name="T65" fmla="*/ 2 h 22"/>
                <a:gd name="T66" fmla="*/ 6 w 21"/>
                <a:gd name="T67" fmla="*/ 2 h 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"/>
                <a:gd name="T103" fmla="*/ 0 h 22"/>
                <a:gd name="T104" fmla="*/ 21 w 21"/>
                <a:gd name="T105" fmla="*/ 22 h 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" h="22">
                  <a:moveTo>
                    <a:pt x="7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3"/>
                  </a:lnTo>
                  <a:lnTo>
                    <a:pt x="19" y="14"/>
                  </a:lnTo>
                  <a:lnTo>
                    <a:pt x="18" y="16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8C5961A2-ADDC-0DD5-FDAC-A95950C8F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" y="9"/>
              <a:ext cx="35" cy="41"/>
            </a:xfrm>
            <a:custGeom>
              <a:avLst/>
              <a:gdLst>
                <a:gd name="T0" fmla="*/ 30 w 35"/>
                <a:gd name="T1" fmla="*/ 1 h 41"/>
                <a:gd name="T2" fmla="*/ 33 w 35"/>
                <a:gd name="T3" fmla="*/ 3 h 41"/>
                <a:gd name="T4" fmla="*/ 32 w 35"/>
                <a:gd name="T5" fmla="*/ 5 h 41"/>
                <a:gd name="T6" fmla="*/ 29 w 35"/>
                <a:gd name="T7" fmla="*/ 7 h 41"/>
                <a:gd name="T8" fmla="*/ 28 w 35"/>
                <a:gd name="T9" fmla="*/ 8 h 41"/>
                <a:gd name="T10" fmla="*/ 26 w 35"/>
                <a:gd name="T11" fmla="*/ 10 h 41"/>
                <a:gd name="T12" fmla="*/ 25 w 35"/>
                <a:gd name="T13" fmla="*/ 13 h 41"/>
                <a:gd name="T14" fmla="*/ 25 w 35"/>
                <a:gd name="T15" fmla="*/ 16 h 41"/>
                <a:gd name="T16" fmla="*/ 28 w 35"/>
                <a:gd name="T17" fmla="*/ 18 h 41"/>
                <a:gd name="T18" fmla="*/ 28 w 35"/>
                <a:gd name="T19" fmla="*/ 20 h 41"/>
                <a:gd name="T20" fmla="*/ 30 w 35"/>
                <a:gd name="T21" fmla="*/ 21 h 41"/>
                <a:gd name="T22" fmla="*/ 33 w 35"/>
                <a:gd name="T23" fmla="*/ 21 h 41"/>
                <a:gd name="T24" fmla="*/ 35 w 35"/>
                <a:gd name="T25" fmla="*/ 24 h 41"/>
                <a:gd name="T26" fmla="*/ 31 w 35"/>
                <a:gd name="T27" fmla="*/ 25 h 41"/>
                <a:gd name="T28" fmla="*/ 24 w 35"/>
                <a:gd name="T29" fmla="*/ 28 h 41"/>
                <a:gd name="T30" fmla="*/ 23 w 35"/>
                <a:gd name="T31" fmla="*/ 31 h 41"/>
                <a:gd name="T32" fmla="*/ 23 w 35"/>
                <a:gd name="T33" fmla="*/ 36 h 41"/>
                <a:gd name="T34" fmla="*/ 25 w 35"/>
                <a:gd name="T35" fmla="*/ 40 h 41"/>
                <a:gd name="T36" fmla="*/ 23 w 35"/>
                <a:gd name="T37" fmla="*/ 40 h 41"/>
                <a:gd name="T38" fmla="*/ 21 w 35"/>
                <a:gd name="T39" fmla="*/ 38 h 41"/>
                <a:gd name="T40" fmla="*/ 17 w 35"/>
                <a:gd name="T41" fmla="*/ 37 h 41"/>
                <a:gd name="T42" fmla="*/ 14 w 35"/>
                <a:gd name="T43" fmla="*/ 38 h 41"/>
                <a:gd name="T44" fmla="*/ 12 w 35"/>
                <a:gd name="T45" fmla="*/ 38 h 41"/>
                <a:gd name="T46" fmla="*/ 10 w 35"/>
                <a:gd name="T47" fmla="*/ 37 h 41"/>
                <a:gd name="T48" fmla="*/ 8 w 35"/>
                <a:gd name="T49" fmla="*/ 35 h 41"/>
                <a:gd name="T50" fmla="*/ 5 w 35"/>
                <a:gd name="T51" fmla="*/ 32 h 41"/>
                <a:gd name="T52" fmla="*/ 3 w 35"/>
                <a:gd name="T53" fmla="*/ 31 h 41"/>
                <a:gd name="T54" fmla="*/ 3 w 35"/>
                <a:gd name="T55" fmla="*/ 29 h 41"/>
                <a:gd name="T56" fmla="*/ 1 w 35"/>
                <a:gd name="T57" fmla="*/ 28 h 41"/>
                <a:gd name="T58" fmla="*/ 0 w 35"/>
                <a:gd name="T59" fmla="*/ 25 h 41"/>
                <a:gd name="T60" fmla="*/ 2 w 35"/>
                <a:gd name="T61" fmla="*/ 23 h 41"/>
                <a:gd name="T62" fmla="*/ 2 w 35"/>
                <a:gd name="T63" fmla="*/ 21 h 41"/>
                <a:gd name="T64" fmla="*/ 3 w 35"/>
                <a:gd name="T65" fmla="*/ 19 h 41"/>
                <a:gd name="T66" fmla="*/ 5 w 35"/>
                <a:gd name="T67" fmla="*/ 19 h 41"/>
                <a:gd name="T68" fmla="*/ 9 w 35"/>
                <a:gd name="T69" fmla="*/ 18 h 41"/>
                <a:gd name="T70" fmla="*/ 11 w 35"/>
                <a:gd name="T71" fmla="*/ 15 h 41"/>
                <a:gd name="T72" fmla="*/ 14 w 35"/>
                <a:gd name="T73" fmla="*/ 14 h 41"/>
                <a:gd name="T74" fmla="*/ 16 w 35"/>
                <a:gd name="T75" fmla="*/ 14 h 41"/>
                <a:gd name="T76" fmla="*/ 17 w 35"/>
                <a:gd name="T77" fmla="*/ 11 h 41"/>
                <a:gd name="T78" fmla="*/ 20 w 35"/>
                <a:gd name="T79" fmla="*/ 10 h 41"/>
                <a:gd name="T80" fmla="*/ 18 w 35"/>
                <a:gd name="T81" fmla="*/ 9 h 41"/>
                <a:gd name="T82" fmla="*/ 17 w 35"/>
                <a:gd name="T83" fmla="*/ 7 h 41"/>
                <a:gd name="T84" fmla="*/ 17 w 35"/>
                <a:gd name="T85" fmla="*/ 6 h 41"/>
                <a:gd name="T86" fmla="*/ 20 w 35"/>
                <a:gd name="T87" fmla="*/ 6 h 41"/>
                <a:gd name="T88" fmla="*/ 22 w 35"/>
                <a:gd name="T89" fmla="*/ 5 h 41"/>
                <a:gd name="T90" fmla="*/ 24 w 35"/>
                <a:gd name="T91" fmla="*/ 2 h 41"/>
                <a:gd name="T92" fmla="*/ 26 w 35"/>
                <a:gd name="T93" fmla="*/ 1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"/>
                <a:gd name="T142" fmla="*/ 0 h 41"/>
                <a:gd name="T143" fmla="*/ 35 w 35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" h="41">
                  <a:moveTo>
                    <a:pt x="28" y="1"/>
                  </a:moveTo>
                  <a:lnTo>
                    <a:pt x="29" y="0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30" y="21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3" y="21"/>
                  </a:lnTo>
                  <a:lnTo>
                    <a:pt x="34" y="22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28" y="26"/>
                  </a:lnTo>
                  <a:lnTo>
                    <a:pt x="26" y="27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31"/>
                  </a:lnTo>
                  <a:lnTo>
                    <a:pt x="23" y="34"/>
                  </a:lnTo>
                  <a:lnTo>
                    <a:pt x="22" y="35"/>
                  </a:lnTo>
                  <a:lnTo>
                    <a:pt x="23" y="36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3" y="41"/>
                  </a:lnTo>
                  <a:lnTo>
                    <a:pt x="23" y="40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4D3E18F6-28C3-2447-F2DC-E44710397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" y="88"/>
              <a:ext cx="6" cy="3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1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2 h 3"/>
                <a:gd name="T10" fmla="*/ 0 w 6"/>
                <a:gd name="T11" fmla="*/ 2 h 3"/>
                <a:gd name="T12" fmla="*/ 2 w 6"/>
                <a:gd name="T13" fmla="*/ 3 h 3"/>
                <a:gd name="T14" fmla="*/ 4 w 6"/>
                <a:gd name="T15" fmla="*/ 3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2 h 3"/>
                <a:gd name="T22" fmla="*/ 6 w 6"/>
                <a:gd name="T23" fmla="*/ 1 h 3"/>
                <a:gd name="T24" fmla="*/ 5 w 6"/>
                <a:gd name="T25" fmla="*/ 0 h 3"/>
                <a:gd name="T26" fmla="*/ 5 w 6"/>
                <a:gd name="T27" fmla="*/ 0 h 3"/>
                <a:gd name="T28" fmla="*/ 4 w 6"/>
                <a:gd name="T29" fmla="*/ 1 h 3"/>
                <a:gd name="T30" fmla="*/ 2 w 6"/>
                <a:gd name="T31" fmla="*/ 0 h 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"/>
                <a:gd name="T49" fmla="*/ 0 h 3"/>
                <a:gd name="T50" fmla="*/ 6 w 6"/>
                <a:gd name="T51" fmla="*/ 3 h 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" h="3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AF019F28-47E6-5E0C-DFD3-BC52408E8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" y="56"/>
              <a:ext cx="35" cy="44"/>
            </a:xfrm>
            <a:custGeom>
              <a:avLst/>
              <a:gdLst>
                <a:gd name="T0" fmla="*/ 2 w 35"/>
                <a:gd name="T1" fmla="*/ 9 h 44"/>
                <a:gd name="T2" fmla="*/ 4 w 35"/>
                <a:gd name="T3" fmla="*/ 12 h 44"/>
                <a:gd name="T4" fmla="*/ 3 w 35"/>
                <a:gd name="T5" fmla="*/ 15 h 44"/>
                <a:gd name="T6" fmla="*/ 5 w 35"/>
                <a:gd name="T7" fmla="*/ 19 h 44"/>
                <a:gd name="T8" fmla="*/ 7 w 35"/>
                <a:gd name="T9" fmla="*/ 24 h 44"/>
                <a:gd name="T10" fmla="*/ 7 w 35"/>
                <a:gd name="T11" fmla="*/ 27 h 44"/>
                <a:gd name="T12" fmla="*/ 6 w 35"/>
                <a:gd name="T13" fmla="*/ 30 h 44"/>
                <a:gd name="T14" fmla="*/ 8 w 35"/>
                <a:gd name="T15" fmla="*/ 32 h 44"/>
                <a:gd name="T16" fmla="*/ 9 w 35"/>
                <a:gd name="T17" fmla="*/ 34 h 44"/>
                <a:gd name="T18" fmla="*/ 12 w 35"/>
                <a:gd name="T19" fmla="*/ 36 h 44"/>
                <a:gd name="T20" fmla="*/ 13 w 35"/>
                <a:gd name="T21" fmla="*/ 38 h 44"/>
                <a:gd name="T22" fmla="*/ 14 w 35"/>
                <a:gd name="T23" fmla="*/ 40 h 44"/>
                <a:gd name="T24" fmla="*/ 16 w 35"/>
                <a:gd name="T25" fmla="*/ 43 h 44"/>
                <a:gd name="T26" fmla="*/ 18 w 35"/>
                <a:gd name="T27" fmla="*/ 43 h 44"/>
                <a:gd name="T28" fmla="*/ 20 w 35"/>
                <a:gd name="T29" fmla="*/ 44 h 44"/>
                <a:gd name="T30" fmla="*/ 22 w 35"/>
                <a:gd name="T31" fmla="*/ 42 h 44"/>
                <a:gd name="T32" fmla="*/ 23 w 35"/>
                <a:gd name="T33" fmla="*/ 40 h 44"/>
                <a:gd name="T34" fmla="*/ 24 w 35"/>
                <a:gd name="T35" fmla="*/ 38 h 44"/>
                <a:gd name="T36" fmla="*/ 26 w 35"/>
                <a:gd name="T37" fmla="*/ 36 h 44"/>
                <a:gd name="T38" fmla="*/ 26 w 35"/>
                <a:gd name="T39" fmla="*/ 34 h 44"/>
                <a:gd name="T40" fmla="*/ 28 w 35"/>
                <a:gd name="T41" fmla="*/ 35 h 44"/>
                <a:gd name="T42" fmla="*/ 29 w 35"/>
                <a:gd name="T43" fmla="*/ 32 h 44"/>
                <a:gd name="T44" fmla="*/ 30 w 35"/>
                <a:gd name="T45" fmla="*/ 30 h 44"/>
                <a:gd name="T46" fmla="*/ 30 w 35"/>
                <a:gd name="T47" fmla="*/ 29 h 44"/>
                <a:gd name="T48" fmla="*/ 29 w 35"/>
                <a:gd name="T49" fmla="*/ 27 h 44"/>
                <a:gd name="T50" fmla="*/ 31 w 35"/>
                <a:gd name="T51" fmla="*/ 25 h 44"/>
                <a:gd name="T52" fmla="*/ 33 w 35"/>
                <a:gd name="T53" fmla="*/ 24 h 44"/>
                <a:gd name="T54" fmla="*/ 33 w 35"/>
                <a:gd name="T55" fmla="*/ 23 h 44"/>
                <a:gd name="T56" fmla="*/ 32 w 35"/>
                <a:gd name="T57" fmla="*/ 19 h 44"/>
                <a:gd name="T58" fmla="*/ 34 w 35"/>
                <a:gd name="T59" fmla="*/ 20 h 44"/>
                <a:gd name="T60" fmla="*/ 33 w 35"/>
                <a:gd name="T61" fmla="*/ 18 h 44"/>
                <a:gd name="T62" fmla="*/ 34 w 35"/>
                <a:gd name="T63" fmla="*/ 16 h 44"/>
                <a:gd name="T64" fmla="*/ 34 w 35"/>
                <a:gd name="T65" fmla="*/ 15 h 44"/>
                <a:gd name="T66" fmla="*/ 33 w 35"/>
                <a:gd name="T67" fmla="*/ 15 h 44"/>
                <a:gd name="T68" fmla="*/ 32 w 35"/>
                <a:gd name="T69" fmla="*/ 14 h 44"/>
                <a:gd name="T70" fmla="*/ 31 w 35"/>
                <a:gd name="T71" fmla="*/ 13 h 44"/>
                <a:gd name="T72" fmla="*/ 28 w 35"/>
                <a:gd name="T73" fmla="*/ 11 h 44"/>
                <a:gd name="T74" fmla="*/ 27 w 35"/>
                <a:gd name="T75" fmla="*/ 11 h 44"/>
                <a:gd name="T76" fmla="*/ 27 w 35"/>
                <a:gd name="T77" fmla="*/ 9 h 44"/>
                <a:gd name="T78" fmla="*/ 25 w 35"/>
                <a:gd name="T79" fmla="*/ 8 h 44"/>
                <a:gd name="T80" fmla="*/ 22 w 35"/>
                <a:gd name="T81" fmla="*/ 8 h 44"/>
                <a:gd name="T82" fmla="*/ 21 w 35"/>
                <a:gd name="T83" fmla="*/ 8 h 44"/>
                <a:gd name="T84" fmla="*/ 19 w 35"/>
                <a:gd name="T85" fmla="*/ 8 h 44"/>
                <a:gd name="T86" fmla="*/ 15 w 35"/>
                <a:gd name="T87" fmla="*/ 6 h 44"/>
                <a:gd name="T88" fmla="*/ 13 w 35"/>
                <a:gd name="T89" fmla="*/ 5 h 44"/>
                <a:gd name="T90" fmla="*/ 10 w 35"/>
                <a:gd name="T91" fmla="*/ 3 h 44"/>
                <a:gd name="T92" fmla="*/ 7 w 35"/>
                <a:gd name="T93" fmla="*/ 3 h 44"/>
                <a:gd name="T94" fmla="*/ 4 w 35"/>
                <a:gd name="T95" fmla="*/ 2 h 44"/>
                <a:gd name="T96" fmla="*/ 3 w 35"/>
                <a:gd name="T97" fmla="*/ 1 h 44"/>
                <a:gd name="T98" fmla="*/ 1 w 35"/>
                <a:gd name="T99" fmla="*/ 1 h 44"/>
                <a:gd name="T100" fmla="*/ 1 w 35"/>
                <a:gd name="T101" fmla="*/ 5 h 44"/>
                <a:gd name="T102" fmla="*/ 3 w 35"/>
                <a:gd name="T103" fmla="*/ 7 h 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"/>
                <a:gd name="T157" fmla="*/ 0 h 44"/>
                <a:gd name="T158" fmla="*/ 35 w 35"/>
                <a:gd name="T159" fmla="*/ 44 h 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" h="44">
                  <a:moveTo>
                    <a:pt x="2" y="8"/>
                  </a:moveTo>
                  <a:lnTo>
                    <a:pt x="2" y="9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2" y="42"/>
                  </a:lnTo>
                  <a:lnTo>
                    <a:pt x="23" y="41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5" y="35"/>
                  </a:lnTo>
                  <a:lnTo>
                    <a:pt x="26" y="34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4"/>
                  </a:lnTo>
                  <a:lnTo>
                    <a:pt x="29" y="32"/>
                  </a:lnTo>
                  <a:lnTo>
                    <a:pt x="29" y="31"/>
                  </a:lnTo>
                  <a:lnTo>
                    <a:pt x="30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30" y="26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1" y="21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5"/>
                  </a:lnTo>
                  <a:lnTo>
                    <a:pt x="33" y="15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8F539A5C-555F-DF6F-D7DD-D00C4EE30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" y="187"/>
              <a:ext cx="52" cy="35"/>
            </a:xfrm>
            <a:custGeom>
              <a:avLst/>
              <a:gdLst>
                <a:gd name="T0" fmla="*/ 52 w 52"/>
                <a:gd name="T1" fmla="*/ 1 h 35"/>
                <a:gd name="T2" fmla="*/ 49 w 52"/>
                <a:gd name="T3" fmla="*/ 7 h 35"/>
                <a:gd name="T4" fmla="*/ 46 w 52"/>
                <a:gd name="T5" fmla="*/ 12 h 35"/>
                <a:gd name="T6" fmla="*/ 46 w 52"/>
                <a:gd name="T7" fmla="*/ 16 h 35"/>
                <a:gd name="T8" fmla="*/ 44 w 52"/>
                <a:gd name="T9" fmla="*/ 19 h 35"/>
                <a:gd name="T10" fmla="*/ 45 w 52"/>
                <a:gd name="T11" fmla="*/ 22 h 35"/>
                <a:gd name="T12" fmla="*/ 46 w 52"/>
                <a:gd name="T13" fmla="*/ 25 h 35"/>
                <a:gd name="T14" fmla="*/ 47 w 52"/>
                <a:gd name="T15" fmla="*/ 27 h 35"/>
                <a:gd name="T16" fmla="*/ 44 w 52"/>
                <a:gd name="T17" fmla="*/ 31 h 35"/>
                <a:gd name="T18" fmla="*/ 44 w 52"/>
                <a:gd name="T19" fmla="*/ 34 h 35"/>
                <a:gd name="T20" fmla="*/ 42 w 52"/>
                <a:gd name="T21" fmla="*/ 35 h 35"/>
                <a:gd name="T22" fmla="*/ 40 w 52"/>
                <a:gd name="T23" fmla="*/ 33 h 35"/>
                <a:gd name="T24" fmla="*/ 36 w 52"/>
                <a:gd name="T25" fmla="*/ 33 h 35"/>
                <a:gd name="T26" fmla="*/ 35 w 52"/>
                <a:gd name="T27" fmla="*/ 32 h 35"/>
                <a:gd name="T28" fmla="*/ 33 w 52"/>
                <a:gd name="T29" fmla="*/ 31 h 35"/>
                <a:gd name="T30" fmla="*/ 32 w 52"/>
                <a:gd name="T31" fmla="*/ 29 h 35"/>
                <a:gd name="T32" fmla="*/ 31 w 52"/>
                <a:gd name="T33" fmla="*/ 27 h 35"/>
                <a:gd name="T34" fmla="*/ 27 w 52"/>
                <a:gd name="T35" fmla="*/ 24 h 35"/>
                <a:gd name="T36" fmla="*/ 24 w 52"/>
                <a:gd name="T37" fmla="*/ 24 h 35"/>
                <a:gd name="T38" fmla="*/ 21 w 52"/>
                <a:gd name="T39" fmla="*/ 22 h 35"/>
                <a:gd name="T40" fmla="*/ 18 w 52"/>
                <a:gd name="T41" fmla="*/ 21 h 35"/>
                <a:gd name="T42" fmla="*/ 15 w 52"/>
                <a:gd name="T43" fmla="*/ 20 h 35"/>
                <a:gd name="T44" fmla="*/ 13 w 52"/>
                <a:gd name="T45" fmla="*/ 18 h 35"/>
                <a:gd name="T46" fmla="*/ 12 w 52"/>
                <a:gd name="T47" fmla="*/ 17 h 35"/>
                <a:gd name="T48" fmla="*/ 10 w 52"/>
                <a:gd name="T49" fmla="*/ 16 h 35"/>
                <a:gd name="T50" fmla="*/ 8 w 52"/>
                <a:gd name="T51" fmla="*/ 14 h 35"/>
                <a:gd name="T52" fmla="*/ 7 w 52"/>
                <a:gd name="T53" fmla="*/ 14 h 35"/>
                <a:gd name="T54" fmla="*/ 4 w 52"/>
                <a:gd name="T55" fmla="*/ 14 h 35"/>
                <a:gd name="T56" fmla="*/ 3 w 52"/>
                <a:gd name="T57" fmla="*/ 12 h 35"/>
                <a:gd name="T58" fmla="*/ 2 w 52"/>
                <a:gd name="T59" fmla="*/ 12 h 35"/>
                <a:gd name="T60" fmla="*/ 2 w 52"/>
                <a:gd name="T61" fmla="*/ 11 h 35"/>
                <a:gd name="T62" fmla="*/ 0 w 52"/>
                <a:gd name="T63" fmla="*/ 9 h 35"/>
                <a:gd name="T64" fmla="*/ 1 w 52"/>
                <a:gd name="T65" fmla="*/ 7 h 35"/>
                <a:gd name="T66" fmla="*/ 0 w 52"/>
                <a:gd name="T67" fmla="*/ 6 h 35"/>
                <a:gd name="T68" fmla="*/ 1 w 52"/>
                <a:gd name="T69" fmla="*/ 4 h 35"/>
                <a:gd name="T70" fmla="*/ 6 w 52"/>
                <a:gd name="T71" fmla="*/ 2 h 35"/>
                <a:gd name="T72" fmla="*/ 8 w 52"/>
                <a:gd name="T73" fmla="*/ 3 h 35"/>
                <a:gd name="T74" fmla="*/ 10 w 52"/>
                <a:gd name="T75" fmla="*/ 1 h 35"/>
                <a:gd name="T76" fmla="*/ 16 w 52"/>
                <a:gd name="T77" fmla="*/ 2 h 35"/>
                <a:gd name="T78" fmla="*/ 18 w 52"/>
                <a:gd name="T79" fmla="*/ 4 h 35"/>
                <a:gd name="T80" fmla="*/ 20 w 52"/>
                <a:gd name="T81" fmla="*/ 4 h 35"/>
                <a:gd name="T82" fmla="*/ 23 w 52"/>
                <a:gd name="T83" fmla="*/ 6 h 35"/>
                <a:gd name="T84" fmla="*/ 26 w 52"/>
                <a:gd name="T85" fmla="*/ 4 h 35"/>
                <a:gd name="T86" fmla="*/ 29 w 52"/>
                <a:gd name="T87" fmla="*/ 5 h 35"/>
                <a:gd name="T88" fmla="*/ 32 w 52"/>
                <a:gd name="T89" fmla="*/ 5 h 35"/>
                <a:gd name="T90" fmla="*/ 35 w 52"/>
                <a:gd name="T91" fmla="*/ 5 h 35"/>
                <a:gd name="T92" fmla="*/ 39 w 52"/>
                <a:gd name="T93" fmla="*/ 3 h 35"/>
                <a:gd name="T94" fmla="*/ 42 w 52"/>
                <a:gd name="T95" fmla="*/ 2 h 35"/>
                <a:gd name="T96" fmla="*/ 45 w 52"/>
                <a:gd name="T97" fmla="*/ 2 h 35"/>
                <a:gd name="T98" fmla="*/ 47 w 52"/>
                <a:gd name="T99" fmla="*/ 1 h 35"/>
                <a:gd name="T100" fmla="*/ 50 w 52"/>
                <a:gd name="T101" fmla="*/ 1 h 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"/>
                <a:gd name="T154" fmla="*/ 0 h 35"/>
                <a:gd name="T155" fmla="*/ 52 w 52"/>
                <a:gd name="T156" fmla="*/ 35 h 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" h="35">
                  <a:moveTo>
                    <a:pt x="52" y="0"/>
                  </a:moveTo>
                  <a:lnTo>
                    <a:pt x="52" y="1"/>
                  </a:lnTo>
                  <a:lnTo>
                    <a:pt x="50" y="4"/>
                  </a:lnTo>
                  <a:lnTo>
                    <a:pt x="49" y="7"/>
                  </a:lnTo>
                  <a:lnTo>
                    <a:pt x="48" y="10"/>
                  </a:lnTo>
                  <a:lnTo>
                    <a:pt x="46" y="12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3" y="17"/>
                  </a:lnTo>
                  <a:lnTo>
                    <a:pt x="44" y="19"/>
                  </a:lnTo>
                  <a:lnTo>
                    <a:pt x="44" y="21"/>
                  </a:lnTo>
                  <a:lnTo>
                    <a:pt x="45" y="22"/>
                  </a:lnTo>
                  <a:lnTo>
                    <a:pt x="45" y="24"/>
                  </a:lnTo>
                  <a:lnTo>
                    <a:pt x="46" y="25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3" y="35"/>
                  </a:lnTo>
                  <a:lnTo>
                    <a:pt x="42" y="35"/>
                  </a:lnTo>
                  <a:lnTo>
                    <a:pt x="41" y="34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1" y="27"/>
                  </a:lnTo>
                  <a:lnTo>
                    <a:pt x="29" y="26"/>
                  </a:lnTo>
                  <a:lnTo>
                    <a:pt x="27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4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5" y="5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0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2" y="2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52FF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D0010317-40C0-8FF8-92B8-B19E7CBB9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" y="1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1 w 2"/>
                <a:gd name="T9" fmla="*/ 2 h 2"/>
                <a:gd name="T10" fmla="*/ 2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0D74E46A-F5EE-7272-CA7F-E6AA34562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" y="18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7273029-E0D9-D076-D982-E07525159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" y="183"/>
              <a:ext cx="2" cy="2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EE7A839E-D8EC-2B58-7AA8-377DC4F34DFE}"/>
              </a:ext>
            </a:extLst>
          </p:cNvPr>
          <p:cNvGrpSpPr/>
          <p:nvPr/>
        </p:nvGrpSpPr>
        <p:grpSpPr>
          <a:xfrm>
            <a:off x="5142267" y="2034191"/>
            <a:ext cx="4441347" cy="3259262"/>
            <a:chOff x="0" y="0"/>
            <a:chExt cx="3429000" cy="3524250"/>
          </a:xfrm>
        </p:grpSpPr>
        <p:graphicFrame>
          <p:nvGraphicFramePr>
            <p:cNvPr id="45" name="Grafico 44">
              <a:extLst>
                <a:ext uri="{FF2B5EF4-FFF2-40B4-BE49-F238E27FC236}">
                  <a16:creationId xmlns:a16="http://schemas.microsoft.com/office/drawing/2014/main" id="{213F4612-3FFE-416A-95E7-6356575C24D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1057314"/>
                </p:ext>
              </p:extLst>
            </p:nvPr>
          </p:nvGraphicFramePr>
          <p:xfrm>
            <a:off x="0" y="1200150"/>
            <a:ext cx="3419475" cy="1085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6" name="Grafico 45">
              <a:extLst>
                <a:ext uri="{FF2B5EF4-FFF2-40B4-BE49-F238E27FC236}">
                  <a16:creationId xmlns:a16="http://schemas.microsoft.com/office/drawing/2014/main" id="{C13355A5-4D14-A764-BA53-9A3159EBF00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0437107"/>
                </p:ext>
              </p:extLst>
            </p:nvPr>
          </p:nvGraphicFramePr>
          <p:xfrm>
            <a:off x="9525" y="0"/>
            <a:ext cx="3419475" cy="1085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7" name="Grafico 46">
              <a:extLst>
                <a:ext uri="{FF2B5EF4-FFF2-40B4-BE49-F238E27FC236}">
                  <a16:creationId xmlns:a16="http://schemas.microsoft.com/office/drawing/2014/main" id="{16E4313B-F576-5A64-A430-3EC8ADD35EF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8236672"/>
                </p:ext>
              </p:extLst>
            </p:nvPr>
          </p:nvGraphicFramePr>
          <p:xfrm>
            <a:off x="9525" y="2438400"/>
            <a:ext cx="3419475" cy="1085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326CB38-B181-890A-03DE-C93A2C08A4F9}"/>
              </a:ext>
            </a:extLst>
          </p:cNvPr>
          <p:cNvSpPr txBox="1"/>
          <p:nvPr/>
        </p:nvSpPr>
        <p:spPr>
          <a:xfrm>
            <a:off x="7953602" y="5798727"/>
            <a:ext cx="1760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r>
              <a:rPr lang="it-IT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Elaborazione Cassa NN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79067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9657" y="5719017"/>
            <a:ext cx="1726016" cy="94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204472" y="421582"/>
            <a:ext cx="10194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DISTRIBUZIONE % DEI NOTAI PER CLASSI DI REPERTORIO NOTARILE NETTO. ANNO 2022 A RAFFRONTO CON IL 2006.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C9CB1A-109E-B27C-B3A3-7183B5184839}"/>
              </a:ext>
            </a:extLst>
          </p:cNvPr>
          <p:cNvSpPr txBox="1"/>
          <p:nvPr/>
        </p:nvSpPr>
        <p:spPr>
          <a:xfrm>
            <a:off x="2248249" y="5654180"/>
            <a:ext cx="7472853" cy="732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A9352E-54DB-7BC3-14CB-90959B898A25}"/>
              </a:ext>
            </a:extLst>
          </p:cNvPr>
          <p:cNvSpPr txBox="1"/>
          <p:nvPr/>
        </p:nvSpPr>
        <p:spPr>
          <a:xfrm>
            <a:off x="8401266" y="5793384"/>
            <a:ext cx="1539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Elaborazione Cassa NN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CC87EB0-827E-AA81-3E24-54E4CD18A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014100"/>
              </p:ext>
            </p:extLst>
          </p:nvPr>
        </p:nvGraphicFramePr>
        <p:xfrm>
          <a:off x="2046914" y="1690022"/>
          <a:ext cx="7489632" cy="368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710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9342" y="5697016"/>
            <a:ext cx="1766330" cy="96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144148" y="380844"/>
            <a:ext cx="9396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IL REPERTORIO NOTARILE MEDIO NETTO PER CLASSI DI ANZIANITA’ DI SERVIZIO. ANNO 2022 A RAFFRONTO CON IL 2006.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437233-246D-F8E0-2688-838E95B41FEC}"/>
              </a:ext>
            </a:extLst>
          </p:cNvPr>
          <p:cNvSpPr txBox="1"/>
          <p:nvPr/>
        </p:nvSpPr>
        <p:spPr>
          <a:xfrm flipV="1">
            <a:off x="1417739" y="5394615"/>
            <a:ext cx="8398216" cy="4571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45752F-C771-5157-8B04-EA7819D2FEF4}"/>
              </a:ext>
            </a:extLst>
          </p:cNvPr>
          <p:cNvSpPr txBox="1"/>
          <p:nvPr/>
        </p:nvSpPr>
        <p:spPr>
          <a:xfrm>
            <a:off x="8221211" y="5497655"/>
            <a:ext cx="1704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Elaborazione Cassa NN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Grafico 5">
                <a:extLst>
                  <a:ext uri="{FF2B5EF4-FFF2-40B4-BE49-F238E27FC236}">
                    <a16:creationId xmlns:a16="http://schemas.microsoft.com/office/drawing/2014/main" id="{A2CE2CA4-DF94-825A-2AEF-82A3784AD34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33106321"/>
                  </p:ext>
                </p:extLst>
              </p:nvPr>
            </p:nvGraphicFramePr>
            <p:xfrm>
              <a:off x="2653717" y="2159930"/>
              <a:ext cx="3618468" cy="27234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6" name="Grafico 5">
                <a:extLst>
                  <a:ext uri="{FF2B5EF4-FFF2-40B4-BE49-F238E27FC236}">
                    <a16:creationId xmlns:a16="http://schemas.microsoft.com/office/drawing/2014/main" id="{A2CE2CA4-DF94-825A-2AEF-82A3784AD3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3717" y="2159930"/>
                <a:ext cx="3618468" cy="2723401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e 6">
            <a:extLst>
              <a:ext uri="{FF2B5EF4-FFF2-40B4-BE49-F238E27FC236}">
                <a16:creationId xmlns:a16="http://schemas.microsoft.com/office/drawing/2014/main" id="{E827AFFC-8089-F1A2-B438-F663AE5BE606}"/>
              </a:ext>
            </a:extLst>
          </p:cNvPr>
          <p:cNvSpPr/>
          <p:nvPr/>
        </p:nvSpPr>
        <p:spPr>
          <a:xfrm>
            <a:off x="1040860" y="2770049"/>
            <a:ext cx="1535635" cy="1358335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002060"/>
                </a:solidFill>
              </a:rPr>
              <a:t>Variazione 2022 vs 2006: </a:t>
            </a:r>
          </a:p>
          <a:p>
            <a:pPr algn="ctr"/>
            <a:r>
              <a:rPr lang="it-IT" sz="1200" b="1" dirty="0">
                <a:solidFill>
                  <a:srgbClr val="FF0000"/>
                </a:solidFill>
              </a:rPr>
              <a:t>-32%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8" name="Grafico 7">
                <a:extLst>
                  <a:ext uri="{FF2B5EF4-FFF2-40B4-BE49-F238E27FC236}">
                    <a16:creationId xmlns:a16="http://schemas.microsoft.com/office/drawing/2014/main" id="{9BABE39C-FE6F-88A6-8453-A06A4EBE8B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91032811"/>
                  </p:ext>
                </p:extLst>
              </p:nvPr>
            </p:nvGraphicFramePr>
            <p:xfrm>
              <a:off x="6677078" y="2139193"/>
              <a:ext cx="2861205" cy="27831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8" name="Grafico 7">
                <a:extLst>
                  <a:ext uri="{FF2B5EF4-FFF2-40B4-BE49-F238E27FC236}">
                    <a16:creationId xmlns:a16="http://schemas.microsoft.com/office/drawing/2014/main" id="{9BABE39C-FE6F-88A6-8453-A06A4EBE8B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7078" y="2139193"/>
                <a:ext cx="2861205" cy="27831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04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132" y="6097926"/>
            <a:ext cx="1253464" cy="6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102954" y="428589"/>
            <a:ext cx="9296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SPERANZA DI VITA IN ANNI PER UN 75ENNE (DAL 1992 AL 2021).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17239F-A5C7-A3BE-907D-6B4BF3EC19EE}"/>
              </a:ext>
            </a:extLst>
          </p:cNvPr>
          <p:cNvSpPr txBox="1"/>
          <p:nvPr/>
        </p:nvSpPr>
        <p:spPr>
          <a:xfrm flipV="1">
            <a:off x="2597471" y="5511488"/>
            <a:ext cx="7116979" cy="4571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5D73E39-808C-EE47-514F-9A34B4F40A86}"/>
              </a:ext>
            </a:extLst>
          </p:cNvPr>
          <p:cNvSpPr txBox="1"/>
          <p:nvPr/>
        </p:nvSpPr>
        <p:spPr>
          <a:xfrm>
            <a:off x="7232955" y="5635225"/>
            <a:ext cx="2776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Elaborazione Cassa NN </a:t>
            </a:r>
            <a:r>
              <a:rPr lang="it-IT" sz="1100" i="1" dirty="0"/>
              <a:t>(su fonte dati Istat)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9500EB6E-47EF-E042-C2E2-FF9F74976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288777"/>
              </p:ext>
            </p:extLst>
          </p:nvPr>
        </p:nvGraphicFramePr>
        <p:xfrm>
          <a:off x="2516697" y="1544859"/>
          <a:ext cx="7340367" cy="374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393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5160" y="5799909"/>
            <a:ext cx="1810513" cy="9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1237924" y="468002"/>
            <a:ext cx="99024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SPERANZA DI VITA IN ANNI PER UN 75ENNE IN ITALIA (NORD, CENTRO, SUD E ISOLE). ANNO 2021.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373013-D6AF-162A-F6A2-6B0B7D8A1E41}"/>
              </a:ext>
            </a:extLst>
          </p:cNvPr>
          <p:cNvSpPr txBox="1"/>
          <p:nvPr/>
        </p:nvSpPr>
        <p:spPr>
          <a:xfrm flipV="1">
            <a:off x="2820929" y="5473318"/>
            <a:ext cx="6753105" cy="4571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DB5D97C-F387-CF61-74F3-C9BAC8359177}"/>
              </a:ext>
            </a:extLst>
          </p:cNvPr>
          <p:cNvSpPr txBox="1"/>
          <p:nvPr/>
        </p:nvSpPr>
        <p:spPr>
          <a:xfrm>
            <a:off x="6862194" y="5676798"/>
            <a:ext cx="2711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Elaborazione Cassa NN </a:t>
            </a:r>
            <a:r>
              <a:rPr lang="it-IT" sz="1100" i="1" dirty="0"/>
              <a:t>(su fonte dati Istat)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91A9CE83-F7B2-9CF1-CD70-36D6B2929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250848"/>
              </p:ext>
            </p:extLst>
          </p:nvPr>
        </p:nvGraphicFramePr>
        <p:xfrm>
          <a:off x="2820930" y="1744910"/>
          <a:ext cx="6753106" cy="3446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523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0D821B-C45F-ED0E-476A-FC48E0E3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1326" y="5765074"/>
            <a:ext cx="1874347" cy="10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DA93BF-12A2-089D-EF13-3E230CF638B5}"/>
              </a:ext>
            </a:extLst>
          </p:cNvPr>
          <p:cNvSpPr txBox="1"/>
          <p:nvPr/>
        </p:nvSpPr>
        <p:spPr>
          <a:xfrm>
            <a:off x="928099" y="482745"/>
            <a:ext cx="9920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39">
              <a:spcBef>
                <a:spcPts val="800"/>
              </a:spcBef>
              <a:tabLst>
                <a:tab pos="476239" algn="l"/>
              </a:tabLst>
            </a:pPr>
            <a:r>
              <a:rPr lang="it-IT" sz="2400" b="1" dirty="0">
                <a:solidFill>
                  <a:srgbClr val="FF6600"/>
                </a:solidFill>
              </a:rPr>
              <a:t>REDDITI NOTARILI MEDI E COSTI PROFESSIONALI MEDI (2006-2020).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DD21DC5-2535-EE43-C231-EFF8B35C57AA}"/>
              </a:ext>
            </a:extLst>
          </p:cNvPr>
          <p:cNvSpPr txBox="1"/>
          <p:nvPr/>
        </p:nvSpPr>
        <p:spPr>
          <a:xfrm>
            <a:off x="2771434" y="5460030"/>
            <a:ext cx="648072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880527-1911-0419-FA4A-441424A3AB4E}"/>
              </a:ext>
            </a:extLst>
          </p:cNvPr>
          <p:cNvSpPr txBox="1"/>
          <p:nvPr/>
        </p:nvSpPr>
        <p:spPr>
          <a:xfrm>
            <a:off x="6769916" y="5641963"/>
            <a:ext cx="2693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Elaborazione Cassa NN </a:t>
            </a:r>
            <a:r>
              <a:rPr lang="it-IT" sz="1100" i="1" dirty="0"/>
              <a:t>(su fonte dati MEF)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8F24F44-E133-74FE-EB3F-CB2D9CBCE62D}"/>
              </a:ext>
            </a:extLst>
          </p:cNvPr>
          <p:cNvSpPr/>
          <p:nvPr/>
        </p:nvSpPr>
        <p:spPr>
          <a:xfrm>
            <a:off x="10063161" y="3644162"/>
            <a:ext cx="936104" cy="9361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Redditi -45%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2E384E9E-02CE-F3BA-0B33-58A568F016FD}"/>
              </a:ext>
            </a:extLst>
          </p:cNvPr>
          <p:cNvSpPr/>
          <p:nvPr/>
        </p:nvSpPr>
        <p:spPr>
          <a:xfrm>
            <a:off x="10063161" y="2296661"/>
            <a:ext cx="936104" cy="93610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Costi     -13%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45E321B-21AA-48B0-694F-690265240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620573"/>
              </p:ext>
            </p:extLst>
          </p:nvPr>
        </p:nvGraphicFramePr>
        <p:xfrm>
          <a:off x="2367094" y="1563261"/>
          <a:ext cx="7457812" cy="373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9698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8AE7BAC4E2E641ABBA8A55B4B2D385" ma:contentTypeVersion="2" ma:contentTypeDescription="Create a new document." ma:contentTypeScope="" ma:versionID="00b93ab611adb6f8de1bbe7a7f837b45">
  <xsd:schema xmlns:xsd="http://www.w3.org/2001/XMLSchema" xmlns:xs="http://www.w3.org/2001/XMLSchema" xmlns:p="http://schemas.microsoft.com/office/2006/metadata/properties" xmlns:ns3="5641c830-78d6-41b6-b14f-088209fc7698" targetNamespace="http://schemas.microsoft.com/office/2006/metadata/properties" ma:root="true" ma:fieldsID="9f893faa8e182dc11fe0f9336f62767a" ns3:_="">
    <xsd:import namespace="5641c830-78d6-41b6-b14f-088209fc76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1c830-78d6-41b6-b14f-088209fc7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F436D9-630F-4448-8EC0-29982D7020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4B60F2-784B-4CE1-97CA-D0126D36888C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5641c830-78d6-41b6-b14f-088209fc769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A2C556A-68F2-4F37-A68C-E9EF325E43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41c830-78d6-41b6-b14f-088209fc7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8331</TotalTime>
  <Words>269</Words>
  <Application>Microsoft Office PowerPoint</Application>
  <PresentationFormat>Widescreen</PresentationFormat>
  <Paragraphs>48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      Il Notaio e la sua Cassa di Previdenza     I dati della Cassa Nazionale, della professione e le sue proiezioni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WELFARE PER I NOTAI: LA POLIZZA SANITARIA</dc:title>
  <dc:creator>Claudia Fiori</dc:creator>
  <cp:lastModifiedBy>A DR</cp:lastModifiedBy>
  <cp:revision>157</cp:revision>
  <dcterms:created xsi:type="dcterms:W3CDTF">2023-02-23T16:16:50Z</dcterms:created>
  <dcterms:modified xsi:type="dcterms:W3CDTF">2024-03-11T13:29:12Z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0x010100D08AE7BAC4E2E641ABBA8A55B4B2D385</vt:lpwstr>
  </property>
</Properties>
</file>