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charts/chartEx2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3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4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7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9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0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9.xml" ContentType="application/vnd.openxmlformats-officedocument.presentationml.notesSlide+xml"/>
  <Override PartName="/ppt/charts/chart11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2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7" r:id="rId2"/>
    <p:sldId id="426" r:id="rId3"/>
    <p:sldId id="433" r:id="rId4"/>
    <p:sldId id="428" r:id="rId5"/>
    <p:sldId id="416" r:id="rId6"/>
    <p:sldId id="429" r:id="rId7"/>
    <p:sldId id="430" r:id="rId8"/>
    <p:sldId id="431" r:id="rId9"/>
    <p:sldId id="432" r:id="rId10"/>
  </p:sldIdLst>
  <p:sldSz cx="9144000" cy="5143500" type="screen16x9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99FF"/>
    <a:srgbClr val="FFFF66"/>
    <a:srgbClr val="FF3300"/>
    <a:srgbClr val="33CC33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2796" autoAdjust="0"/>
  </p:normalViewPr>
  <p:slideViewPr>
    <p:cSldViewPr>
      <p:cViewPr varScale="1">
        <p:scale>
          <a:sx n="140" d="100"/>
          <a:sy n="140" d="100"/>
        </p:scale>
        <p:origin x="78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.giorgi\Desktop\CongressoGenova_supporto%20exce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cn.dom\share\Home\Personali\Pensioni\Giorgi\CONGRESSI%20NOTARIATO%20(SLIDE%20E%20MATERIALI)\2023\Convegno%20Presidente%2019-6-2023\Repertori%20netti%202066%20e%20neo%20notai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n.dom\share\Home\Personali\Pensioni\Giorgi\CONGRESSI%20NOTARIATO%20(SLIDE%20E%20MATERIALI)\2023\Convegno%20Presidente%2019-6-2023\Tasso%20di%20partecipazione%20ai%20seminari%202022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cn.dom\share\Home\Personali\Pensioni\Giorgi\CONGRESSI%20NOTARIATO%20(SLIDE%20E%20MATERIALI)\2023\Convegno%20Presidente%2019-6-2023\Tasso%20di%20partecipazione%20ai%20seminari%202022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cn.dom\share\Home\Personali\Pensioni\Giorgi\CONGRESSI%20NOTARIATO%20(SLIDE%20E%20MATERIALI)\2023\Bologna%20(DG)%2022-4\Repertori%20Netti%20regioni%20e%20macroare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cn.dom\share\Home\Personali\Pensioni\Giorgi\CONGRESSI%20NOTARIATO%20(SLIDE%20E%20MATERIALI)\2023\Bologna%20(DG)%2022-4\Repertori%20Netti%20regioni%20e%20macroare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cn.dom\share\Home\Personali\Pensioni\Giorgi\CONGRESSI%20NOTARIATO%20(SLIDE%20E%20MATERIALI)\2023\Bologna%20(DG)%2022-4\Repertori%20Netti%20regioni%20e%20macroare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.giorgi\Desktop\Convegno%20Presidente%2019-6-2023\Repertori%20Netti%20regioni%20e%20macroaree%20anno%2020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.giorgi\Desktop\Convegno%20Presidente%2019-6-2023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cn.dom\share\Home\Personali\Pensioni\Giorgi\CONGRESSI%20NOTARIATO%20(SLIDE%20E%20MATERIALI)\2023\Convegno%20Presidente%2019-6-2023\Repertori%20netti%202066%20e%20neo%20notai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.giorgi\Desktop\Convegno%20Presidente%2019-6-2023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cn.dom\share\Home\Personali\Pensioni\Giorgi\CONGRESSI%20NOTARIATO%20(SLIDE%20E%20MATERIALI)\2023\Convegno%20Presidente%2019-6-2023\Repertori%20netti%202066%20e%20neo%20notai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\\cn.dom\share\Home\Personali\Pensioni\Giorgi\CONGRESSI%20NOTARIATO%20(SLIDE%20E%20MATERIALI)\2023\Convegno%20Presidente%2019-6-2023\Repertori%20netti%202066%20e%20neo%20notai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\\cn.dom\share\Home\Personali\Pensioni\Giorgi\CONGRESSI%20NOTARIATO%20(SLIDE%20E%20MATERIALI)\2023\Convegno%20Presidente%2019-6-2023\Repertori%20Netti%20regioni%20e%20macroaree%20anno%20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solidFill>
                <a:srgbClr val="00B05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'Atti notarili 2013-2022'!$D$6:$D$18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'Atti notarili 2013-2022'!$E$6:$E$18</c:f>
              <c:numCache>
                <c:formatCode>#,##0</c:formatCode>
                <c:ptCount val="13"/>
                <c:pt idx="0">
                  <c:v>4603090.2</c:v>
                </c:pt>
                <c:pt idx="1">
                  <c:v>4434591</c:v>
                </c:pt>
                <c:pt idx="2">
                  <c:v>3869060.1</c:v>
                </c:pt>
                <c:pt idx="3">
                  <c:v>2746202</c:v>
                </c:pt>
                <c:pt idx="4">
                  <c:v>3482197</c:v>
                </c:pt>
                <c:pt idx="5">
                  <c:v>3605033</c:v>
                </c:pt>
                <c:pt idx="6">
                  <c:v>3860907</c:v>
                </c:pt>
                <c:pt idx="7">
                  <c:v>3830803</c:v>
                </c:pt>
                <c:pt idx="8">
                  <c:v>3851438</c:v>
                </c:pt>
                <c:pt idx="9">
                  <c:v>3783213</c:v>
                </c:pt>
                <c:pt idx="10">
                  <c:v>3317503</c:v>
                </c:pt>
                <c:pt idx="11">
                  <c:v>4077622</c:v>
                </c:pt>
                <c:pt idx="12">
                  <c:v>3912067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11-42D2-A7CA-C022F48492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366241455"/>
        <c:axId val="1365814319"/>
      </c:barChart>
      <c:catAx>
        <c:axId val="1366241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65814319"/>
        <c:crosses val="autoZero"/>
        <c:auto val="1"/>
        <c:lblAlgn val="ctr"/>
        <c:lblOffset val="100"/>
        <c:tickMarkSkip val="1"/>
        <c:noMultiLvlLbl val="0"/>
      </c:catAx>
      <c:valAx>
        <c:axId val="1365814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662414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688370110527351E-2"/>
          <c:y val="0.1032405949256343"/>
          <c:w val="0.81831730060149876"/>
          <c:h val="0.79351881014873138"/>
        </c:manualLayout>
      </c:layout>
      <c:pie3DChart>
        <c:varyColors val="1"/>
        <c:ser>
          <c:idx val="0"/>
          <c:order val="0"/>
          <c:spPr>
            <a:solidFill>
              <a:srgbClr val="92D050"/>
            </a:solidFill>
          </c:spPr>
          <c:dPt>
            <c:idx val="0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AE7-4492-A500-73F369E605EC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AE7-4492-A500-73F369E605EC}"/>
              </c:ext>
            </c:extLst>
          </c:dPt>
          <c:dLbls>
            <c:dLbl>
              <c:idx val="0"/>
              <c:layout>
                <c:manualLayout>
                  <c:x val="-0.19224275727417117"/>
                  <c:y val="3.3483522892971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E7-4492-A500-73F369E605EC}"/>
                </c:ext>
              </c:extLst>
            </c:dLbl>
            <c:dLbl>
              <c:idx val="1"/>
              <c:layout>
                <c:manualLayout>
                  <c:x val="0.22680799085122963"/>
                  <c:y val="-0.246344998541848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E7-4492-A500-73F369E605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'Ringiovanimento popolazione'!$A$26:$A$27</c:f>
              <c:strCache>
                <c:ptCount val="2"/>
                <c:pt idx="0">
                  <c:v>Fino a 45</c:v>
                </c:pt>
                <c:pt idx="1">
                  <c:v>Oltre 45</c:v>
                </c:pt>
              </c:strCache>
            </c:strRef>
          </c:cat>
          <c:val>
            <c:numRef>
              <c:f>'Ringiovanimento popolazione'!$E$26:$E$27</c:f>
              <c:numCache>
                <c:formatCode>0%</c:formatCode>
                <c:ptCount val="2"/>
                <c:pt idx="0">
                  <c:v>0.33189992181391714</c:v>
                </c:pt>
                <c:pt idx="1">
                  <c:v>0.66810007818608286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E7-4492-A500-73F369E605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 b="1" i="0"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2534369124735459E-2"/>
          <c:y val="8.3387540003974706E-2"/>
          <c:w val="0.83737089973448098"/>
          <c:h val="0.8158184796091089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803-4E4A-8FAF-AF8C4F92CED2}"/>
              </c:ext>
            </c:extLst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803-4E4A-8FAF-AF8C4F92CED2}"/>
              </c:ext>
            </c:extLst>
          </c:dPt>
          <c:dLbls>
            <c:dLbl>
              <c:idx val="0"/>
              <c:layout>
                <c:manualLayout>
                  <c:x val="-0.16052867939247312"/>
                  <c:y val="4.434993269025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03-4E4A-8FAF-AF8C4F92CED2}"/>
                </c:ext>
              </c:extLst>
            </c:dLbl>
            <c:dLbl>
              <c:idx val="1"/>
              <c:layout>
                <c:manualLayout>
                  <c:x val="0.19469895891087907"/>
                  <c:y val="-0.356871494610520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03-4E4A-8FAF-AF8C4F92CE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'Tasso partecipazione seminari'!$M$4:$M$5</c:f>
              <c:strCache>
                <c:ptCount val="2"/>
                <c:pt idx="0">
                  <c:v>fino a 45</c:v>
                </c:pt>
                <c:pt idx="1">
                  <c:v>oltre 45</c:v>
                </c:pt>
              </c:strCache>
            </c:strRef>
          </c:cat>
          <c:val>
            <c:numRef>
              <c:f>'Tasso partecipazione seminari'!$N$4:$N$5</c:f>
              <c:numCache>
                <c:formatCode>0%</c:formatCode>
                <c:ptCount val="2"/>
                <c:pt idx="0">
                  <c:v>0.23039215686274508</c:v>
                </c:pt>
                <c:pt idx="1">
                  <c:v>0.76960784313725494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03-4E4A-8FAF-AF8C4F92CE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3693911377497736E-2"/>
          <c:y val="3.6738257180218073E-2"/>
          <c:w val="0.89935973935232549"/>
          <c:h val="0.7206324730242053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rgbClr val="C0000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'Tasso partecipazione seminari'!$R$4</c:f>
              <c:strCache>
                <c:ptCount val="1"/>
                <c:pt idx="0">
                  <c:v>fino a 45</c:v>
                </c:pt>
              </c:strCache>
            </c:strRef>
          </c:cat>
          <c:val>
            <c:numRef>
              <c:f>'Tasso partecipazione seminari'!$S$4</c:f>
              <c:numCache>
                <c:formatCode>General</c:formatCode>
                <c:ptCount val="1"/>
                <c:pt idx="0">
                  <c:v>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51-4870-A8E0-9449AE00173F}"/>
            </c:ext>
          </c:extLst>
        </c:ser>
        <c:ser>
          <c:idx val="1"/>
          <c:order val="1"/>
          <c:spPr>
            <a:solidFill>
              <a:schemeClr val="accent4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FF51-4870-A8E0-9449AE00173F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'Tasso partecipazione seminari'!$R$4</c:f>
              <c:strCache>
                <c:ptCount val="1"/>
                <c:pt idx="0">
                  <c:v>fino a 45</c:v>
                </c:pt>
              </c:strCache>
            </c:strRef>
          </c:cat>
          <c:val>
            <c:numRef>
              <c:f>'Tasso partecipazione seminari'!$T$4</c:f>
              <c:numCache>
                <c:formatCode>#,##0</c:formatCode>
                <c:ptCount val="1"/>
                <c:pt idx="0">
                  <c:v>1510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51-4870-A8E0-9449AE0017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897374367"/>
        <c:axId val="897374847"/>
      </c:barChart>
      <c:catAx>
        <c:axId val="89737436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97374847"/>
        <c:crosses val="autoZero"/>
        <c:auto val="1"/>
        <c:lblAlgn val="ctr"/>
        <c:lblOffset val="100"/>
        <c:noMultiLvlLbl val="0"/>
      </c:catAx>
      <c:valAx>
        <c:axId val="8973748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b="1"/>
                  <a:t>N. Notai attivi con età fino a 45 anni</a:t>
                </a:r>
              </a:p>
            </c:rich>
          </c:tx>
          <c:layout>
            <c:manualLayout>
              <c:xMode val="edge"/>
              <c:yMode val="edge"/>
              <c:x val="0.29309547203088548"/>
              <c:y val="0.880831736318414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97374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="0"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'Grafico 3 rep genere'!$A$11</c:f>
              <c:strCache>
                <c:ptCount val="1"/>
                <c:pt idx="0">
                  <c:v>Centro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BAD-4F0D-B2FB-0F19ECAAC54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BAD-4F0D-B2FB-0F19ECAAC548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'Grafico 3 rep genere'!$B$10:$C$10</c:f>
              <c:strCache>
                <c:ptCount val="2"/>
                <c:pt idx="0">
                  <c:v>F</c:v>
                </c:pt>
                <c:pt idx="1">
                  <c:v>M</c:v>
                </c:pt>
              </c:strCache>
            </c:strRef>
          </c:cat>
          <c:val>
            <c:numRef>
              <c:f>'Grafico 3 rep genere'!$B$11:$C$11</c:f>
              <c:numCache>
                <c:formatCode>_(* #,##0.00_);_(* \(#,##0.00\);_(* "-"??_);_(@_)</c:formatCode>
                <c:ptCount val="2"/>
                <c:pt idx="0">
                  <c:v>62607.054625019075</c:v>
                </c:pt>
                <c:pt idx="1">
                  <c:v>101001.10120869044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AD-4F0D-B2FB-0F19ECAAC5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1255859968"/>
        <c:axId val="1255860384"/>
      </c:barChart>
      <c:catAx>
        <c:axId val="12558599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CENTRO</a:t>
                </a:r>
              </a:p>
            </c:rich>
          </c:tx>
          <c:layout>
            <c:manualLayout>
              <c:xMode val="edge"/>
              <c:yMode val="edge"/>
              <c:x val="4.2441346560329371E-2"/>
              <c:y val="0.232295603045477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55860384"/>
        <c:crosses val="autoZero"/>
        <c:auto val="1"/>
        <c:lblAlgn val="ctr"/>
        <c:lblOffset val="100"/>
        <c:noMultiLvlLbl val="0"/>
      </c:catAx>
      <c:valAx>
        <c:axId val="1255860384"/>
        <c:scaling>
          <c:orientation val="minMax"/>
          <c:max val="150000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crossAx val="1255859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293110967412065"/>
          <c:y val="0.16253560192855415"/>
          <c:w val="0.78038340910951709"/>
          <c:h val="0.674928796142891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'Grafico 3 rep genere'!$A$12</c:f>
              <c:strCache>
                <c:ptCount val="1"/>
                <c:pt idx="0">
                  <c:v>Nord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BE6-42BE-819D-AA99C8882C4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BE6-42BE-819D-AA99C8882C46}"/>
              </c:ext>
            </c:extLst>
          </c:dPt>
          <c:dLbls>
            <c:dLbl>
              <c:idx val="1"/>
              <c:layout>
                <c:manualLayout>
                  <c:x val="-2.1220673280164686E-2"/>
                  <c:y val="-1.477596381168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E6-42BE-819D-AA99C8882C4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'Grafico 3 rep genere'!$B$10:$C$10</c:f>
              <c:strCache>
                <c:ptCount val="2"/>
                <c:pt idx="0">
                  <c:v>F</c:v>
                </c:pt>
                <c:pt idx="1">
                  <c:v>M</c:v>
                </c:pt>
              </c:strCache>
            </c:strRef>
          </c:cat>
          <c:val>
            <c:numRef>
              <c:f>'Grafico 3 rep genere'!$B$12:$C$12</c:f>
              <c:numCache>
                <c:formatCode>_(* #,##0.00_);_(* \(#,##0.00\);_(* "-"??_);_(@_)</c:formatCode>
                <c:ptCount val="2"/>
                <c:pt idx="0">
                  <c:v>82212.815011593542</c:v>
                </c:pt>
                <c:pt idx="1">
                  <c:v>125402.09222029141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E6-42BE-819D-AA99C8882C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1255859968"/>
        <c:axId val="1255860384"/>
      </c:barChart>
      <c:catAx>
        <c:axId val="12558599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900"/>
                  <a:t>NORD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55860384"/>
        <c:crosses val="autoZero"/>
        <c:auto val="1"/>
        <c:lblAlgn val="ctr"/>
        <c:lblOffset val="100"/>
        <c:noMultiLvlLbl val="0"/>
      </c:catAx>
      <c:valAx>
        <c:axId val="1255860384"/>
        <c:scaling>
          <c:orientation val="minMax"/>
          <c:max val="150000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crossAx val="1255859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'Grafico 3 rep genere'!$A$13</c:f>
              <c:strCache>
                <c:ptCount val="1"/>
                <c:pt idx="0">
                  <c:v>Sud e Isole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FCF-40C3-B068-C5EF312CE1AC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FCF-40C3-B068-C5EF312CE1AC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'Grafico 3 rep genere'!$B$10:$C$10</c:f>
              <c:strCache>
                <c:ptCount val="2"/>
                <c:pt idx="0">
                  <c:v>F</c:v>
                </c:pt>
                <c:pt idx="1">
                  <c:v>M</c:v>
                </c:pt>
              </c:strCache>
            </c:strRef>
          </c:cat>
          <c:val>
            <c:numRef>
              <c:f>'Grafico 3 rep genere'!$B$13:$C$13</c:f>
              <c:numCache>
                <c:formatCode>_(* #,##0.00_);_(* \(#,##0.00\);_(* "-"??_);_(@_)</c:formatCode>
                <c:ptCount val="2"/>
                <c:pt idx="0">
                  <c:v>64255.41401182035</c:v>
                </c:pt>
                <c:pt idx="1">
                  <c:v>100147.71478979771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CF-40C3-B068-C5EF312CE1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1255859968"/>
        <c:axId val="1255860384"/>
      </c:barChart>
      <c:catAx>
        <c:axId val="12558599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900"/>
                  <a:t>SUD e ISOLE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55860384"/>
        <c:crosses val="autoZero"/>
        <c:auto val="1"/>
        <c:lblAlgn val="ctr"/>
        <c:lblOffset val="100"/>
        <c:noMultiLvlLbl val="0"/>
      </c:catAx>
      <c:valAx>
        <c:axId val="1255860384"/>
        <c:scaling>
          <c:orientation val="minMax"/>
          <c:max val="150000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crossAx val="1255859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8941017789443"/>
          <c:y val="5.7276037967119428E-2"/>
          <c:w val="0.81306886118401867"/>
          <c:h val="0.795339177042041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'Rep M vs F'!$B$14</c:f>
              <c:strCache>
                <c:ptCount val="1"/>
                <c:pt idx="0">
                  <c:v>Maschi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'Rep M vs F'!$A$15:$A$19</c:f>
              <c:strCache>
                <c:ptCount val="5"/>
                <c:pt idx="0">
                  <c:v>fino a 40</c:v>
                </c:pt>
                <c:pt idx="1">
                  <c:v>40-49</c:v>
                </c:pt>
                <c:pt idx="2">
                  <c:v>50-59</c:v>
                </c:pt>
                <c:pt idx="3">
                  <c:v>60-70</c:v>
                </c:pt>
                <c:pt idx="4">
                  <c:v>oltre 70</c:v>
                </c:pt>
              </c:strCache>
            </c:strRef>
          </c:cat>
          <c:val>
            <c:numRef>
              <c:f>'Rep M vs F'!$B$15:$B$19</c:f>
              <c:numCache>
                <c:formatCode>_(* #,##0.00_);_(* \(#,##0.00\);_(* "-"??_);_(@_)</c:formatCode>
                <c:ptCount val="5"/>
                <c:pt idx="0">
                  <c:v>91170.521089667905</c:v>
                </c:pt>
                <c:pt idx="1">
                  <c:v>122663.13980392253</c:v>
                </c:pt>
                <c:pt idx="2">
                  <c:v>128910.99321547533</c:v>
                </c:pt>
                <c:pt idx="3">
                  <c:v>113268.75420468756</c:v>
                </c:pt>
                <c:pt idx="4">
                  <c:v>77415.107939394322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37-4D55-8D75-ACAB4A778022}"/>
            </c:ext>
          </c:extLst>
        </c:ser>
        <c:ser>
          <c:idx val="1"/>
          <c:order val="1"/>
          <c:tx>
            <c:strRef>
              <c:f>'Rep M vs F'!$C$14</c:f>
              <c:strCache>
                <c:ptCount val="1"/>
                <c:pt idx="0">
                  <c:v>Femmine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'Rep M vs F'!$A$15:$A$19</c:f>
              <c:strCache>
                <c:ptCount val="5"/>
                <c:pt idx="0">
                  <c:v>fino a 40</c:v>
                </c:pt>
                <c:pt idx="1">
                  <c:v>40-49</c:v>
                </c:pt>
                <c:pt idx="2">
                  <c:v>50-59</c:v>
                </c:pt>
                <c:pt idx="3">
                  <c:v>60-70</c:v>
                </c:pt>
                <c:pt idx="4">
                  <c:v>oltre 70</c:v>
                </c:pt>
              </c:strCache>
            </c:strRef>
          </c:cat>
          <c:val>
            <c:numRef>
              <c:f>'Rep M vs F'!$C$15:$C$19</c:f>
              <c:numCache>
                <c:formatCode>_(* #,##0.00_);_(* \(#,##0.00\);_(* "-"??_);_(@_)</c:formatCode>
                <c:ptCount val="5"/>
                <c:pt idx="0">
                  <c:v>58628.470289179371</c:v>
                </c:pt>
                <c:pt idx="1">
                  <c:v>79465.83558711037</c:v>
                </c:pt>
                <c:pt idx="2">
                  <c:v>79565.063841194409</c:v>
                </c:pt>
                <c:pt idx="3">
                  <c:v>72146.331069759151</c:v>
                </c:pt>
                <c:pt idx="4">
                  <c:v>51625.462498950277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37-4D55-8D75-ACAB4A7780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2"/>
        <c:overlap val="-6"/>
        <c:axId val="637169631"/>
        <c:axId val="637167231"/>
      </c:barChart>
      <c:catAx>
        <c:axId val="63716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37167231"/>
        <c:crosses val="autoZero"/>
        <c:auto val="1"/>
        <c:lblAlgn val="ctr"/>
        <c:lblOffset val="100"/>
        <c:noMultiLvlLbl val="0"/>
      </c:catAx>
      <c:valAx>
        <c:axId val="6371672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b="1"/>
                  <a:t>Euro</a:t>
                </a:r>
              </a:p>
            </c:rich>
          </c:tx>
          <c:layout>
            <c:manualLayout>
              <c:xMode val="edge"/>
              <c:yMode val="edge"/>
              <c:x val="9.2592592592592587E-3"/>
              <c:y val="0.3440282965532904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37169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470034995625562E-2"/>
          <c:y val="0.91541861744977149"/>
          <c:w val="0.84074511519393413"/>
          <c:h val="6.83742632221220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61113067815159"/>
          <c:y val="0.11027568922305764"/>
          <c:w val="0.69031780156814726"/>
          <c:h val="0.7794486215538847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'Neo Notai 2018-2022'!$F$8:$G$8</c:f>
              <c:strCache>
                <c:ptCount val="2"/>
                <c:pt idx="0">
                  <c:v>Maschi</c:v>
                </c:pt>
                <c:pt idx="1">
                  <c:v>Femmine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15-4BAB-B339-14B325669044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15-4BAB-B339-14B325669044}"/>
              </c:ext>
            </c:extLst>
          </c:dPt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15-4BAB-B339-14B325669044}"/>
                </c:ext>
              </c:extLst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15-4BAB-B339-14B3256690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'Neo Notai 2018-2022'!$F$8:$G$8</c:f>
              <c:strCache>
                <c:ptCount val="2"/>
                <c:pt idx="0">
                  <c:v>Maschi</c:v>
                </c:pt>
                <c:pt idx="1">
                  <c:v>Femmine</c:v>
                </c:pt>
              </c:strCache>
            </c:strRef>
          </c:cat>
          <c:val>
            <c:numRef>
              <c:f>'Neo Notai 2018-2022'!$F$15:$G$15</c:f>
              <c:numCache>
                <c:formatCode>General</c:formatCode>
                <c:ptCount val="2"/>
                <c:pt idx="0">
                  <c:v>400</c:v>
                </c:pt>
                <c:pt idx="1">
                  <c:v>357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15-4BAB-B339-14B3256690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"/>
        <c:axId val="454282208"/>
        <c:axId val="454281792"/>
      </c:barChart>
      <c:catAx>
        <c:axId val="454282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54281792"/>
        <c:crosses val="autoZero"/>
        <c:auto val="1"/>
        <c:lblAlgn val="ctr"/>
        <c:lblOffset val="100"/>
        <c:noMultiLvlLbl val="0"/>
      </c:catAx>
      <c:valAx>
        <c:axId val="4542817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428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488772236803733"/>
          <c:y val="0.18107170232039579"/>
          <c:w val="0.72302018553987046"/>
          <c:h val="0.6090225563909774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'Neo Notai 2018-2022'!$E$15</c:f>
              <c:strCache>
                <c:ptCount val="1"/>
                <c:pt idx="0">
                  <c:v>N. totale notai di nuova nomina</c:v>
                </c:pt>
              </c:strCache>
            </c:strRef>
          </c:cat>
          <c:val>
            <c:numRef>
              <c:f>'Neo Notai 2018-2022'!$H$15</c:f>
              <c:numCache>
                <c:formatCode>General</c:formatCode>
                <c:ptCount val="1"/>
                <c:pt idx="0">
                  <c:v>757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57-49A1-8CAF-90E3B8E423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"/>
        <c:axId val="454282208"/>
        <c:axId val="454281792"/>
      </c:barChart>
      <c:catAx>
        <c:axId val="454282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54281792"/>
        <c:crosses val="autoZero"/>
        <c:auto val="1"/>
        <c:lblAlgn val="ctr"/>
        <c:lblOffset val="100"/>
        <c:noMultiLvlLbl val="0"/>
      </c:catAx>
      <c:valAx>
        <c:axId val="4542817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428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 b="1" i="0"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165-43A6-9427-8360DB764BB8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165-43A6-9427-8360DB764BB8}"/>
              </c:ext>
            </c:extLst>
          </c:dPt>
          <c:dLbls>
            <c:dLbl>
              <c:idx val="0"/>
              <c:layout>
                <c:manualLayout>
                  <c:x val="-0.1635374149935882"/>
                  <c:y val="5.1363455601107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65-43A6-9427-8360DB764BB8}"/>
                </c:ext>
              </c:extLst>
            </c:dLbl>
            <c:dLbl>
              <c:idx val="1"/>
              <c:layout>
                <c:manualLayout>
                  <c:x val="0.21483573254575247"/>
                  <c:y val="-0.274043513155896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65-43A6-9427-8360DB764B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'Ringiovanimento popolazione'!$A$26:$A$27</c:f>
              <c:strCache>
                <c:ptCount val="2"/>
                <c:pt idx="0">
                  <c:v>Fino a 45</c:v>
                </c:pt>
                <c:pt idx="1">
                  <c:v>Oltre 45</c:v>
                </c:pt>
              </c:strCache>
            </c:strRef>
          </c:cat>
          <c:val>
            <c:numRef>
              <c:f>'Ringiovanimento popolazione'!$C$26:$C$27</c:f>
              <c:numCache>
                <c:formatCode>0%</c:formatCode>
                <c:ptCount val="2"/>
                <c:pt idx="0">
                  <c:v>0.27638780297107113</c:v>
                </c:pt>
                <c:pt idx="1">
                  <c:v>0.63741204065676305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65-43A6-9427-8360DB764B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 b="1" i="0"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'Per età ed anzianità 2006'!$D$4:$D$10</cx:f>
        <cx:lvl ptCount="7">
          <cx:pt idx="0">fino a 45</cx:pt>
          <cx:pt idx="1">46-50</cx:pt>
          <cx:pt idx="2">51-55</cx:pt>
          <cx:pt idx="3">56-60</cx:pt>
          <cx:pt idx="4">61-65</cx:pt>
          <cx:pt idx="5">66-70</cx:pt>
          <cx:pt idx="6">oltre 70</cx:pt>
        </cx:lvl>
      </cx:strDim>
      <cx:numDim type="val">
        <cx:f>'Per età ed anzianità 2006'!$E$4:$E$10</cx:f>
        <cx:lvl ptCount="7" formatCode="_-* #.##0,00_-;\-* #.##0,00_-;_-* &quot;-&quot;??_-;_-@_-">
          <cx:pt idx="0">126998.28134134876</cx:pt>
          <cx:pt idx="1">169097.13522698416</cx:pt>
          <cx:pt idx="2">159242.17991144134</cx:pt>
          <cx:pt idx="3">155932.12191800631</cx:pt>
          <cx:pt idx="4">149598.02691428585</cx:pt>
          <cx:pt idx="5">136972.05320958409</cx:pt>
          <cx:pt idx="6">110214.41651950117</cx:pt>
        </cx:lvl>
      </cx:numDim>
    </cx:data>
  </cx:chartData>
  <cx:chart>
    <cx:plotArea>
      <cx:plotAreaRegion>
        <cx:series layoutId="funnel" uniqueId="{6E78A53F-33B2-498E-928D-A8664B2E443B}" formatIdx="0">
          <cx:spPr>
            <a:solidFill>
              <a:schemeClr val="accent2"/>
            </a:solidFill>
            <a:ln w="9525">
              <a:solidFill>
                <a:schemeClr val="tx1"/>
              </a:solidFill>
            </a:ln>
          </cx:spPr>
          <cx:dataLabels>
            <cx:numFmt formatCode="_-* #.##0_-;-* #.##0_-;_-* &quot;-&quot;_-;_-@_-" sourceLinked="0"/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050" b="1">
                    <a:solidFill>
                      <a:schemeClr val="bg1"/>
                    </a:solidFill>
                  </a:defRPr>
                </a:pPr>
                <a:endParaRPr lang="it-IT" sz="1050" b="1" i="0" u="none" strike="noStrike" baseline="0">
                  <a:solidFill>
                    <a:schemeClr val="bg1"/>
                  </a:solidFill>
                  <a:latin typeface="Calibri" panose="020F0502020204030204"/>
                </a:endParaRPr>
              </a:p>
            </cx:txPr>
            <cx:visibility seriesName="0" categoryName="0" value="1"/>
            <cx:separator>, </cx:separator>
          </cx:dataLabels>
          <cx:dataId val="0"/>
        </cx:series>
      </cx:plotAreaRegion>
      <cx:axis id="0">
        <cx:catScaling gapWidth="0.0599999987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ysClr val="windowText" lastClr="000000"/>
                </a:solidFill>
              </a:defRPr>
            </a:pPr>
            <a:endParaRPr lang="it-IT" sz="900" b="0" i="0" u="none" strike="noStrike" baseline="0">
              <a:solidFill>
                <a:sysClr val="windowText" lastClr="000000"/>
              </a:solidFill>
              <a:latin typeface="Calibri" panose="020F0502020204030204"/>
            </a:endParaRPr>
          </a:p>
        </cx:txPr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'Pivot classi rep e anzianità'!$I$25:$I$31</cx:f>
        <cx:lvl ptCount="7">
          <cx:pt idx="0">fino a 45</cx:pt>
          <cx:pt idx="1">45-49</cx:pt>
          <cx:pt idx="2">50-54</cx:pt>
          <cx:pt idx="3">55-59</cx:pt>
          <cx:pt idx="4">60-64</cx:pt>
          <cx:pt idx="5">65-70</cx:pt>
          <cx:pt idx="6">oltre 70</cx:pt>
        </cx:lvl>
      </cx:strDim>
      <cx:numDim type="val">
        <cx:f>'Pivot classi rep e anzianità'!$J$25:$J$31</cx:f>
        <cx:lvl ptCount="7" formatCode="_-* #.##0,00_-;\-* #.##0,00_-;_-* &quot;-&quot;??_-;_-@_-">
          <cx:pt idx="0">83960.193608329355</cx:pt>
          <cx:pt idx="1">110456.22961494359</cx:pt>
          <cx:pt idx="2">106528.39716845243</cx:pt>
          <cx:pt idx="3">111992.78692909086</cx:pt>
          <cx:pt idx="4">110202.23382840224</cx:pt>
          <cx:pt idx="5">93523.489704748878</cx:pt>
          <cx:pt idx="6">72203.027364816444</cx:pt>
        </cx:lvl>
      </cx:numDim>
    </cx:data>
  </cx:chartData>
  <cx:chart>
    <cx:plotArea>
      <cx:plotAreaRegion>
        <cx:series layoutId="funnel" uniqueId="{6E78A53F-33B2-498E-928D-A8664B2E443B}">
          <cx:spPr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ysClr val="windowText" lastClr="000000"/>
              </a:solidFill>
            </a:ln>
          </cx:spPr>
          <cx:dataLabels>
            <cx:numFmt formatCode="_-* #.##0_-;-* #.##0_-;_-* &quot;-&quot;_-;_-@_-" sourceLinked="0"/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050" b="1">
                    <a:solidFill>
                      <a:schemeClr val="bg1"/>
                    </a:solidFill>
                  </a:defRPr>
                </a:pPr>
                <a:endParaRPr lang="it-IT" sz="1050" b="1" i="0" u="none" strike="noStrike" baseline="0">
                  <a:solidFill>
                    <a:schemeClr val="bg1"/>
                  </a:solidFill>
                  <a:latin typeface="Calibri" panose="020F0502020204030204"/>
                </a:endParaRPr>
              </a:p>
            </cx:txPr>
            <cx:visibility seriesName="0" categoryName="0" value="1"/>
            <cx:separator>, </cx:separator>
          </cx:dataLabels>
          <cx:dataId val="0"/>
        </cx:series>
      </cx:plotAreaRegion>
      <cx:axis id="0">
        <cx:catScaling gapWidth="0.0599999987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ysClr val="windowText" lastClr="000000"/>
                </a:solidFill>
              </a:defRPr>
            </a:pPr>
            <a:endParaRPr lang="it-IT" sz="900" b="0" i="0" u="none" strike="noStrike" baseline="0">
              <a:solidFill>
                <a:sysClr val="windowText" lastClr="000000"/>
              </a:solidFill>
              <a:latin typeface="Calibri" panose="020F0502020204030204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0.01685</cdr:x>
      <cdr:y>0.1589</cdr:y>
    </cdr:from>
    <cdr:to>
      <cdr:x>0.35129</cdr:x>
      <cdr:y>0.26434</cdr:y>
    </cdr:to>
    <cdr:sp macro="" textlink="">
      <cdr:nvSpPr>
        <cdr:cNvPr id="2" name="CasellaDiTesto 14">
          <a:extLst xmlns:a="http://schemas.openxmlformats.org/drawingml/2006/main">
            <a:ext uri="{FF2B5EF4-FFF2-40B4-BE49-F238E27FC236}">
              <a16:creationId xmlns:a16="http://schemas.microsoft.com/office/drawing/2014/main" id="{31B23DF9-2B6C-12D1-15BD-684BA01FFB0E}"/>
            </a:ext>
          </a:extLst>
        </cdr:cNvPr>
        <cdr:cNvSpPr txBox="1"/>
      </cdr:nvSpPr>
      <cdr:spPr>
        <a:xfrm xmlns:a="http://schemas.openxmlformats.org/drawingml/2006/main">
          <a:off x="71508" y="422275"/>
          <a:ext cx="1419155" cy="28020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1200" b="1">
              <a:solidFill>
                <a:srgbClr val="C00000"/>
              </a:solidFill>
            </a:rPr>
            <a:t>Incidenza: 11,1%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048" tIns="45525" rIns="91048" bIns="45525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048" tIns="45525" rIns="91048" bIns="45525" rtlCol="0"/>
          <a:lstStyle>
            <a:lvl1pPr algn="r">
              <a:defRPr sz="1200"/>
            </a:lvl1pPr>
          </a:lstStyle>
          <a:p>
            <a:fld id="{20FC168F-3C74-4C22-AFE6-28C9D5F00A03}" type="datetimeFigureOut">
              <a:rPr lang="it-IT" smtClean="0"/>
              <a:pPr/>
              <a:t>22/06/2023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377316"/>
            <a:ext cx="2945659" cy="493633"/>
          </a:xfrm>
          <a:prstGeom prst="rect">
            <a:avLst/>
          </a:prstGeom>
        </p:spPr>
        <p:txBody>
          <a:bodyPr vert="horz" lIns="91048" tIns="45525" rIns="91048" bIns="45525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377316"/>
            <a:ext cx="2945659" cy="493633"/>
          </a:xfrm>
          <a:prstGeom prst="rect">
            <a:avLst/>
          </a:prstGeom>
        </p:spPr>
        <p:txBody>
          <a:bodyPr vert="horz" lIns="91048" tIns="45525" rIns="91048" bIns="45525" rtlCol="0" anchor="b"/>
          <a:lstStyle>
            <a:lvl1pPr algn="r">
              <a:defRPr sz="1200"/>
            </a:lvl1pPr>
          </a:lstStyle>
          <a:p>
            <a:fld id="{FC1CB922-BF8D-4400-BA10-B177E86F75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6095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048" tIns="45525" rIns="91048" bIns="45525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048" tIns="45525" rIns="91048" bIns="45525" rtlCol="0"/>
          <a:lstStyle>
            <a:lvl1pPr algn="r">
              <a:defRPr sz="1200"/>
            </a:lvl1pPr>
          </a:lstStyle>
          <a:p>
            <a:fld id="{B2835BFF-3FF2-4F31-88F1-E10BD1FCEDAF}" type="datetimeFigureOut">
              <a:rPr lang="it-IT" smtClean="0"/>
              <a:pPr/>
              <a:t>22/06/2023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48" tIns="45525" rIns="91048" bIns="45525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689517"/>
            <a:ext cx="5438140" cy="4442698"/>
          </a:xfrm>
          <a:prstGeom prst="rect">
            <a:avLst/>
          </a:prstGeom>
        </p:spPr>
        <p:txBody>
          <a:bodyPr vert="horz" lIns="91048" tIns="45525" rIns="91048" bIns="45525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377316"/>
            <a:ext cx="2945659" cy="493633"/>
          </a:xfrm>
          <a:prstGeom prst="rect">
            <a:avLst/>
          </a:prstGeom>
        </p:spPr>
        <p:txBody>
          <a:bodyPr vert="horz" lIns="91048" tIns="45525" rIns="91048" bIns="45525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377316"/>
            <a:ext cx="2945659" cy="493633"/>
          </a:xfrm>
          <a:prstGeom prst="rect">
            <a:avLst/>
          </a:prstGeom>
        </p:spPr>
        <p:txBody>
          <a:bodyPr vert="horz" lIns="91048" tIns="45525" rIns="91048" bIns="45525" rtlCol="0" anchor="b"/>
          <a:lstStyle>
            <a:lvl1pPr algn="r">
              <a:defRPr sz="1200"/>
            </a:lvl1pPr>
          </a:lstStyle>
          <a:p>
            <a:fld id="{CC9DBBE0-6027-49D1-AAB2-C9B216EE53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8729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DBBE0-6027-49D1-AAB2-C9B216EE538B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0612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DBBE0-6027-49D1-AAB2-C9B216EE538B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73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DBBE0-6027-49D1-AAB2-C9B216EE538B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566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DBBE0-6027-49D1-AAB2-C9B216EE538B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5328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DBBE0-6027-49D1-AAB2-C9B216EE538B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566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DBBE0-6027-49D1-AAB2-C9B216EE538B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8421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DBBE0-6027-49D1-AAB2-C9B216EE538B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9834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DBBE0-6027-49D1-AAB2-C9B216EE538B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25692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DBBE0-6027-49D1-AAB2-C9B216EE538B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9863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2C6F1-4920-411E-BABE-4848A7352426}" type="datetime1">
              <a:rPr lang="it-IT" smtClean="0"/>
              <a:t>22/06/2023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7BF-5F9D-43ED-B26B-F4E650E9D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9F51-7898-4921-8AF0-51D11D0761F4}" type="datetime1">
              <a:rPr lang="it-IT" smtClean="0"/>
              <a:t>22/06/2023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7BF-5F9D-43ED-B26B-F4E650E9D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E274-54DF-47B3-8D60-9C829471434B}" type="datetime1">
              <a:rPr lang="it-IT" smtClean="0"/>
              <a:t>22/06/2023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7BF-5F9D-43ED-B26B-F4E650E9D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8F7F-0F29-403B-A082-4CECD8D0A622}" type="datetime1">
              <a:rPr lang="it-IT" smtClean="0"/>
              <a:t>22/06/2023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7BF-5F9D-43ED-B26B-F4E650E9D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923E9-BA14-4C76-A6AF-B0A2AFE2336B}" type="datetime1">
              <a:rPr lang="it-IT" smtClean="0"/>
              <a:t>22/06/2023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7BF-5F9D-43ED-B26B-F4E650E9D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738D-5C60-4DB1-9F65-D9199B1DBF5C}" type="datetime1">
              <a:rPr lang="it-IT" smtClean="0"/>
              <a:t>22/06/2023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7BF-5F9D-43ED-B26B-F4E650E9D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66A86-5717-4EFB-ACAF-4DA5A0EB331A}" type="datetime1">
              <a:rPr lang="it-IT" smtClean="0"/>
              <a:t>22/06/2023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7BF-5F9D-43ED-B26B-F4E650E9D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2456-BCCA-4322-8CF0-83B4FB0CB5D4}" type="datetime1">
              <a:rPr lang="it-IT" smtClean="0"/>
              <a:t>22/06/2023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7BF-5F9D-43ED-B26B-F4E650E9D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D5D68-D14A-4446-98E7-D397032A0193}" type="datetime1">
              <a:rPr lang="it-IT" smtClean="0"/>
              <a:t>22/06/2023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7BF-5F9D-43ED-B26B-F4E650E9D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E3AB-D241-4A79-964E-4B65D4D9548A}" type="datetime1">
              <a:rPr lang="it-IT" smtClean="0"/>
              <a:t>22/06/2023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7BF-5F9D-43ED-B26B-F4E650E9D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2515-BABC-4A53-92C3-5E1C62EE60AD}" type="datetime1">
              <a:rPr lang="it-IT" smtClean="0"/>
              <a:t>22/06/2023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7BF-5F9D-43ED-B26B-F4E650E9D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847DC-CAE9-49C4-8524-7D8786325B36}" type="datetime1">
              <a:rPr lang="it-IT" smtClean="0"/>
              <a:t>22/06/2023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547BF-5F9D-43ED-B26B-F4E650E9D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microsoft.com/office/2014/relationships/chartEx" Target="../charts/chartEx2.xml"/><Relationship Id="rId5" Type="http://schemas.openxmlformats.org/officeDocument/2006/relationships/image" Target="../media/image3.png"/><Relationship Id="rId4" Type="http://schemas.microsoft.com/office/2014/relationships/chartEx" Target="../charts/chartEx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04"/>
          <a:stretch/>
        </p:blipFill>
        <p:spPr>
          <a:xfrm>
            <a:off x="1928794" y="1357304"/>
            <a:ext cx="5276233" cy="248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ttangolo 6"/>
          <p:cNvSpPr/>
          <p:nvPr/>
        </p:nvSpPr>
        <p:spPr>
          <a:xfrm>
            <a:off x="0" y="4803999"/>
            <a:ext cx="9144000" cy="3395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0" y="0"/>
            <a:ext cx="9144000" cy="3395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A488788F-A28F-0BCC-4A5D-6268B51F0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9813" y="4859106"/>
            <a:ext cx="2133600" cy="273844"/>
          </a:xfrm>
        </p:spPr>
        <p:txBody>
          <a:bodyPr/>
          <a:lstStyle/>
          <a:p>
            <a:fld id="{BD0547BF-5F9D-43ED-B26B-F4E650E9D61E}" type="slidenum">
              <a:rPr lang="it-IT" sz="900" smtClean="0">
                <a:solidFill>
                  <a:schemeClr val="bg1"/>
                </a:solidFill>
              </a:rPr>
              <a:pPr/>
              <a:t>1</a:t>
            </a:fld>
            <a:endParaRPr lang="it-IT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16356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4840263"/>
            <a:ext cx="9144000" cy="33950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Cassa Nazionale del Notariato. </a:t>
            </a:r>
            <a:r>
              <a:rPr lang="it-IT" sz="1400" i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 giugno 2023.</a:t>
            </a:r>
            <a:endParaRPr lang="it-IT" sz="1600" i="1" dirty="0">
              <a:solidFill>
                <a:schemeClr val="bg1"/>
              </a:solidFill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79" y="20923"/>
            <a:ext cx="1500165" cy="7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D3BD0D8D-37A4-7A89-7590-26D96EA07D1C}"/>
              </a:ext>
            </a:extLst>
          </p:cNvPr>
          <p:cNvSpPr txBox="1"/>
          <p:nvPr/>
        </p:nvSpPr>
        <p:spPr>
          <a:xfrm>
            <a:off x="971600" y="892654"/>
            <a:ext cx="7416824" cy="33855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Numero degli atti notarili iscritti a repertorio. Anni 2010 - 2022.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DB3DAF9-17ED-37D8-7AFF-97779000A7AA}"/>
              </a:ext>
            </a:extLst>
          </p:cNvPr>
          <p:cNvSpPr txBox="1"/>
          <p:nvPr/>
        </p:nvSpPr>
        <p:spPr>
          <a:xfrm>
            <a:off x="971600" y="4362495"/>
            <a:ext cx="7416824" cy="4967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9DFAF9B-B502-A18C-301F-D373307B5D5A}"/>
              </a:ext>
            </a:extLst>
          </p:cNvPr>
          <p:cNvSpPr txBox="1"/>
          <p:nvPr/>
        </p:nvSpPr>
        <p:spPr>
          <a:xfrm>
            <a:off x="7092280" y="4424903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Elaborazione Cassa NN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98715271-8130-4879-AA4F-8A10F33ED3A0}"/>
              </a:ext>
            </a:extLst>
          </p:cNvPr>
          <p:cNvGraphicFramePr>
            <a:graphicFrameLocks/>
          </p:cNvGraphicFramePr>
          <p:nvPr/>
        </p:nvGraphicFramePr>
        <p:xfrm>
          <a:off x="1485899" y="1275460"/>
          <a:ext cx="6172201" cy="30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7ACDCEE-61CF-24FC-C7A1-F3FE2D340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4869656"/>
            <a:ext cx="2133600" cy="273844"/>
          </a:xfrm>
        </p:spPr>
        <p:txBody>
          <a:bodyPr/>
          <a:lstStyle/>
          <a:p>
            <a:fld id="{BD0547BF-5F9D-43ED-B26B-F4E650E9D61E}" type="slidenum">
              <a:rPr lang="it-IT" sz="800" smtClean="0">
                <a:solidFill>
                  <a:schemeClr val="bg1"/>
                </a:solidFill>
              </a:rPr>
              <a:pPr/>
              <a:t>2</a:t>
            </a:fld>
            <a:endParaRPr lang="it-IT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421128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4803999"/>
            <a:ext cx="9144000" cy="33950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Cassa Nazionale del Notariato. </a:t>
            </a:r>
            <a:r>
              <a:rPr lang="it-IT" sz="1200" i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 giugno 2023.</a:t>
            </a:r>
            <a:endParaRPr lang="it-IT" sz="1400" i="1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79" y="20923"/>
            <a:ext cx="1500165" cy="7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D1828149-5877-D4DE-91C8-64FC15A733CF}"/>
              </a:ext>
            </a:extLst>
          </p:cNvPr>
          <p:cNvSpPr txBox="1"/>
          <p:nvPr/>
        </p:nvSpPr>
        <p:spPr>
          <a:xfrm>
            <a:off x="7452320" y="4569405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Elaborazione Cassa NN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AC5DCD2-C32B-F868-CD84-1A410A9EB5BA}"/>
              </a:ext>
            </a:extLst>
          </p:cNvPr>
          <p:cNvSpPr txBox="1"/>
          <p:nvPr/>
        </p:nvSpPr>
        <p:spPr>
          <a:xfrm>
            <a:off x="716337" y="4525777"/>
            <a:ext cx="8039646" cy="4639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4878CF5C-DF5D-ECD6-19E7-310D0350CA88}"/>
              </a:ext>
            </a:extLst>
          </p:cNvPr>
          <p:cNvSpPr txBox="1"/>
          <p:nvPr/>
        </p:nvSpPr>
        <p:spPr>
          <a:xfrm>
            <a:off x="467544" y="779582"/>
            <a:ext cx="8496943" cy="33855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Distribuzione del repertorio notarile lordo suddiviso nelle macroaree. Anno 2022.</a:t>
            </a: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25DF6168-7341-483E-9BB6-7ACA8BE91AFB}"/>
              </a:ext>
            </a:extLst>
          </p:cNvPr>
          <p:cNvGrpSpPr>
            <a:grpSpLocks/>
          </p:cNvGrpSpPr>
          <p:nvPr/>
        </p:nvGrpSpPr>
        <p:grpSpPr bwMode="auto">
          <a:xfrm>
            <a:off x="584427" y="1264082"/>
            <a:ext cx="2540305" cy="3018505"/>
            <a:chOff x="0" y="0"/>
            <a:chExt cx="174" cy="222"/>
          </a:xfrm>
        </p:grpSpPr>
        <p:sp>
          <p:nvSpPr>
            <p:cNvPr id="9" name="AutoShape 4">
              <a:extLst>
                <a:ext uri="{FF2B5EF4-FFF2-40B4-BE49-F238E27FC236}">
                  <a16:creationId xmlns:a16="http://schemas.microsoft.com/office/drawing/2014/main" id="{A759AF89-7D66-DE09-9692-9CE142EFECE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174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E330B3FF-B16E-0E3E-65A1-DAC601E20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" y="118"/>
              <a:ext cx="27" cy="51"/>
            </a:xfrm>
            <a:custGeom>
              <a:avLst/>
              <a:gdLst>
                <a:gd name="T0" fmla="*/ 1 w 27"/>
                <a:gd name="T1" fmla="*/ 7 h 51"/>
                <a:gd name="T2" fmla="*/ 1 w 27"/>
                <a:gd name="T3" fmla="*/ 9 h 51"/>
                <a:gd name="T4" fmla="*/ 1 w 27"/>
                <a:gd name="T5" fmla="*/ 12 h 51"/>
                <a:gd name="T6" fmla="*/ 1 w 27"/>
                <a:gd name="T7" fmla="*/ 14 h 51"/>
                <a:gd name="T8" fmla="*/ 3 w 27"/>
                <a:gd name="T9" fmla="*/ 15 h 51"/>
                <a:gd name="T10" fmla="*/ 4 w 27"/>
                <a:gd name="T11" fmla="*/ 19 h 51"/>
                <a:gd name="T12" fmla="*/ 4 w 27"/>
                <a:gd name="T13" fmla="*/ 23 h 51"/>
                <a:gd name="T14" fmla="*/ 4 w 27"/>
                <a:gd name="T15" fmla="*/ 25 h 51"/>
                <a:gd name="T16" fmla="*/ 3 w 27"/>
                <a:gd name="T17" fmla="*/ 28 h 51"/>
                <a:gd name="T18" fmla="*/ 4 w 27"/>
                <a:gd name="T19" fmla="*/ 30 h 51"/>
                <a:gd name="T20" fmla="*/ 4 w 27"/>
                <a:gd name="T21" fmla="*/ 33 h 51"/>
                <a:gd name="T22" fmla="*/ 2 w 27"/>
                <a:gd name="T23" fmla="*/ 35 h 51"/>
                <a:gd name="T24" fmla="*/ 1 w 27"/>
                <a:gd name="T25" fmla="*/ 38 h 51"/>
                <a:gd name="T26" fmla="*/ 0 w 27"/>
                <a:gd name="T27" fmla="*/ 41 h 51"/>
                <a:gd name="T28" fmla="*/ 1 w 27"/>
                <a:gd name="T29" fmla="*/ 44 h 51"/>
                <a:gd name="T30" fmla="*/ 3 w 27"/>
                <a:gd name="T31" fmla="*/ 46 h 51"/>
                <a:gd name="T32" fmla="*/ 4 w 27"/>
                <a:gd name="T33" fmla="*/ 50 h 51"/>
                <a:gd name="T34" fmla="*/ 6 w 27"/>
                <a:gd name="T35" fmla="*/ 50 h 51"/>
                <a:gd name="T36" fmla="*/ 9 w 27"/>
                <a:gd name="T37" fmla="*/ 51 h 51"/>
                <a:gd name="T38" fmla="*/ 11 w 27"/>
                <a:gd name="T39" fmla="*/ 49 h 51"/>
                <a:gd name="T40" fmla="*/ 12 w 27"/>
                <a:gd name="T41" fmla="*/ 46 h 51"/>
                <a:gd name="T42" fmla="*/ 13 w 27"/>
                <a:gd name="T43" fmla="*/ 45 h 51"/>
                <a:gd name="T44" fmla="*/ 16 w 27"/>
                <a:gd name="T45" fmla="*/ 46 h 51"/>
                <a:gd name="T46" fmla="*/ 20 w 27"/>
                <a:gd name="T47" fmla="*/ 47 h 51"/>
                <a:gd name="T48" fmla="*/ 20 w 27"/>
                <a:gd name="T49" fmla="*/ 39 h 51"/>
                <a:gd name="T50" fmla="*/ 23 w 27"/>
                <a:gd name="T51" fmla="*/ 27 h 51"/>
                <a:gd name="T52" fmla="*/ 26 w 27"/>
                <a:gd name="T53" fmla="*/ 20 h 51"/>
                <a:gd name="T54" fmla="*/ 26 w 27"/>
                <a:gd name="T55" fmla="*/ 18 h 51"/>
                <a:gd name="T56" fmla="*/ 25 w 27"/>
                <a:gd name="T57" fmla="*/ 14 h 51"/>
                <a:gd name="T58" fmla="*/ 25 w 27"/>
                <a:gd name="T59" fmla="*/ 10 h 51"/>
                <a:gd name="T60" fmla="*/ 23 w 27"/>
                <a:gd name="T61" fmla="*/ 5 h 51"/>
                <a:gd name="T62" fmla="*/ 22 w 27"/>
                <a:gd name="T63" fmla="*/ 2 h 51"/>
                <a:gd name="T64" fmla="*/ 19 w 27"/>
                <a:gd name="T65" fmla="*/ 2 h 51"/>
                <a:gd name="T66" fmla="*/ 16 w 27"/>
                <a:gd name="T67" fmla="*/ 2 h 51"/>
                <a:gd name="T68" fmla="*/ 15 w 27"/>
                <a:gd name="T69" fmla="*/ 4 h 51"/>
                <a:gd name="T70" fmla="*/ 13 w 27"/>
                <a:gd name="T71" fmla="*/ 5 h 51"/>
                <a:gd name="T72" fmla="*/ 11 w 27"/>
                <a:gd name="T73" fmla="*/ 8 h 51"/>
                <a:gd name="T74" fmla="*/ 9 w 27"/>
                <a:gd name="T75" fmla="*/ 7 h 51"/>
                <a:gd name="T76" fmla="*/ 6 w 27"/>
                <a:gd name="T77" fmla="*/ 10 h 51"/>
                <a:gd name="T78" fmla="*/ 4 w 27"/>
                <a:gd name="T79" fmla="*/ 8 h 51"/>
                <a:gd name="T80" fmla="*/ 2 w 27"/>
                <a:gd name="T81" fmla="*/ 7 h 5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7"/>
                <a:gd name="T124" fmla="*/ 0 h 51"/>
                <a:gd name="T125" fmla="*/ 27 w 27"/>
                <a:gd name="T126" fmla="*/ 51 h 5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7" h="51">
                  <a:moveTo>
                    <a:pt x="2" y="6"/>
                  </a:moveTo>
                  <a:lnTo>
                    <a:pt x="1" y="7"/>
                  </a:lnTo>
                  <a:lnTo>
                    <a:pt x="1" y="8"/>
                  </a:lnTo>
                  <a:lnTo>
                    <a:pt x="1" y="9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3" y="13"/>
                  </a:lnTo>
                  <a:lnTo>
                    <a:pt x="3" y="15"/>
                  </a:lnTo>
                  <a:lnTo>
                    <a:pt x="4" y="18"/>
                  </a:lnTo>
                  <a:lnTo>
                    <a:pt x="4" y="19"/>
                  </a:lnTo>
                  <a:lnTo>
                    <a:pt x="4" y="21"/>
                  </a:lnTo>
                  <a:lnTo>
                    <a:pt x="4" y="23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3" y="26"/>
                  </a:lnTo>
                  <a:lnTo>
                    <a:pt x="3" y="28"/>
                  </a:lnTo>
                  <a:lnTo>
                    <a:pt x="3" y="29"/>
                  </a:lnTo>
                  <a:lnTo>
                    <a:pt x="4" y="30"/>
                  </a:lnTo>
                  <a:lnTo>
                    <a:pt x="4" y="32"/>
                  </a:lnTo>
                  <a:lnTo>
                    <a:pt x="4" y="33"/>
                  </a:lnTo>
                  <a:lnTo>
                    <a:pt x="2" y="34"/>
                  </a:lnTo>
                  <a:lnTo>
                    <a:pt x="2" y="35"/>
                  </a:lnTo>
                  <a:lnTo>
                    <a:pt x="2" y="37"/>
                  </a:lnTo>
                  <a:lnTo>
                    <a:pt x="1" y="38"/>
                  </a:lnTo>
                  <a:lnTo>
                    <a:pt x="0" y="38"/>
                  </a:lnTo>
                  <a:lnTo>
                    <a:pt x="0" y="41"/>
                  </a:lnTo>
                  <a:lnTo>
                    <a:pt x="0" y="43"/>
                  </a:lnTo>
                  <a:lnTo>
                    <a:pt x="1" y="44"/>
                  </a:lnTo>
                  <a:lnTo>
                    <a:pt x="2" y="45"/>
                  </a:lnTo>
                  <a:lnTo>
                    <a:pt x="3" y="46"/>
                  </a:lnTo>
                  <a:lnTo>
                    <a:pt x="3" y="48"/>
                  </a:lnTo>
                  <a:lnTo>
                    <a:pt x="4" y="50"/>
                  </a:lnTo>
                  <a:lnTo>
                    <a:pt x="4" y="51"/>
                  </a:lnTo>
                  <a:lnTo>
                    <a:pt x="6" y="50"/>
                  </a:lnTo>
                  <a:lnTo>
                    <a:pt x="9" y="51"/>
                  </a:lnTo>
                  <a:lnTo>
                    <a:pt x="10" y="50"/>
                  </a:lnTo>
                  <a:lnTo>
                    <a:pt x="11" y="49"/>
                  </a:lnTo>
                  <a:lnTo>
                    <a:pt x="13" y="48"/>
                  </a:lnTo>
                  <a:lnTo>
                    <a:pt x="12" y="46"/>
                  </a:lnTo>
                  <a:lnTo>
                    <a:pt x="12" y="45"/>
                  </a:lnTo>
                  <a:lnTo>
                    <a:pt x="13" y="45"/>
                  </a:lnTo>
                  <a:lnTo>
                    <a:pt x="15" y="44"/>
                  </a:lnTo>
                  <a:lnTo>
                    <a:pt x="16" y="46"/>
                  </a:lnTo>
                  <a:lnTo>
                    <a:pt x="17" y="46"/>
                  </a:lnTo>
                  <a:lnTo>
                    <a:pt x="20" y="47"/>
                  </a:lnTo>
                  <a:lnTo>
                    <a:pt x="20" y="39"/>
                  </a:lnTo>
                  <a:lnTo>
                    <a:pt x="22" y="34"/>
                  </a:lnTo>
                  <a:lnTo>
                    <a:pt x="23" y="27"/>
                  </a:lnTo>
                  <a:lnTo>
                    <a:pt x="24" y="22"/>
                  </a:lnTo>
                  <a:lnTo>
                    <a:pt x="26" y="20"/>
                  </a:lnTo>
                  <a:lnTo>
                    <a:pt x="27" y="19"/>
                  </a:lnTo>
                  <a:lnTo>
                    <a:pt x="26" y="18"/>
                  </a:lnTo>
                  <a:lnTo>
                    <a:pt x="26" y="16"/>
                  </a:lnTo>
                  <a:lnTo>
                    <a:pt x="25" y="14"/>
                  </a:lnTo>
                  <a:lnTo>
                    <a:pt x="24" y="12"/>
                  </a:lnTo>
                  <a:lnTo>
                    <a:pt x="25" y="10"/>
                  </a:lnTo>
                  <a:lnTo>
                    <a:pt x="23" y="9"/>
                  </a:lnTo>
                  <a:lnTo>
                    <a:pt x="23" y="5"/>
                  </a:lnTo>
                  <a:lnTo>
                    <a:pt x="22" y="4"/>
                  </a:lnTo>
                  <a:lnTo>
                    <a:pt x="22" y="2"/>
                  </a:lnTo>
                  <a:lnTo>
                    <a:pt x="20" y="2"/>
                  </a:lnTo>
                  <a:lnTo>
                    <a:pt x="19" y="2"/>
                  </a:lnTo>
                  <a:lnTo>
                    <a:pt x="18" y="0"/>
                  </a:lnTo>
                  <a:lnTo>
                    <a:pt x="16" y="2"/>
                  </a:lnTo>
                  <a:lnTo>
                    <a:pt x="16" y="3"/>
                  </a:lnTo>
                  <a:lnTo>
                    <a:pt x="15" y="4"/>
                  </a:lnTo>
                  <a:lnTo>
                    <a:pt x="14" y="4"/>
                  </a:lnTo>
                  <a:lnTo>
                    <a:pt x="13" y="5"/>
                  </a:lnTo>
                  <a:lnTo>
                    <a:pt x="13" y="6"/>
                  </a:lnTo>
                  <a:lnTo>
                    <a:pt x="11" y="8"/>
                  </a:lnTo>
                  <a:lnTo>
                    <a:pt x="10" y="7"/>
                  </a:lnTo>
                  <a:lnTo>
                    <a:pt x="9" y="7"/>
                  </a:lnTo>
                  <a:lnTo>
                    <a:pt x="8" y="9"/>
                  </a:lnTo>
                  <a:lnTo>
                    <a:pt x="6" y="10"/>
                  </a:lnTo>
                  <a:lnTo>
                    <a:pt x="5" y="9"/>
                  </a:lnTo>
                  <a:lnTo>
                    <a:pt x="4" y="8"/>
                  </a:lnTo>
                  <a:lnTo>
                    <a:pt x="3" y="8"/>
                  </a:lnTo>
                  <a:lnTo>
                    <a:pt x="2" y="7"/>
                  </a:lnTo>
                  <a:lnTo>
                    <a:pt x="2" y="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AC4D1239-49B8-987C-72AD-6B4780D49C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" y="149"/>
              <a:ext cx="24" cy="47"/>
            </a:xfrm>
            <a:custGeom>
              <a:avLst/>
              <a:gdLst>
                <a:gd name="T0" fmla="*/ 0 w 24"/>
                <a:gd name="T1" fmla="*/ 1 h 47"/>
                <a:gd name="T2" fmla="*/ 2 w 24"/>
                <a:gd name="T3" fmla="*/ 4 h 47"/>
                <a:gd name="T4" fmla="*/ 1 w 24"/>
                <a:gd name="T5" fmla="*/ 5 h 47"/>
                <a:gd name="T6" fmla="*/ 2 w 24"/>
                <a:gd name="T7" fmla="*/ 7 h 47"/>
                <a:gd name="T8" fmla="*/ 4 w 24"/>
                <a:gd name="T9" fmla="*/ 10 h 47"/>
                <a:gd name="T10" fmla="*/ 6 w 24"/>
                <a:gd name="T11" fmla="*/ 14 h 47"/>
                <a:gd name="T12" fmla="*/ 6 w 24"/>
                <a:gd name="T13" fmla="*/ 15 h 47"/>
                <a:gd name="T14" fmla="*/ 6 w 24"/>
                <a:gd name="T15" fmla="*/ 19 h 47"/>
                <a:gd name="T16" fmla="*/ 6 w 24"/>
                <a:gd name="T17" fmla="*/ 20 h 47"/>
                <a:gd name="T18" fmla="*/ 8 w 24"/>
                <a:gd name="T19" fmla="*/ 23 h 47"/>
                <a:gd name="T20" fmla="*/ 9 w 24"/>
                <a:gd name="T21" fmla="*/ 24 h 47"/>
                <a:gd name="T22" fmla="*/ 9 w 24"/>
                <a:gd name="T23" fmla="*/ 26 h 47"/>
                <a:gd name="T24" fmla="*/ 9 w 24"/>
                <a:gd name="T25" fmla="*/ 28 h 47"/>
                <a:gd name="T26" fmla="*/ 6 w 24"/>
                <a:gd name="T27" fmla="*/ 29 h 47"/>
                <a:gd name="T28" fmla="*/ 6 w 24"/>
                <a:gd name="T29" fmla="*/ 29 h 47"/>
                <a:gd name="T30" fmla="*/ 6 w 24"/>
                <a:gd name="T31" fmla="*/ 30 h 47"/>
                <a:gd name="T32" fmla="*/ 5 w 24"/>
                <a:gd name="T33" fmla="*/ 30 h 47"/>
                <a:gd name="T34" fmla="*/ 3 w 24"/>
                <a:gd name="T35" fmla="*/ 30 h 47"/>
                <a:gd name="T36" fmla="*/ 3 w 24"/>
                <a:gd name="T37" fmla="*/ 32 h 47"/>
                <a:gd name="T38" fmla="*/ 3 w 24"/>
                <a:gd name="T39" fmla="*/ 34 h 47"/>
                <a:gd name="T40" fmla="*/ 3 w 24"/>
                <a:gd name="T41" fmla="*/ 36 h 47"/>
                <a:gd name="T42" fmla="*/ 2 w 24"/>
                <a:gd name="T43" fmla="*/ 38 h 47"/>
                <a:gd name="T44" fmla="*/ 1 w 24"/>
                <a:gd name="T45" fmla="*/ 39 h 47"/>
                <a:gd name="T46" fmla="*/ 0 w 24"/>
                <a:gd name="T47" fmla="*/ 41 h 47"/>
                <a:gd name="T48" fmla="*/ 1 w 24"/>
                <a:gd name="T49" fmla="*/ 43 h 47"/>
                <a:gd name="T50" fmla="*/ 0 w 24"/>
                <a:gd name="T51" fmla="*/ 45 h 47"/>
                <a:gd name="T52" fmla="*/ 2 w 24"/>
                <a:gd name="T53" fmla="*/ 47 h 47"/>
                <a:gd name="T54" fmla="*/ 4 w 24"/>
                <a:gd name="T55" fmla="*/ 46 h 47"/>
                <a:gd name="T56" fmla="*/ 6 w 24"/>
                <a:gd name="T57" fmla="*/ 46 h 47"/>
                <a:gd name="T58" fmla="*/ 8 w 24"/>
                <a:gd name="T59" fmla="*/ 44 h 47"/>
                <a:gd name="T60" fmla="*/ 8 w 24"/>
                <a:gd name="T61" fmla="*/ 41 h 47"/>
                <a:gd name="T62" fmla="*/ 11 w 24"/>
                <a:gd name="T63" fmla="*/ 39 h 47"/>
                <a:gd name="T64" fmla="*/ 13 w 24"/>
                <a:gd name="T65" fmla="*/ 37 h 47"/>
                <a:gd name="T66" fmla="*/ 15 w 24"/>
                <a:gd name="T67" fmla="*/ 34 h 47"/>
                <a:gd name="T68" fmla="*/ 15 w 24"/>
                <a:gd name="T69" fmla="*/ 30 h 47"/>
                <a:gd name="T70" fmla="*/ 20 w 24"/>
                <a:gd name="T71" fmla="*/ 26 h 47"/>
                <a:gd name="T72" fmla="*/ 22 w 24"/>
                <a:gd name="T73" fmla="*/ 26 h 47"/>
                <a:gd name="T74" fmla="*/ 24 w 24"/>
                <a:gd name="T75" fmla="*/ 24 h 47"/>
                <a:gd name="T76" fmla="*/ 24 w 24"/>
                <a:gd name="T77" fmla="*/ 21 h 47"/>
                <a:gd name="T78" fmla="*/ 23 w 24"/>
                <a:gd name="T79" fmla="*/ 19 h 47"/>
                <a:gd name="T80" fmla="*/ 24 w 24"/>
                <a:gd name="T81" fmla="*/ 16 h 47"/>
                <a:gd name="T82" fmla="*/ 24 w 24"/>
                <a:gd name="T83" fmla="*/ 14 h 47"/>
                <a:gd name="T84" fmla="*/ 24 w 24"/>
                <a:gd name="T85" fmla="*/ 13 h 47"/>
                <a:gd name="T86" fmla="*/ 22 w 24"/>
                <a:gd name="T87" fmla="*/ 13 h 47"/>
                <a:gd name="T88" fmla="*/ 18 w 24"/>
                <a:gd name="T89" fmla="*/ 10 h 47"/>
                <a:gd name="T90" fmla="*/ 15 w 24"/>
                <a:gd name="T91" fmla="*/ 10 h 47"/>
                <a:gd name="T92" fmla="*/ 14 w 24"/>
                <a:gd name="T93" fmla="*/ 7 h 47"/>
                <a:gd name="T94" fmla="*/ 15 w 24"/>
                <a:gd name="T95" fmla="*/ 6 h 47"/>
                <a:gd name="T96" fmla="*/ 16 w 24"/>
                <a:gd name="T97" fmla="*/ 5 h 47"/>
                <a:gd name="T98" fmla="*/ 16 w 24"/>
                <a:gd name="T99" fmla="*/ 3 h 47"/>
                <a:gd name="T100" fmla="*/ 16 w 24"/>
                <a:gd name="T101" fmla="*/ 0 h 47"/>
                <a:gd name="T102" fmla="*/ 13 w 24"/>
                <a:gd name="T103" fmla="*/ 0 h 47"/>
                <a:gd name="T104" fmla="*/ 12 w 24"/>
                <a:gd name="T105" fmla="*/ 4 h 47"/>
                <a:gd name="T106" fmla="*/ 11 w 24"/>
                <a:gd name="T107" fmla="*/ 4 h 47"/>
                <a:gd name="T108" fmla="*/ 9 w 24"/>
                <a:gd name="T109" fmla="*/ 4 h 47"/>
                <a:gd name="T110" fmla="*/ 8 w 24"/>
                <a:gd name="T111" fmla="*/ 5 h 47"/>
                <a:gd name="T112" fmla="*/ 6 w 24"/>
                <a:gd name="T113" fmla="*/ 3 h 47"/>
                <a:gd name="T114" fmla="*/ 4 w 24"/>
                <a:gd name="T115" fmla="*/ 3 h 47"/>
                <a:gd name="T116" fmla="*/ 3 w 24"/>
                <a:gd name="T117" fmla="*/ 3 h 47"/>
                <a:gd name="T118" fmla="*/ 2 w 24"/>
                <a:gd name="T119" fmla="*/ 2 h 47"/>
                <a:gd name="T120" fmla="*/ 0 w 24"/>
                <a:gd name="T121" fmla="*/ 1 h 4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4"/>
                <a:gd name="T184" fmla="*/ 0 h 47"/>
                <a:gd name="T185" fmla="*/ 24 w 24"/>
                <a:gd name="T186" fmla="*/ 47 h 4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4" h="47">
                  <a:moveTo>
                    <a:pt x="0" y="1"/>
                  </a:moveTo>
                  <a:lnTo>
                    <a:pt x="2" y="4"/>
                  </a:lnTo>
                  <a:lnTo>
                    <a:pt x="1" y="5"/>
                  </a:lnTo>
                  <a:lnTo>
                    <a:pt x="2" y="7"/>
                  </a:lnTo>
                  <a:lnTo>
                    <a:pt x="4" y="10"/>
                  </a:lnTo>
                  <a:lnTo>
                    <a:pt x="6" y="14"/>
                  </a:lnTo>
                  <a:lnTo>
                    <a:pt x="6" y="15"/>
                  </a:lnTo>
                  <a:lnTo>
                    <a:pt x="6" y="19"/>
                  </a:lnTo>
                  <a:lnTo>
                    <a:pt x="6" y="20"/>
                  </a:lnTo>
                  <a:lnTo>
                    <a:pt x="8" y="23"/>
                  </a:lnTo>
                  <a:lnTo>
                    <a:pt x="9" y="24"/>
                  </a:lnTo>
                  <a:lnTo>
                    <a:pt x="9" y="26"/>
                  </a:lnTo>
                  <a:lnTo>
                    <a:pt x="9" y="28"/>
                  </a:lnTo>
                  <a:lnTo>
                    <a:pt x="6" y="29"/>
                  </a:lnTo>
                  <a:lnTo>
                    <a:pt x="6" y="30"/>
                  </a:lnTo>
                  <a:lnTo>
                    <a:pt x="5" y="30"/>
                  </a:lnTo>
                  <a:lnTo>
                    <a:pt x="3" y="30"/>
                  </a:lnTo>
                  <a:lnTo>
                    <a:pt x="3" y="32"/>
                  </a:lnTo>
                  <a:lnTo>
                    <a:pt x="3" y="34"/>
                  </a:lnTo>
                  <a:lnTo>
                    <a:pt x="3" y="36"/>
                  </a:lnTo>
                  <a:lnTo>
                    <a:pt x="2" y="38"/>
                  </a:lnTo>
                  <a:lnTo>
                    <a:pt x="1" y="39"/>
                  </a:lnTo>
                  <a:lnTo>
                    <a:pt x="0" y="41"/>
                  </a:lnTo>
                  <a:lnTo>
                    <a:pt x="1" y="43"/>
                  </a:lnTo>
                  <a:lnTo>
                    <a:pt x="0" y="45"/>
                  </a:lnTo>
                  <a:lnTo>
                    <a:pt x="2" y="47"/>
                  </a:lnTo>
                  <a:lnTo>
                    <a:pt x="4" y="46"/>
                  </a:lnTo>
                  <a:lnTo>
                    <a:pt x="6" y="46"/>
                  </a:lnTo>
                  <a:lnTo>
                    <a:pt x="8" y="44"/>
                  </a:lnTo>
                  <a:lnTo>
                    <a:pt x="8" y="41"/>
                  </a:lnTo>
                  <a:lnTo>
                    <a:pt x="11" y="39"/>
                  </a:lnTo>
                  <a:lnTo>
                    <a:pt x="13" y="37"/>
                  </a:lnTo>
                  <a:lnTo>
                    <a:pt x="15" y="34"/>
                  </a:lnTo>
                  <a:lnTo>
                    <a:pt x="15" y="30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4" y="24"/>
                  </a:lnTo>
                  <a:lnTo>
                    <a:pt x="24" y="21"/>
                  </a:lnTo>
                  <a:lnTo>
                    <a:pt x="23" y="19"/>
                  </a:lnTo>
                  <a:lnTo>
                    <a:pt x="24" y="16"/>
                  </a:lnTo>
                  <a:lnTo>
                    <a:pt x="24" y="14"/>
                  </a:lnTo>
                  <a:lnTo>
                    <a:pt x="24" y="13"/>
                  </a:lnTo>
                  <a:lnTo>
                    <a:pt x="22" y="13"/>
                  </a:lnTo>
                  <a:lnTo>
                    <a:pt x="18" y="10"/>
                  </a:lnTo>
                  <a:lnTo>
                    <a:pt x="15" y="10"/>
                  </a:lnTo>
                  <a:lnTo>
                    <a:pt x="14" y="7"/>
                  </a:lnTo>
                  <a:lnTo>
                    <a:pt x="15" y="6"/>
                  </a:lnTo>
                  <a:lnTo>
                    <a:pt x="16" y="5"/>
                  </a:lnTo>
                  <a:lnTo>
                    <a:pt x="16" y="3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2" y="4"/>
                  </a:lnTo>
                  <a:lnTo>
                    <a:pt x="11" y="4"/>
                  </a:lnTo>
                  <a:lnTo>
                    <a:pt x="9" y="4"/>
                  </a:lnTo>
                  <a:lnTo>
                    <a:pt x="8" y="5"/>
                  </a:lnTo>
                  <a:lnTo>
                    <a:pt x="6" y="3"/>
                  </a:lnTo>
                  <a:lnTo>
                    <a:pt x="4" y="3"/>
                  </a:lnTo>
                  <a:lnTo>
                    <a:pt x="3" y="3"/>
                  </a:lnTo>
                  <a:lnTo>
                    <a:pt x="2" y="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8" name="Freeform 7">
              <a:extLst>
                <a:ext uri="{FF2B5EF4-FFF2-40B4-BE49-F238E27FC236}">
                  <a16:creationId xmlns:a16="http://schemas.microsoft.com/office/drawing/2014/main" id="{3B9E3410-508A-7D92-63C8-0CDFF5E342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" y="128"/>
              <a:ext cx="24" cy="26"/>
            </a:xfrm>
            <a:custGeom>
              <a:avLst/>
              <a:gdLst>
                <a:gd name="T0" fmla="*/ 19 w 24"/>
                <a:gd name="T1" fmla="*/ 22 h 26"/>
                <a:gd name="T2" fmla="*/ 21 w 24"/>
                <a:gd name="T3" fmla="*/ 19 h 26"/>
                <a:gd name="T4" fmla="*/ 21 w 24"/>
                <a:gd name="T5" fmla="*/ 18 h 26"/>
                <a:gd name="T6" fmla="*/ 23 w 24"/>
                <a:gd name="T7" fmla="*/ 16 h 26"/>
                <a:gd name="T8" fmla="*/ 24 w 24"/>
                <a:gd name="T9" fmla="*/ 15 h 26"/>
                <a:gd name="T10" fmla="*/ 22 w 24"/>
                <a:gd name="T11" fmla="*/ 13 h 26"/>
                <a:gd name="T12" fmla="*/ 21 w 24"/>
                <a:gd name="T13" fmla="*/ 10 h 26"/>
                <a:gd name="T14" fmla="*/ 21 w 24"/>
                <a:gd name="T15" fmla="*/ 8 h 26"/>
                <a:gd name="T16" fmla="*/ 20 w 24"/>
                <a:gd name="T17" fmla="*/ 8 h 26"/>
                <a:gd name="T18" fmla="*/ 16 w 24"/>
                <a:gd name="T19" fmla="*/ 9 h 26"/>
                <a:gd name="T20" fmla="*/ 15 w 24"/>
                <a:gd name="T21" fmla="*/ 8 h 26"/>
                <a:gd name="T22" fmla="*/ 15 w 24"/>
                <a:gd name="T23" fmla="*/ 7 h 26"/>
                <a:gd name="T24" fmla="*/ 15 w 24"/>
                <a:gd name="T25" fmla="*/ 6 h 26"/>
                <a:gd name="T26" fmla="*/ 14 w 24"/>
                <a:gd name="T27" fmla="*/ 5 h 26"/>
                <a:gd name="T28" fmla="*/ 13 w 24"/>
                <a:gd name="T29" fmla="*/ 5 h 26"/>
                <a:gd name="T30" fmla="*/ 11 w 24"/>
                <a:gd name="T31" fmla="*/ 4 h 26"/>
                <a:gd name="T32" fmla="*/ 10 w 24"/>
                <a:gd name="T33" fmla="*/ 2 h 26"/>
                <a:gd name="T34" fmla="*/ 10 w 24"/>
                <a:gd name="T35" fmla="*/ 0 h 26"/>
                <a:gd name="T36" fmla="*/ 9 w 24"/>
                <a:gd name="T37" fmla="*/ 0 h 26"/>
                <a:gd name="T38" fmla="*/ 7 w 24"/>
                <a:gd name="T39" fmla="*/ 1 h 26"/>
                <a:gd name="T40" fmla="*/ 5 w 24"/>
                <a:gd name="T41" fmla="*/ 1 h 26"/>
                <a:gd name="T42" fmla="*/ 3 w 24"/>
                <a:gd name="T43" fmla="*/ 4 h 26"/>
                <a:gd name="T44" fmla="*/ 3 w 24"/>
                <a:gd name="T45" fmla="*/ 4 h 26"/>
                <a:gd name="T46" fmla="*/ 1 w 24"/>
                <a:gd name="T47" fmla="*/ 4 h 26"/>
                <a:gd name="T48" fmla="*/ 0 w 24"/>
                <a:gd name="T49" fmla="*/ 5 h 26"/>
                <a:gd name="T50" fmla="*/ 2 w 24"/>
                <a:gd name="T51" fmla="*/ 7 h 26"/>
                <a:gd name="T52" fmla="*/ 2 w 24"/>
                <a:gd name="T53" fmla="*/ 8 h 26"/>
                <a:gd name="T54" fmla="*/ 1 w 24"/>
                <a:gd name="T55" fmla="*/ 10 h 26"/>
                <a:gd name="T56" fmla="*/ 3 w 24"/>
                <a:gd name="T57" fmla="*/ 13 h 26"/>
                <a:gd name="T58" fmla="*/ 4 w 24"/>
                <a:gd name="T59" fmla="*/ 15 h 26"/>
                <a:gd name="T60" fmla="*/ 5 w 24"/>
                <a:gd name="T61" fmla="*/ 17 h 26"/>
                <a:gd name="T62" fmla="*/ 5 w 24"/>
                <a:gd name="T63" fmla="*/ 19 h 26"/>
                <a:gd name="T64" fmla="*/ 5 w 24"/>
                <a:gd name="T65" fmla="*/ 20 h 26"/>
                <a:gd name="T66" fmla="*/ 4 w 24"/>
                <a:gd name="T67" fmla="*/ 21 h 26"/>
                <a:gd name="T68" fmla="*/ 3 w 24"/>
                <a:gd name="T69" fmla="*/ 22 h 26"/>
                <a:gd name="T70" fmla="*/ 4 w 24"/>
                <a:gd name="T71" fmla="*/ 22 h 26"/>
                <a:gd name="T72" fmla="*/ 6 w 24"/>
                <a:gd name="T73" fmla="*/ 24 h 26"/>
                <a:gd name="T74" fmla="*/ 7 w 24"/>
                <a:gd name="T75" fmla="*/ 24 h 26"/>
                <a:gd name="T76" fmla="*/ 8 w 24"/>
                <a:gd name="T77" fmla="*/ 24 h 26"/>
                <a:gd name="T78" fmla="*/ 11 w 24"/>
                <a:gd name="T79" fmla="*/ 26 h 26"/>
                <a:gd name="T80" fmla="*/ 12 w 24"/>
                <a:gd name="T81" fmla="*/ 25 h 26"/>
                <a:gd name="T82" fmla="*/ 14 w 24"/>
                <a:gd name="T83" fmla="*/ 25 h 26"/>
                <a:gd name="T84" fmla="*/ 15 w 24"/>
                <a:gd name="T85" fmla="*/ 24 h 26"/>
                <a:gd name="T86" fmla="*/ 16 w 24"/>
                <a:gd name="T87" fmla="*/ 23 h 26"/>
                <a:gd name="T88" fmla="*/ 16 w 24"/>
                <a:gd name="T89" fmla="*/ 21 h 26"/>
                <a:gd name="T90" fmla="*/ 19 w 24"/>
                <a:gd name="T91" fmla="*/ 22 h 2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4"/>
                <a:gd name="T139" fmla="*/ 0 h 26"/>
                <a:gd name="T140" fmla="*/ 24 w 24"/>
                <a:gd name="T141" fmla="*/ 26 h 2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4" h="26">
                  <a:moveTo>
                    <a:pt x="19" y="22"/>
                  </a:moveTo>
                  <a:lnTo>
                    <a:pt x="21" y="19"/>
                  </a:lnTo>
                  <a:lnTo>
                    <a:pt x="21" y="18"/>
                  </a:lnTo>
                  <a:lnTo>
                    <a:pt x="23" y="16"/>
                  </a:lnTo>
                  <a:lnTo>
                    <a:pt x="24" y="15"/>
                  </a:lnTo>
                  <a:lnTo>
                    <a:pt x="22" y="13"/>
                  </a:lnTo>
                  <a:lnTo>
                    <a:pt x="21" y="10"/>
                  </a:lnTo>
                  <a:lnTo>
                    <a:pt x="21" y="8"/>
                  </a:lnTo>
                  <a:lnTo>
                    <a:pt x="20" y="8"/>
                  </a:lnTo>
                  <a:lnTo>
                    <a:pt x="16" y="9"/>
                  </a:lnTo>
                  <a:lnTo>
                    <a:pt x="15" y="8"/>
                  </a:lnTo>
                  <a:lnTo>
                    <a:pt x="15" y="7"/>
                  </a:lnTo>
                  <a:lnTo>
                    <a:pt x="15" y="6"/>
                  </a:lnTo>
                  <a:lnTo>
                    <a:pt x="14" y="5"/>
                  </a:lnTo>
                  <a:lnTo>
                    <a:pt x="13" y="5"/>
                  </a:lnTo>
                  <a:lnTo>
                    <a:pt x="11" y="4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9" y="0"/>
                  </a:lnTo>
                  <a:lnTo>
                    <a:pt x="7" y="1"/>
                  </a:lnTo>
                  <a:lnTo>
                    <a:pt x="5" y="1"/>
                  </a:lnTo>
                  <a:lnTo>
                    <a:pt x="3" y="4"/>
                  </a:lnTo>
                  <a:lnTo>
                    <a:pt x="1" y="4"/>
                  </a:lnTo>
                  <a:lnTo>
                    <a:pt x="0" y="5"/>
                  </a:lnTo>
                  <a:lnTo>
                    <a:pt x="2" y="7"/>
                  </a:lnTo>
                  <a:lnTo>
                    <a:pt x="2" y="8"/>
                  </a:lnTo>
                  <a:lnTo>
                    <a:pt x="1" y="10"/>
                  </a:lnTo>
                  <a:lnTo>
                    <a:pt x="3" y="13"/>
                  </a:lnTo>
                  <a:lnTo>
                    <a:pt x="4" y="15"/>
                  </a:lnTo>
                  <a:lnTo>
                    <a:pt x="5" y="17"/>
                  </a:lnTo>
                  <a:lnTo>
                    <a:pt x="5" y="19"/>
                  </a:lnTo>
                  <a:lnTo>
                    <a:pt x="5" y="20"/>
                  </a:lnTo>
                  <a:lnTo>
                    <a:pt x="4" y="21"/>
                  </a:lnTo>
                  <a:lnTo>
                    <a:pt x="3" y="22"/>
                  </a:lnTo>
                  <a:lnTo>
                    <a:pt x="4" y="22"/>
                  </a:lnTo>
                  <a:lnTo>
                    <a:pt x="6" y="24"/>
                  </a:lnTo>
                  <a:lnTo>
                    <a:pt x="7" y="24"/>
                  </a:lnTo>
                  <a:lnTo>
                    <a:pt x="8" y="24"/>
                  </a:lnTo>
                  <a:lnTo>
                    <a:pt x="11" y="26"/>
                  </a:lnTo>
                  <a:lnTo>
                    <a:pt x="12" y="25"/>
                  </a:lnTo>
                  <a:lnTo>
                    <a:pt x="14" y="25"/>
                  </a:lnTo>
                  <a:lnTo>
                    <a:pt x="15" y="24"/>
                  </a:lnTo>
                  <a:lnTo>
                    <a:pt x="16" y="23"/>
                  </a:lnTo>
                  <a:lnTo>
                    <a:pt x="16" y="21"/>
                  </a:lnTo>
                  <a:lnTo>
                    <a:pt x="19" y="2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id="{E72B5FAA-D432-82E3-CB2C-D541ED395E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" y="111"/>
              <a:ext cx="56" cy="46"/>
            </a:xfrm>
            <a:custGeom>
              <a:avLst/>
              <a:gdLst>
                <a:gd name="T0" fmla="*/ 4 w 56"/>
                <a:gd name="T1" fmla="*/ 4 h 46"/>
                <a:gd name="T2" fmla="*/ 3 w 56"/>
                <a:gd name="T3" fmla="*/ 7 h 46"/>
                <a:gd name="T4" fmla="*/ 1 w 56"/>
                <a:gd name="T5" fmla="*/ 7 h 46"/>
                <a:gd name="T6" fmla="*/ 1 w 56"/>
                <a:gd name="T7" fmla="*/ 9 h 46"/>
                <a:gd name="T8" fmla="*/ 2 w 56"/>
                <a:gd name="T9" fmla="*/ 10 h 46"/>
                <a:gd name="T10" fmla="*/ 5 w 56"/>
                <a:gd name="T11" fmla="*/ 14 h 46"/>
                <a:gd name="T12" fmla="*/ 7 w 56"/>
                <a:gd name="T13" fmla="*/ 13 h 46"/>
                <a:gd name="T14" fmla="*/ 7 w 56"/>
                <a:gd name="T15" fmla="*/ 16 h 46"/>
                <a:gd name="T16" fmla="*/ 10 w 56"/>
                <a:gd name="T17" fmla="*/ 17 h 46"/>
                <a:gd name="T18" fmla="*/ 12 w 56"/>
                <a:gd name="T19" fmla="*/ 18 h 46"/>
                <a:gd name="T20" fmla="*/ 13 w 56"/>
                <a:gd name="T21" fmla="*/ 18 h 46"/>
                <a:gd name="T22" fmla="*/ 16 w 56"/>
                <a:gd name="T23" fmla="*/ 17 h 46"/>
                <a:gd name="T24" fmla="*/ 17 w 56"/>
                <a:gd name="T25" fmla="*/ 19 h 46"/>
                <a:gd name="T26" fmla="*/ 20 w 56"/>
                <a:gd name="T27" fmla="*/ 22 h 46"/>
                <a:gd name="T28" fmla="*/ 22 w 56"/>
                <a:gd name="T29" fmla="*/ 22 h 46"/>
                <a:gd name="T30" fmla="*/ 22 w 56"/>
                <a:gd name="T31" fmla="*/ 25 h 46"/>
                <a:gd name="T32" fmla="*/ 24 w 56"/>
                <a:gd name="T33" fmla="*/ 25 h 46"/>
                <a:gd name="T34" fmla="*/ 27 w 56"/>
                <a:gd name="T35" fmla="*/ 25 h 46"/>
                <a:gd name="T36" fmla="*/ 28 w 56"/>
                <a:gd name="T37" fmla="*/ 27 h 46"/>
                <a:gd name="T38" fmla="*/ 29 w 56"/>
                <a:gd name="T39" fmla="*/ 30 h 46"/>
                <a:gd name="T40" fmla="*/ 30 w 56"/>
                <a:gd name="T41" fmla="*/ 32 h 46"/>
                <a:gd name="T42" fmla="*/ 32 w 56"/>
                <a:gd name="T43" fmla="*/ 33 h 46"/>
                <a:gd name="T44" fmla="*/ 37 w 56"/>
                <a:gd name="T45" fmla="*/ 34 h 46"/>
                <a:gd name="T46" fmla="*/ 41 w 56"/>
                <a:gd name="T47" fmla="*/ 36 h 46"/>
                <a:gd name="T48" fmla="*/ 46 w 56"/>
                <a:gd name="T49" fmla="*/ 36 h 46"/>
                <a:gd name="T50" fmla="*/ 47 w 56"/>
                <a:gd name="T51" fmla="*/ 38 h 46"/>
                <a:gd name="T52" fmla="*/ 48 w 56"/>
                <a:gd name="T53" fmla="*/ 42 h 46"/>
                <a:gd name="T54" fmla="*/ 49 w 56"/>
                <a:gd name="T55" fmla="*/ 44 h 46"/>
                <a:gd name="T56" fmla="*/ 53 w 56"/>
                <a:gd name="T57" fmla="*/ 46 h 46"/>
                <a:gd name="T58" fmla="*/ 54 w 56"/>
                <a:gd name="T59" fmla="*/ 43 h 46"/>
                <a:gd name="T60" fmla="*/ 56 w 56"/>
                <a:gd name="T61" fmla="*/ 38 h 46"/>
                <a:gd name="T62" fmla="*/ 55 w 56"/>
                <a:gd name="T63" fmla="*/ 35 h 46"/>
                <a:gd name="T64" fmla="*/ 53 w 56"/>
                <a:gd name="T65" fmla="*/ 34 h 46"/>
                <a:gd name="T66" fmla="*/ 46 w 56"/>
                <a:gd name="T67" fmla="*/ 26 h 46"/>
                <a:gd name="T68" fmla="*/ 41 w 56"/>
                <a:gd name="T69" fmla="*/ 24 h 46"/>
                <a:gd name="T70" fmla="*/ 37 w 56"/>
                <a:gd name="T71" fmla="*/ 22 h 46"/>
                <a:gd name="T72" fmla="*/ 36 w 56"/>
                <a:gd name="T73" fmla="*/ 19 h 46"/>
                <a:gd name="T74" fmla="*/ 32 w 56"/>
                <a:gd name="T75" fmla="*/ 19 h 46"/>
                <a:gd name="T76" fmla="*/ 25 w 56"/>
                <a:gd name="T77" fmla="*/ 16 h 46"/>
                <a:gd name="T78" fmla="*/ 21 w 56"/>
                <a:gd name="T79" fmla="*/ 13 h 46"/>
                <a:gd name="T80" fmla="*/ 16 w 56"/>
                <a:gd name="T81" fmla="*/ 9 h 46"/>
                <a:gd name="T82" fmla="*/ 18 w 56"/>
                <a:gd name="T83" fmla="*/ 8 h 46"/>
                <a:gd name="T84" fmla="*/ 20 w 56"/>
                <a:gd name="T85" fmla="*/ 5 h 46"/>
                <a:gd name="T86" fmla="*/ 22 w 56"/>
                <a:gd name="T87" fmla="*/ 3 h 46"/>
                <a:gd name="T88" fmla="*/ 20 w 56"/>
                <a:gd name="T89" fmla="*/ 1 h 46"/>
                <a:gd name="T90" fmla="*/ 17 w 56"/>
                <a:gd name="T91" fmla="*/ 0 h 46"/>
                <a:gd name="T92" fmla="*/ 15 w 56"/>
                <a:gd name="T93" fmla="*/ 1 h 46"/>
                <a:gd name="T94" fmla="*/ 10 w 56"/>
                <a:gd name="T95" fmla="*/ 1 h 46"/>
                <a:gd name="T96" fmla="*/ 7 w 56"/>
                <a:gd name="T97" fmla="*/ 0 h 46"/>
                <a:gd name="T98" fmla="*/ 4 w 56"/>
                <a:gd name="T99" fmla="*/ 2 h 4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6"/>
                <a:gd name="T151" fmla="*/ 0 h 46"/>
                <a:gd name="T152" fmla="*/ 56 w 56"/>
                <a:gd name="T153" fmla="*/ 46 h 4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6" h="46">
                  <a:moveTo>
                    <a:pt x="4" y="2"/>
                  </a:moveTo>
                  <a:lnTo>
                    <a:pt x="4" y="4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7"/>
                  </a:lnTo>
                  <a:lnTo>
                    <a:pt x="1" y="7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9"/>
                  </a:lnTo>
                  <a:lnTo>
                    <a:pt x="2" y="10"/>
                  </a:lnTo>
                  <a:lnTo>
                    <a:pt x="2" y="11"/>
                  </a:lnTo>
                  <a:lnTo>
                    <a:pt x="5" y="14"/>
                  </a:lnTo>
                  <a:lnTo>
                    <a:pt x="6" y="13"/>
                  </a:lnTo>
                  <a:lnTo>
                    <a:pt x="7" y="13"/>
                  </a:lnTo>
                  <a:lnTo>
                    <a:pt x="8" y="14"/>
                  </a:lnTo>
                  <a:lnTo>
                    <a:pt x="7" y="16"/>
                  </a:lnTo>
                  <a:lnTo>
                    <a:pt x="9" y="17"/>
                  </a:lnTo>
                  <a:lnTo>
                    <a:pt x="10" y="17"/>
                  </a:lnTo>
                  <a:lnTo>
                    <a:pt x="12" y="18"/>
                  </a:lnTo>
                  <a:lnTo>
                    <a:pt x="13" y="18"/>
                  </a:lnTo>
                  <a:lnTo>
                    <a:pt x="14" y="18"/>
                  </a:lnTo>
                  <a:lnTo>
                    <a:pt x="16" y="17"/>
                  </a:lnTo>
                  <a:lnTo>
                    <a:pt x="17" y="17"/>
                  </a:lnTo>
                  <a:lnTo>
                    <a:pt x="17" y="19"/>
                  </a:lnTo>
                  <a:lnTo>
                    <a:pt x="19" y="21"/>
                  </a:lnTo>
                  <a:lnTo>
                    <a:pt x="20" y="22"/>
                  </a:lnTo>
                  <a:lnTo>
                    <a:pt x="21" y="22"/>
                  </a:lnTo>
                  <a:lnTo>
                    <a:pt x="22" y="22"/>
                  </a:lnTo>
                  <a:lnTo>
                    <a:pt x="22" y="24"/>
                  </a:lnTo>
                  <a:lnTo>
                    <a:pt x="22" y="25"/>
                  </a:lnTo>
                  <a:lnTo>
                    <a:pt x="23" y="26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7" y="25"/>
                  </a:lnTo>
                  <a:lnTo>
                    <a:pt x="28" y="25"/>
                  </a:lnTo>
                  <a:lnTo>
                    <a:pt x="28" y="27"/>
                  </a:lnTo>
                  <a:lnTo>
                    <a:pt x="29" y="29"/>
                  </a:lnTo>
                  <a:lnTo>
                    <a:pt x="29" y="30"/>
                  </a:lnTo>
                  <a:lnTo>
                    <a:pt x="30" y="31"/>
                  </a:lnTo>
                  <a:lnTo>
                    <a:pt x="30" y="32"/>
                  </a:lnTo>
                  <a:lnTo>
                    <a:pt x="31" y="32"/>
                  </a:lnTo>
                  <a:lnTo>
                    <a:pt x="32" y="33"/>
                  </a:lnTo>
                  <a:lnTo>
                    <a:pt x="35" y="32"/>
                  </a:lnTo>
                  <a:lnTo>
                    <a:pt x="37" y="34"/>
                  </a:lnTo>
                  <a:lnTo>
                    <a:pt x="40" y="35"/>
                  </a:lnTo>
                  <a:lnTo>
                    <a:pt x="41" y="36"/>
                  </a:lnTo>
                  <a:lnTo>
                    <a:pt x="44" y="35"/>
                  </a:lnTo>
                  <a:lnTo>
                    <a:pt x="46" y="36"/>
                  </a:lnTo>
                  <a:lnTo>
                    <a:pt x="47" y="37"/>
                  </a:lnTo>
                  <a:lnTo>
                    <a:pt x="47" y="38"/>
                  </a:lnTo>
                  <a:lnTo>
                    <a:pt x="48" y="40"/>
                  </a:lnTo>
                  <a:lnTo>
                    <a:pt x="48" y="42"/>
                  </a:lnTo>
                  <a:lnTo>
                    <a:pt x="48" y="43"/>
                  </a:lnTo>
                  <a:lnTo>
                    <a:pt x="49" y="44"/>
                  </a:lnTo>
                  <a:lnTo>
                    <a:pt x="51" y="45"/>
                  </a:lnTo>
                  <a:lnTo>
                    <a:pt x="53" y="46"/>
                  </a:lnTo>
                  <a:lnTo>
                    <a:pt x="54" y="45"/>
                  </a:lnTo>
                  <a:lnTo>
                    <a:pt x="54" y="43"/>
                  </a:lnTo>
                  <a:lnTo>
                    <a:pt x="55" y="39"/>
                  </a:lnTo>
                  <a:lnTo>
                    <a:pt x="56" y="38"/>
                  </a:lnTo>
                  <a:lnTo>
                    <a:pt x="56" y="36"/>
                  </a:lnTo>
                  <a:lnTo>
                    <a:pt x="55" y="35"/>
                  </a:lnTo>
                  <a:lnTo>
                    <a:pt x="54" y="35"/>
                  </a:lnTo>
                  <a:lnTo>
                    <a:pt x="53" y="34"/>
                  </a:lnTo>
                  <a:lnTo>
                    <a:pt x="53" y="33"/>
                  </a:lnTo>
                  <a:lnTo>
                    <a:pt x="46" y="26"/>
                  </a:lnTo>
                  <a:lnTo>
                    <a:pt x="44" y="26"/>
                  </a:lnTo>
                  <a:lnTo>
                    <a:pt x="41" y="24"/>
                  </a:lnTo>
                  <a:lnTo>
                    <a:pt x="38" y="23"/>
                  </a:lnTo>
                  <a:lnTo>
                    <a:pt x="37" y="22"/>
                  </a:lnTo>
                  <a:lnTo>
                    <a:pt x="37" y="20"/>
                  </a:lnTo>
                  <a:lnTo>
                    <a:pt x="36" y="19"/>
                  </a:lnTo>
                  <a:lnTo>
                    <a:pt x="34" y="20"/>
                  </a:lnTo>
                  <a:lnTo>
                    <a:pt x="32" y="19"/>
                  </a:lnTo>
                  <a:lnTo>
                    <a:pt x="29" y="17"/>
                  </a:lnTo>
                  <a:lnTo>
                    <a:pt x="25" y="16"/>
                  </a:lnTo>
                  <a:lnTo>
                    <a:pt x="23" y="14"/>
                  </a:lnTo>
                  <a:lnTo>
                    <a:pt x="21" y="13"/>
                  </a:lnTo>
                  <a:lnTo>
                    <a:pt x="18" y="11"/>
                  </a:lnTo>
                  <a:lnTo>
                    <a:pt x="16" y="9"/>
                  </a:lnTo>
                  <a:lnTo>
                    <a:pt x="16" y="8"/>
                  </a:lnTo>
                  <a:lnTo>
                    <a:pt x="18" y="8"/>
                  </a:lnTo>
                  <a:lnTo>
                    <a:pt x="20" y="7"/>
                  </a:lnTo>
                  <a:lnTo>
                    <a:pt x="20" y="5"/>
                  </a:lnTo>
                  <a:lnTo>
                    <a:pt x="21" y="5"/>
                  </a:lnTo>
                  <a:lnTo>
                    <a:pt x="22" y="3"/>
                  </a:lnTo>
                  <a:lnTo>
                    <a:pt x="21" y="2"/>
                  </a:lnTo>
                  <a:lnTo>
                    <a:pt x="20" y="1"/>
                  </a:lnTo>
                  <a:lnTo>
                    <a:pt x="18" y="1"/>
                  </a:lnTo>
                  <a:lnTo>
                    <a:pt x="17" y="0"/>
                  </a:lnTo>
                  <a:lnTo>
                    <a:pt x="16" y="1"/>
                  </a:lnTo>
                  <a:lnTo>
                    <a:pt x="15" y="1"/>
                  </a:lnTo>
                  <a:lnTo>
                    <a:pt x="13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2" name="Freeform 9">
              <a:extLst>
                <a:ext uri="{FF2B5EF4-FFF2-40B4-BE49-F238E27FC236}">
                  <a16:creationId xmlns:a16="http://schemas.microsoft.com/office/drawing/2014/main" id="{460C6B84-D900-AFB6-08CA-46D4539A58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" y="119"/>
              <a:ext cx="29" cy="32"/>
            </a:xfrm>
            <a:custGeom>
              <a:avLst/>
              <a:gdLst>
                <a:gd name="T0" fmla="*/ 16 w 29"/>
                <a:gd name="T1" fmla="*/ 0 h 32"/>
                <a:gd name="T2" fmla="*/ 13 w 29"/>
                <a:gd name="T3" fmla="*/ 2 h 32"/>
                <a:gd name="T4" fmla="*/ 10 w 29"/>
                <a:gd name="T5" fmla="*/ 1 h 32"/>
                <a:gd name="T6" fmla="*/ 7 w 29"/>
                <a:gd name="T7" fmla="*/ 1 h 32"/>
                <a:gd name="T8" fmla="*/ 5 w 29"/>
                <a:gd name="T9" fmla="*/ 2 h 32"/>
                <a:gd name="T10" fmla="*/ 3 w 29"/>
                <a:gd name="T11" fmla="*/ 1 h 32"/>
                <a:gd name="T12" fmla="*/ 1 w 29"/>
                <a:gd name="T13" fmla="*/ 2 h 32"/>
                <a:gd name="T14" fmla="*/ 1 w 29"/>
                <a:gd name="T15" fmla="*/ 4 h 32"/>
                <a:gd name="T16" fmla="*/ 0 w 29"/>
                <a:gd name="T17" fmla="*/ 7 h 32"/>
                <a:gd name="T18" fmla="*/ 1 w 29"/>
                <a:gd name="T19" fmla="*/ 11 h 32"/>
                <a:gd name="T20" fmla="*/ 2 w 29"/>
                <a:gd name="T21" fmla="*/ 14 h 32"/>
                <a:gd name="T22" fmla="*/ 0 w 29"/>
                <a:gd name="T23" fmla="*/ 15 h 32"/>
                <a:gd name="T24" fmla="*/ 1 w 29"/>
                <a:gd name="T25" fmla="*/ 17 h 32"/>
                <a:gd name="T26" fmla="*/ 4 w 29"/>
                <a:gd name="T27" fmla="*/ 16 h 32"/>
                <a:gd name="T28" fmla="*/ 8 w 29"/>
                <a:gd name="T29" fmla="*/ 16 h 32"/>
                <a:gd name="T30" fmla="*/ 7 w 29"/>
                <a:gd name="T31" fmla="*/ 19 h 32"/>
                <a:gd name="T32" fmla="*/ 8 w 29"/>
                <a:gd name="T33" fmla="*/ 21 h 32"/>
                <a:gd name="T34" fmla="*/ 10 w 29"/>
                <a:gd name="T35" fmla="*/ 19 h 32"/>
                <a:gd name="T36" fmla="*/ 13 w 29"/>
                <a:gd name="T37" fmla="*/ 19 h 32"/>
                <a:gd name="T38" fmla="*/ 15 w 29"/>
                <a:gd name="T39" fmla="*/ 22 h 32"/>
                <a:gd name="T40" fmla="*/ 18 w 29"/>
                <a:gd name="T41" fmla="*/ 25 h 32"/>
                <a:gd name="T42" fmla="*/ 16 w 29"/>
                <a:gd name="T43" fmla="*/ 27 h 32"/>
                <a:gd name="T44" fmla="*/ 17 w 29"/>
                <a:gd name="T45" fmla="*/ 28 h 32"/>
                <a:gd name="T46" fmla="*/ 20 w 29"/>
                <a:gd name="T47" fmla="*/ 31 h 32"/>
                <a:gd name="T48" fmla="*/ 22 w 29"/>
                <a:gd name="T49" fmla="*/ 32 h 32"/>
                <a:gd name="T50" fmla="*/ 24 w 29"/>
                <a:gd name="T51" fmla="*/ 32 h 32"/>
                <a:gd name="T52" fmla="*/ 28 w 29"/>
                <a:gd name="T53" fmla="*/ 31 h 32"/>
                <a:gd name="T54" fmla="*/ 28 w 29"/>
                <a:gd name="T55" fmla="*/ 30 h 32"/>
                <a:gd name="T56" fmla="*/ 29 w 29"/>
                <a:gd name="T57" fmla="*/ 28 h 32"/>
                <a:gd name="T58" fmla="*/ 29 w 29"/>
                <a:gd name="T59" fmla="*/ 25 h 32"/>
                <a:gd name="T60" fmla="*/ 25 w 29"/>
                <a:gd name="T61" fmla="*/ 19 h 32"/>
                <a:gd name="T62" fmla="*/ 26 w 29"/>
                <a:gd name="T63" fmla="*/ 16 h 32"/>
                <a:gd name="T64" fmla="*/ 25 w 29"/>
                <a:gd name="T65" fmla="*/ 13 h 32"/>
                <a:gd name="T66" fmla="*/ 28 w 29"/>
                <a:gd name="T67" fmla="*/ 11 h 32"/>
                <a:gd name="T68" fmla="*/ 29 w 29"/>
                <a:gd name="T69" fmla="*/ 9 h 32"/>
                <a:gd name="T70" fmla="*/ 27 w 29"/>
                <a:gd name="T71" fmla="*/ 9 h 32"/>
                <a:gd name="T72" fmla="*/ 24 w 29"/>
                <a:gd name="T73" fmla="*/ 8 h 32"/>
                <a:gd name="T74" fmla="*/ 24 w 29"/>
                <a:gd name="T75" fmla="*/ 7 h 32"/>
                <a:gd name="T76" fmla="*/ 24 w 29"/>
                <a:gd name="T77" fmla="*/ 5 h 32"/>
                <a:gd name="T78" fmla="*/ 22 w 29"/>
                <a:gd name="T79" fmla="*/ 6 h 32"/>
                <a:gd name="T80" fmla="*/ 19 w 29"/>
                <a:gd name="T81" fmla="*/ 1 h 32"/>
                <a:gd name="T82" fmla="*/ 17 w 29"/>
                <a:gd name="T83" fmla="*/ 0 h 3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9"/>
                <a:gd name="T127" fmla="*/ 0 h 32"/>
                <a:gd name="T128" fmla="*/ 29 w 29"/>
                <a:gd name="T129" fmla="*/ 32 h 3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9" h="32">
                  <a:moveTo>
                    <a:pt x="17" y="0"/>
                  </a:moveTo>
                  <a:lnTo>
                    <a:pt x="16" y="0"/>
                  </a:lnTo>
                  <a:lnTo>
                    <a:pt x="15" y="2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9" y="1"/>
                  </a:lnTo>
                  <a:lnTo>
                    <a:pt x="7" y="1"/>
                  </a:lnTo>
                  <a:lnTo>
                    <a:pt x="6" y="2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1"/>
                  </a:lnTo>
                  <a:lnTo>
                    <a:pt x="3" y="2"/>
                  </a:lnTo>
                  <a:lnTo>
                    <a:pt x="1" y="2"/>
                  </a:lnTo>
                  <a:lnTo>
                    <a:pt x="1" y="3"/>
                  </a:lnTo>
                  <a:lnTo>
                    <a:pt x="1" y="4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2" y="13"/>
                  </a:lnTo>
                  <a:lnTo>
                    <a:pt x="2" y="14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1" y="17"/>
                  </a:lnTo>
                  <a:lnTo>
                    <a:pt x="2" y="17"/>
                  </a:lnTo>
                  <a:lnTo>
                    <a:pt x="4" y="16"/>
                  </a:lnTo>
                  <a:lnTo>
                    <a:pt x="6" y="16"/>
                  </a:lnTo>
                  <a:lnTo>
                    <a:pt x="8" y="16"/>
                  </a:lnTo>
                  <a:lnTo>
                    <a:pt x="8" y="18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8" y="21"/>
                  </a:lnTo>
                  <a:lnTo>
                    <a:pt x="9" y="19"/>
                  </a:lnTo>
                  <a:lnTo>
                    <a:pt x="10" y="19"/>
                  </a:lnTo>
                  <a:lnTo>
                    <a:pt x="11" y="20"/>
                  </a:lnTo>
                  <a:lnTo>
                    <a:pt x="13" y="19"/>
                  </a:lnTo>
                  <a:lnTo>
                    <a:pt x="14" y="20"/>
                  </a:lnTo>
                  <a:lnTo>
                    <a:pt x="15" y="22"/>
                  </a:lnTo>
                  <a:lnTo>
                    <a:pt x="17" y="24"/>
                  </a:lnTo>
                  <a:lnTo>
                    <a:pt x="18" y="25"/>
                  </a:lnTo>
                  <a:lnTo>
                    <a:pt x="17" y="26"/>
                  </a:lnTo>
                  <a:lnTo>
                    <a:pt x="16" y="27"/>
                  </a:lnTo>
                  <a:lnTo>
                    <a:pt x="17" y="28"/>
                  </a:lnTo>
                  <a:lnTo>
                    <a:pt x="19" y="29"/>
                  </a:lnTo>
                  <a:lnTo>
                    <a:pt x="20" y="31"/>
                  </a:lnTo>
                  <a:lnTo>
                    <a:pt x="21" y="32"/>
                  </a:lnTo>
                  <a:lnTo>
                    <a:pt x="22" y="32"/>
                  </a:lnTo>
                  <a:lnTo>
                    <a:pt x="23" y="31"/>
                  </a:lnTo>
                  <a:lnTo>
                    <a:pt x="24" y="32"/>
                  </a:lnTo>
                  <a:lnTo>
                    <a:pt x="26" y="32"/>
                  </a:lnTo>
                  <a:lnTo>
                    <a:pt x="28" y="31"/>
                  </a:lnTo>
                  <a:lnTo>
                    <a:pt x="27" y="31"/>
                  </a:lnTo>
                  <a:lnTo>
                    <a:pt x="28" y="30"/>
                  </a:lnTo>
                  <a:lnTo>
                    <a:pt x="29" y="29"/>
                  </a:lnTo>
                  <a:lnTo>
                    <a:pt x="29" y="28"/>
                  </a:lnTo>
                  <a:lnTo>
                    <a:pt x="29" y="26"/>
                  </a:lnTo>
                  <a:lnTo>
                    <a:pt x="29" y="25"/>
                  </a:lnTo>
                  <a:lnTo>
                    <a:pt x="28" y="22"/>
                  </a:lnTo>
                  <a:lnTo>
                    <a:pt x="25" y="19"/>
                  </a:lnTo>
                  <a:lnTo>
                    <a:pt x="25" y="17"/>
                  </a:lnTo>
                  <a:lnTo>
                    <a:pt x="26" y="16"/>
                  </a:lnTo>
                  <a:lnTo>
                    <a:pt x="24" y="14"/>
                  </a:lnTo>
                  <a:lnTo>
                    <a:pt x="25" y="13"/>
                  </a:lnTo>
                  <a:lnTo>
                    <a:pt x="26" y="13"/>
                  </a:lnTo>
                  <a:lnTo>
                    <a:pt x="28" y="11"/>
                  </a:lnTo>
                  <a:lnTo>
                    <a:pt x="28" y="10"/>
                  </a:lnTo>
                  <a:lnTo>
                    <a:pt x="29" y="9"/>
                  </a:lnTo>
                  <a:lnTo>
                    <a:pt x="28" y="9"/>
                  </a:lnTo>
                  <a:lnTo>
                    <a:pt x="27" y="9"/>
                  </a:lnTo>
                  <a:lnTo>
                    <a:pt x="25" y="8"/>
                  </a:lnTo>
                  <a:lnTo>
                    <a:pt x="24" y="8"/>
                  </a:lnTo>
                  <a:lnTo>
                    <a:pt x="24" y="7"/>
                  </a:lnTo>
                  <a:lnTo>
                    <a:pt x="25" y="6"/>
                  </a:lnTo>
                  <a:lnTo>
                    <a:pt x="24" y="5"/>
                  </a:lnTo>
                  <a:lnTo>
                    <a:pt x="23" y="6"/>
                  </a:lnTo>
                  <a:lnTo>
                    <a:pt x="22" y="6"/>
                  </a:lnTo>
                  <a:lnTo>
                    <a:pt x="19" y="3"/>
                  </a:lnTo>
                  <a:lnTo>
                    <a:pt x="19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3" name="Freeform 10">
              <a:extLst>
                <a:ext uri="{FF2B5EF4-FFF2-40B4-BE49-F238E27FC236}">
                  <a16:creationId xmlns:a16="http://schemas.microsoft.com/office/drawing/2014/main" id="{F4561F1E-85D9-CEA3-83E8-8664A717D7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" y="107"/>
              <a:ext cx="20" cy="14"/>
            </a:xfrm>
            <a:custGeom>
              <a:avLst/>
              <a:gdLst>
                <a:gd name="T0" fmla="*/ 19 w 20"/>
                <a:gd name="T1" fmla="*/ 5 h 14"/>
                <a:gd name="T2" fmla="*/ 17 w 20"/>
                <a:gd name="T3" fmla="*/ 3 h 14"/>
                <a:gd name="T4" fmla="*/ 16 w 20"/>
                <a:gd name="T5" fmla="*/ 2 h 14"/>
                <a:gd name="T6" fmla="*/ 13 w 20"/>
                <a:gd name="T7" fmla="*/ 2 h 14"/>
                <a:gd name="T8" fmla="*/ 13 w 20"/>
                <a:gd name="T9" fmla="*/ 0 h 14"/>
                <a:gd name="T10" fmla="*/ 12 w 20"/>
                <a:gd name="T11" fmla="*/ 2 h 14"/>
                <a:gd name="T12" fmla="*/ 12 w 20"/>
                <a:gd name="T13" fmla="*/ 2 h 14"/>
                <a:gd name="T14" fmla="*/ 12 w 20"/>
                <a:gd name="T15" fmla="*/ 3 h 14"/>
                <a:gd name="T16" fmla="*/ 11 w 20"/>
                <a:gd name="T17" fmla="*/ 3 h 14"/>
                <a:gd name="T18" fmla="*/ 9 w 20"/>
                <a:gd name="T19" fmla="*/ 3 h 14"/>
                <a:gd name="T20" fmla="*/ 9 w 20"/>
                <a:gd name="T21" fmla="*/ 4 h 14"/>
                <a:gd name="T22" fmla="*/ 8 w 20"/>
                <a:gd name="T23" fmla="*/ 5 h 14"/>
                <a:gd name="T24" fmla="*/ 7 w 20"/>
                <a:gd name="T25" fmla="*/ 4 h 14"/>
                <a:gd name="T26" fmla="*/ 6 w 20"/>
                <a:gd name="T27" fmla="*/ 3 h 14"/>
                <a:gd name="T28" fmla="*/ 6 w 20"/>
                <a:gd name="T29" fmla="*/ 2 h 14"/>
                <a:gd name="T30" fmla="*/ 5 w 20"/>
                <a:gd name="T31" fmla="*/ 3 h 14"/>
                <a:gd name="T32" fmla="*/ 4 w 20"/>
                <a:gd name="T33" fmla="*/ 4 h 14"/>
                <a:gd name="T34" fmla="*/ 5 w 20"/>
                <a:gd name="T35" fmla="*/ 5 h 14"/>
                <a:gd name="T36" fmla="*/ 5 w 20"/>
                <a:gd name="T37" fmla="*/ 6 h 14"/>
                <a:gd name="T38" fmla="*/ 4 w 20"/>
                <a:gd name="T39" fmla="*/ 6 h 14"/>
                <a:gd name="T40" fmla="*/ 3 w 20"/>
                <a:gd name="T41" fmla="*/ 6 h 14"/>
                <a:gd name="T42" fmla="*/ 3 w 20"/>
                <a:gd name="T43" fmla="*/ 7 h 14"/>
                <a:gd name="T44" fmla="*/ 3 w 20"/>
                <a:gd name="T45" fmla="*/ 7 h 14"/>
                <a:gd name="T46" fmla="*/ 2 w 20"/>
                <a:gd name="T47" fmla="*/ 8 h 14"/>
                <a:gd name="T48" fmla="*/ 0 w 20"/>
                <a:gd name="T49" fmla="*/ 7 h 14"/>
                <a:gd name="T50" fmla="*/ 2 w 20"/>
                <a:gd name="T51" fmla="*/ 9 h 14"/>
                <a:gd name="T52" fmla="*/ 2 w 20"/>
                <a:gd name="T53" fmla="*/ 10 h 14"/>
                <a:gd name="T54" fmla="*/ 2 w 20"/>
                <a:gd name="T55" fmla="*/ 11 h 14"/>
                <a:gd name="T56" fmla="*/ 2 w 20"/>
                <a:gd name="T57" fmla="*/ 13 h 14"/>
                <a:gd name="T58" fmla="*/ 2 w 20"/>
                <a:gd name="T59" fmla="*/ 13 h 14"/>
                <a:gd name="T60" fmla="*/ 3 w 20"/>
                <a:gd name="T61" fmla="*/ 13 h 14"/>
                <a:gd name="T62" fmla="*/ 4 w 20"/>
                <a:gd name="T63" fmla="*/ 14 h 14"/>
                <a:gd name="T64" fmla="*/ 6 w 20"/>
                <a:gd name="T65" fmla="*/ 13 h 14"/>
                <a:gd name="T66" fmla="*/ 8 w 20"/>
                <a:gd name="T67" fmla="*/ 13 h 14"/>
                <a:gd name="T68" fmla="*/ 8 w 20"/>
                <a:gd name="T69" fmla="*/ 13 h 14"/>
                <a:gd name="T70" fmla="*/ 10 w 20"/>
                <a:gd name="T71" fmla="*/ 13 h 14"/>
                <a:gd name="T72" fmla="*/ 11 w 20"/>
                <a:gd name="T73" fmla="*/ 14 h 14"/>
                <a:gd name="T74" fmla="*/ 12 w 20"/>
                <a:gd name="T75" fmla="*/ 14 h 14"/>
                <a:gd name="T76" fmla="*/ 13 w 20"/>
                <a:gd name="T77" fmla="*/ 14 h 14"/>
                <a:gd name="T78" fmla="*/ 15 w 20"/>
                <a:gd name="T79" fmla="*/ 12 h 14"/>
                <a:gd name="T80" fmla="*/ 16 w 20"/>
                <a:gd name="T81" fmla="*/ 12 h 14"/>
                <a:gd name="T82" fmla="*/ 17 w 20"/>
                <a:gd name="T83" fmla="*/ 11 h 14"/>
                <a:gd name="T84" fmla="*/ 18 w 20"/>
                <a:gd name="T85" fmla="*/ 11 h 14"/>
                <a:gd name="T86" fmla="*/ 19 w 20"/>
                <a:gd name="T87" fmla="*/ 11 h 14"/>
                <a:gd name="T88" fmla="*/ 19 w 20"/>
                <a:gd name="T89" fmla="*/ 11 h 14"/>
                <a:gd name="T90" fmla="*/ 20 w 20"/>
                <a:gd name="T91" fmla="*/ 10 h 14"/>
                <a:gd name="T92" fmla="*/ 20 w 20"/>
                <a:gd name="T93" fmla="*/ 9 h 14"/>
                <a:gd name="T94" fmla="*/ 20 w 20"/>
                <a:gd name="T95" fmla="*/ 7 h 14"/>
                <a:gd name="T96" fmla="*/ 19 w 20"/>
                <a:gd name="T97" fmla="*/ 5 h 1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0"/>
                <a:gd name="T148" fmla="*/ 0 h 14"/>
                <a:gd name="T149" fmla="*/ 20 w 20"/>
                <a:gd name="T150" fmla="*/ 14 h 1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0" h="14">
                  <a:moveTo>
                    <a:pt x="19" y="5"/>
                  </a:moveTo>
                  <a:lnTo>
                    <a:pt x="17" y="3"/>
                  </a:lnTo>
                  <a:lnTo>
                    <a:pt x="16" y="2"/>
                  </a:lnTo>
                  <a:lnTo>
                    <a:pt x="13" y="2"/>
                  </a:lnTo>
                  <a:lnTo>
                    <a:pt x="13" y="0"/>
                  </a:lnTo>
                  <a:lnTo>
                    <a:pt x="12" y="2"/>
                  </a:lnTo>
                  <a:lnTo>
                    <a:pt x="12" y="3"/>
                  </a:lnTo>
                  <a:lnTo>
                    <a:pt x="11" y="3"/>
                  </a:lnTo>
                  <a:lnTo>
                    <a:pt x="9" y="3"/>
                  </a:lnTo>
                  <a:lnTo>
                    <a:pt x="9" y="4"/>
                  </a:lnTo>
                  <a:lnTo>
                    <a:pt x="8" y="5"/>
                  </a:lnTo>
                  <a:lnTo>
                    <a:pt x="7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3"/>
                  </a:lnTo>
                  <a:lnTo>
                    <a:pt x="4" y="4"/>
                  </a:lnTo>
                  <a:lnTo>
                    <a:pt x="5" y="5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6"/>
                  </a:lnTo>
                  <a:lnTo>
                    <a:pt x="3" y="7"/>
                  </a:lnTo>
                  <a:lnTo>
                    <a:pt x="2" y="8"/>
                  </a:lnTo>
                  <a:lnTo>
                    <a:pt x="0" y="7"/>
                  </a:lnTo>
                  <a:lnTo>
                    <a:pt x="2" y="9"/>
                  </a:lnTo>
                  <a:lnTo>
                    <a:pt x="2" y="10"/>
                  </a:lnTo>
                  <a:lnTo>
                    <a:pt x="2" y="11"/>
                  </a:lnTo>
                  <a:lnTo>
                    <a:pt x="2" y="13"/>
                  </a:lnTo>
                  <a:lnTo>
                    <a:pt x="3" y="13"/>
                  </a:lnTo>
                  <a:lnTo>
                    <a:pt x="4" y="14"/>
                  </a:lnTo>
                  <a:lnTo>
                    <a:pt x="6" y="13"/>
                  </a:lnTo>
                  <a:lnTo>
                    <a:pt x="8" y="13"/>
                  </a:lnTo>
                  <a:lnTo>
                    <a:pt x="10" y="13"/>
                  </a:lnTo>
                  <a:lnTo>
                    <a:pt x="11" y="14"/>
                  </a:lnTo>
                  <a:lnTo>
                    <a:pt x="12" y="14"/>
                  </a:lnTo>
                  <a:lnTo>
                    <a:pt x="13" y="14"/>
                  </a:lnTo>
                  <a:lnTo>
                    <a:pt x="15" y="12"/>
                  </a:lnTo>
                  <a:lnTo>
                    <a:pt x="16" y="12"/>
                  </a:lnTo>
                  <a:lnTo>
                    <a:pt x="17" y="11"/>
                  </a:lnTo>
                  <a:lnTo>
                    <a:pt x="18" y="11"/>
                  </a:lnTo>
                  <a:lnTo>
                    <a:pt x="19" y="11"/>
                  </a:lnTo>
                  <a:lnTo>
                    <a:pt x="20" y="10"/>
                  </a:lnTo>
                  <a:lnTo>
                    <a:pt x="20" y="9"/>
                  </a:lnTo>
                  <a:lnTo>
                    <a:pt x="20" y="7"/>
                  </a:lnTo>
                  <a:lnTo>
                    <a:pt x="19" y="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4" name="Freeform 11">
              <a:extLst>
                <a:ext uri="{FF2B5EF4-FFF2-40B4-BE49-F238E27FC236}">
                  <a16:creationId xmlns:a16="http://schemas.microsoft.com/office/drawing/2014/main" id="{3B779B5C-A82F-8F4B-173D-30CC0748342B}"/>
                </a:ext>
              </a:extLst>
            </p:cNvPr>
            <p:cNvSpPr>
              <a:spLocks/>
            </p:cNvSpPr>
            <p:nvPr/>
          </p:nvSpPr>
          <p:spPr bwMode="auto">
            <a:xfrm>
              <a:off x="90" y="90"/>
              <a:ext cx="25" cy="24"/>
            </a:xfrm>
            <a:custGeom>
              <a:avLst/>
              <a:gdLst>
                <a:gd name="T0" fmla="*/ 13 w 25"/>
                <a:gd name="T1" fmla="*/ 0 h 24"/>
                <a:gd name="T2" fmla="*/ 14 w 25"/>
                <a:gd name="T3" fmla="*/ 4 h 24"/>
                <a:gd name="T4" fmla="*/ 15 w 25"/>
                <a:gd name="T5" fmla="*/ 6 h 24"/>
                <a:gd name="T6" fmla="*/ 16 w 25"/>
                <a:gd name="T7" fmla="*/ 7 h 24"/>
                <a:gd name="T8" fmla="*/ 16 w 25"/>
                <a:gd name="T9" fmla="*/ 9 h 24"/>
                <a:gd name="T10" fmla="*/ 18 w 25"/>
                <a:gd name="T11" fmla="*/ 10 h 24"/>
                <a:gd name="T12" fmla="*/ 19 w 25"/>
                <a:gd name="T13" fmla="*/ 12 h 24"/>
                <a:gd name="T14" fmla="*/ 22 w 25"/>
                <a:gd name="T15" fmla="*/ 14 h 24"/>
                <a:gd name="T16" fmla="*/ 24 w 25"/>
                <a:gd name="T17" fmla="*/ 15 h 24"/>
                <a:gd name="T18" fmla="*/ 25 w 25"/>
                <a:gd name="T19" fmla="*/ 17 h 24"/>
                <a:gd name="T20" fmla="*/ 25 w 25"/>
                <a:gd name="T21" fmla="*/ 18 h 24"/>
                <a:gd name="T22" fmla="*/ 24 w 25"/>
                <a:gd name="T23" fmla="*/ 18 h 24"/>
                <a:gd name="T24" fmla="*/ 24 w 25"/>
                <a:gd name="T25" fmla="*/ 18 h 24"/>
                <a:gd name="T26" fmla="*/ 24 w 25"/>
                <a:gd name="T27" fmla="*/ 19 h 24"/>
                <a:gd name="T28" fmla="*/ 23 w 25"/>
                <a:gd name="T29" fmla="*/ 20 h 24"/>
                <a:gd name="T30" fmla="*/ 22 w 25"/>
                <a:gd name="T31" fmla="*/ 20 h 24"/>
                <a:gd name="T32" fmla="*/ 22 w 25"/>
                <a:gd name="T33" fmla="*/ 20 h 24"/>
                <a:gd name="T34" fmla="*/ 20 w 25"/>
                <a:gd name="T35" fmla="*/ 22 h 24"/>
                <a:gd name="T36" fmla="*/ 19 w 25"/>
                <a:gd name="T37" fmla="*/ 21 h 24"/>
                <a:gd name="T38" fmla="*/ 18 w 25"/>
                <a:gd name="T39" fmla="*/ 20 h 24"/>
                <a:gd name="T40" fmla="*/ 17 w 25"/>
                <a:gd name="T41" fmla="*/ 19 h 24"/>
                <a:gd name="T42" fmla="*/ 17 w 25"/>
                <a:gd name="T43" fmla="*/ 20 h 24"/>
                <a:gd name="T44" fmla="*/ 16 w 25"/>
                <a:gd name="T45" fmla="*/ 20 h 24"/>
                <a:gd name="T46" fmla="*/ 16 w 25"/>
                <a:gd name="T47" fmla="*/ 21 h 24"/>
                <a:gd name="T48" fmla="*/ 17 w 25"/>
                <a:gd name="T49" fmla="*/ 22 h 24"/>
                <a:gd name="T50" fmla="*/ 17 w 25"/>
                <a:gd name="T51" fmla="*/ 22 h 24"/>
                <a:gd name="T52" fmla="*/ 16 w 25"/>
                <a:gd name="T53" fmla="*/ 22 h 24"/>
                <a:gd name="T54" fmla="*/ 15 w 25"/>
                <a:gd name="T55" fmla="*/ 23 h 24"/>
                <a:gd name="T56" fmla="*/ 15 w 25"/>
                <a:gd name="T57" fmla="*/ 24 h 24"/>
                <a:gd name="T58" fmla="*/ 14 w 25"/>
                <a:gd name="T59" fmla="*/ 24 h 24"/>
                <a:gd name="T60" fmla="*/ 14 w 25"/>
                <a:gd name="T61" fmla="*/ 24 h 24"/>
                <a:gd name="T62" fmla="*/ 12 w 25"/>
                <a:gd name="T63" fmla="*/ 24 h 24"/>
                <a:gd name="T64" fmla="*/ 10 w 25"/>
                <a:gd name="T65" fmla="*/ 24 h 24"/>
                <a:gd name="T66" fmla="*/ 9 w 25"/>
                <a:gd name="T67" fmla="*/ 23 h 24"/>
                <a:gd name="T68" fmla="*/ 7 w 25"/>
                <a:gd name="T69" fmla="*/ 22 h 24"/>
                <a:gd name="T70" fmla="*/ 5 w 25"/>
                <a:gd name="T71" fmla="*/ 20 h 24"/>
                <a:gd name="T72" fmla="*/ 5 w 25"/>
                <a:gd name="T73" fmla="*/ 19 h 24"/>
                <a:gd name="T74" fmla="*/ 4 w 25"/>
                <a:gd name="T75" fmla="*/ 19 h 24"/>
                <a:gd name="T76" fmla="*/ 2 w 25"/>
                <a:gd name="T77" fmla="*/ 19 h 24"/>
                <a:gd name="T78" fmla="*/ 1 w 25"/>
                <a:gd name="T79" fmla="*/ 19 h 24"/>
                <a:gd name="T80" fmla="*/ 0 w 25"/>
                <a:gd name="T81" fmla="*/ 18 h 24"/>
                <a:gd name="T82" fmla="*/ 0 w 25"/>
                <a:gd name="T83" fmla="*/ 17 h 24"/>
                <a:gd name="T84" fmla="*/ 0 w 25"/>
                <a:gd name="T85" fmla="*/ 15 h 24"/>
                <a:gd name="T86" fmla="*/ 1 w 25"/>
                <a:gd name="T87" fmla="*/ 14 h 24"/>
                <a:gd name="T88" fmla="*/ 0 w 25"/>
                <a:gd name="T89" fmla="*/ 14 h 24"/>
                <a:gd name="T90" fmla="*/ 0 w 25"/>
                <a:gd name="T91" fmla="*/ 13 h 24"/>
                <a:gd name="T92" fmla="*/ 0 w 25"/>
                <a:gd name="T93" fmla="*/ 11 h 24"/>
                <a:gd name="T94" fmla="*/ 0 w 25"/>
                <a:gd name="T95" fmla="*/ 10 h 24"/>
                <a:gd name="T96" fmla="*/ 0 w 25"/>
                <a:gd name="T97" fmla="*/ 10 h 24"/>
                <a:gd name="T98" fmla="*/ 1 w 25"/>
                <a:gd name="T99" fmla="*/ 10 h 24"/>
                <a:gd name="T100" fmla="*/ 0 w 25"/>
                <a:gd name="T101" fmla="*/ 9 h 24"/>
                <a:gd name="T102" fmla="*/ 1 w 25"/>
                <a:gd name="T103" fmla="*/ 8 h 24"/>
                <a:gd name="T104" fmla="*/ 2 w 25"/>
                <a:gd name="T105" fmla="*/ 7 h 24"/>
                <a:gd name="T106" fmla="*/ 3 w 25"/>
                <a:gd name="T107" fmla="*/ 7 h 24"/>
                <a:gd name="T108" fmla="*/ 4 w 25"/>
                <a:gd name="T109" fmla="*/ 6 h 24"/>
                <a:gd name="T110" fmla="*/ 5 w 25"/>
                <a:gd name="T111" fmla="*/ 5 h 24"/>
                <a:gd name="T112" fmla="*/ 5 w 25"/>
                <a:gd name="T113" fmla="*/ 4 h 24"/>
                <a:gd name="T114" fmla="*/ 6 w 25"/>
                <a:gd name="T115" fmla="*/ 3 h 24"/>
                <a:gd name="T116" fmla="*/ 8 w 25"/>
                <a:gd name="T117" fmla="*/ 3 h 24"/>
                <a:gd name="T118" fmla="*/ 9 w 25"/>
                <a:gd name="T119" fmla="*/ 2 h 24"/>
                <a:gd name="T120" fmla="*/ 11 w 25"/>
                <a:gd name="T121" fmla="*/ 2 h 24"/>
                <a:gd name="T122" fmla="*/ 12 w 25"/>
                <a:gd name="T123" fmla="*/ 1 h 24"/>
                <a:gd name="T124" fmla="*/ 13 w 25"/>
                <a:gd name="T125" fmla="*/ 0 h 2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5"/>
                <a:gd name="T190" fmla="*/ 0 h 24"/>
                <a:gd name="T191" fmla="*/ 25 w 25"/>
                <a:gd name="T192" fmla="*/ 24 h 2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5" h="24">
                  <a:moveTo>
                    <a:pt x="13" y="0"/>
                  </a:moveTo>
                  <a:lnTo>
                    <a:pt x="14" y="4"/>
                  </a:lnTo>
                  <a:lnTo>
                    <a:pt x="15" y="6"/>
                  </a:lnTo>
                  <a:lnTo>
                    <a:pt x="16" y="7"/>
                  </a:lnTo>
                  <a:lnTo>
                    <a:pt x="16" y="9"/>
                  </a:lnTo>
                  <a:lnTo>
                    <a:pt x="18" y="10"/>
                  </a:lnTo>
                  <a:lnTo>
                    <a:pt x="19" y="12"/>
                  </a:lnTo>
                  <a:lnTo>
                    <a:pt x="22" y="14"/>
                  </a:lnTo>
                  <a:lnTo>
                    <a:pt x="24" y="15"/>
                  </a:lnTo>
                  <a:lnTo>
                    <a:pt x="25" y="17"/>
                  </a:lnTo>
                  <a:lnTo>
                    <a:pt x="25" y="18"/>
                  </a:lnTo>
                  <a:lnTo>
                    <a:pt x="24" y="18"/>
                  </a:lnTo>
                  <a:lnTo>
                    <a:pt x="24" y="19"/>
                  </a:lnTo>
                  <a:lnTo>
                    <a:pt x="23" y="20"/>
                  </a:lnTo>
                  <a:lnTo>
                    <a:pt x="22" y="20"/>
                  </a:lnTo>
                  <a:lnTo>
                    <a:pt x="20" y="22"/>
                  </a:lnTo>
                  <a:lnTo>
                    <a:pt x="19" y="21"/>
                  </a:lnTo>
                  <a:lnTo>
                    <a:pt x="18" y="20"/>
                  </a:lnTo>
                  <a:lnTo>
                    <a:pt x="17" y="19"/>
                  </a:lnTo>
                  <a:lnTo>
                    <a:pt x="17" y="20"/>
                  </a:lnTo>
                  <a:lnTo>
                    <a:pt x="16" y="20"/>
                  </a:lnTo>
                  <a:lnTo>
                    <a:pt x="16" y="21"/>
                  </a:lnTo>
                  <a:lnTo>
                    <a:pt x="17" y="22"/>
                  </a:lnTo>
                  <a:lnTo>
                    <a:pt x="16" y="22"/>
                  </a:lnTo>
                  <a:lnTo>
                    <a:pt x="15" y="23"/>
                  </a:lnTo>
                  <a:lnTo>
                    <a:pt x="15" y="24"/>
                  </a:lnTo>
                  <a:lnTo>
                    <a:pt x="14" y="24"/>
                  </a:lnTo>
                  <a:lnTo>
                    <a:pt x="12" y="24"/>
                  </a:lnTo>
                  <a:lnTo>
                    <a:pt x="10" y="24"/>
                  </a:lnTo>
                  <a:lnTo>
                    <a:pt x="9" y="23"/>
                  </a:lnTo>
                  <a:lnTo>
                    <a:pt x="7" y="22"/>
                  </a:lnTo>
                  <a:lnTo>
                    <a:pt x="5" y="20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2" y="19"/>
                  </a:lnTo>
                  <a:lnTo>
                    <a:pt x="1" y="19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1" y="14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0" y="9"/>
                  </a:lnTo>
                  <a:lnTo>
                    <a:pt x="1" y="8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8" y="3"/>
                  </a:lnTo>
                  <a:lnTo>
                    <a:pt x="9" y="2"/>
                  </a:lnTo>
                  <a:lnTo>
                    <a:pt x="11" y="2"/>
                  </a:lnTo>
                  <a:lnTo>
                    <a:pt x="12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5" name="Freeform 12">
              <a:extLst>
                <a:ext uri="{FF2B5EF4-FFF2-40B4-BE49-F238E27FC236}">
                  <a16:creationId xmlns:a16="http://schemas.microsoft.com/office/drawing/2014/main" id="{132BEEF3-F3F2-F1B0-3EE5-505CAC837A6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" y="75"/>
              <a:ext cx="21" cy="25"/>
            </a:xfrm>
            <a:custGeom>
              <a:avLst/>
              <a:gdLst>
                <a:gd name="T0" fmla="*/ 21 w 21"/>
                <a:gd name="T1" fmla="*/ 18 h 25"/>
                <a:gd name="T2" fmla="*/ 18 w 21"/>
                <a:gd name="T3" fmla="*/ 15 h 25"/>
                <a:gd name="T4" fmla="*/ 15 w 21"/>
                <a:gd name="T5" fmla="*/ 14 h 25"/>
                <a:gd name="T6" fmla="*/ 15 w 21"/>
                <a:gd name="T7" fmla="*/ 10 h 25"/>
                <a:gd name="T8" fmla="*/ 15 w 21"/>
                <a:gd name="T9" fmla="*/ 6 h 25"/>
                <a:gd name="T10" fmla="*/ 12 w 21"/>
                <a:gd name="T11" fmla="*/ 4 h 25"/>
                <a:gd name="T12" fmla="*/ 9 w 21"/>
                <a:gd name="T13" fmla="*/ 3 h 25"/>
                <a:gd name="T14" fmla="*/ 7 w 21"/>
                <a:gd name="T15" fmla="*/ 1 h 25"/>
                <a:gd name="T16" fmla="*/ 6 w 21"/>
                <a:gd name="T17" fmla="*/ 0 h 25"/>
                <a:gd name="T18" fmla="*/ 5 w 21"/>
                <a:gd name="T19" fmla="*/ 0 h 25"/>
                <a:gd name="T20" fmla="*/ 5 w 21"/>
                <a:gd name="T21" fmla="*/ 3 h 25"/>
                <a:gd name="T22" fmla="*/ 6 w 21"/>
                <a:gd name="T23" fmla="*/ 6 h 25"/>
                <a:gd name="T24" fmla="*/ 4 w 21"/>
                <a:gd name="T25" fmla="*/ 6 h 25"/>
                <a:gd name="T26" fmla="*/ 2 w 21"/>
                <a:gd name="T27" fmla="*/ 8 h 25"/>
                <a:gd name="T28" fmla="*/ 3 w 21"/>
                <a:gd name="T29" fmla="*/ 10 h 25"/>
                <a:gd name="T30" fmla="*/ 2 w 21"/>
                <a:gd name="T31" fmla="*/ 11 h 25"/>
                <a:gd name="T32" fmla="*/ 2 w 21"/>
                <a:gd name="T33" fmla="*/ 13 h 25"/>
                <a:gd name="T34" fmla="*/ 0 w 21"/>
                <a:gd name="T35" fmla="*/ 15 h 25"/>
                <a:gd name="T36" fmla="*/ 0 w 21"/>
                <a:gd name="T37" fmla="*/ 16 h 25"/>
                <a:gd name="T38" fmla="*/ 1 w 21"/>
                <a:gd name="T39" fmla="*/ 17 h 25"/>
                <a:gd name="T40" fmla="*/ 0 w 21"/>
                <a:gd name="T41" fmla="*/ 19 h 25"/>
                <a:gd name="T42" fmla="*/ 2 w 21"/>
                <a:gd name="T43" fmla="*/ 19 h 25"/>
                <a:gd name="T44" fmla="*/ 4 w 21"/>
                <a:gd name="T45" fmla="*/ 20 h 25"/>
                <a:gd name="T46" fmla="*/ 5 w 21"/>
                <a:gd name="T47" fmla="*/ 22 h 25"/>
                <a:gd name="T48" fmla="*/ 6 w 21"/>
                <a:gd name="T49" fmla="*/ 23 h 25"/>
                <a:gd name="T50" fmla="*/ 8 w 21"/>
                <a:gd name="T51" fmla="*/ 25 h 25"/>
                <a:gd name="T52" fmla="*/ 10 w 21"/>
                <a:gd name="T53" fmla="*/ 25 h 25"/>
                <a:gd name="T54" fmla="*/ 11 w 21"/>
                <a:gd name="T55" fmla="*/ 24 h 25"/>
                <a:gd name="T56" fmla="*/ 13 w 21"/>
                <a:gd name="T57" fmla="*/ 23 h 25"/>
                <a:gd name="T58" fmla="*/ 15 w 21"/>
                <a:gd name="T59" fmla="*/ 22 h 25"/>
                <a:gd name="T60" fmla="*/ 16 w 21"/>
                <a:gd name="T61" fmla="*/ 20 h 25"/>
                <a:gd name="T62" fmla="*/ 19 w 21"/>
                <a:gd name="T63" fmla="*/ 20 h 25"/>
                <a:gd name="T64" fmla="*/ 21 w 21"/>
                <a:gd name="T65" fmla="*/ 19 h 2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"/>
                <a:gd name="T100" fmla="*/ 0 h 25"/>
                <a:gd name="T101" fmla="*/ 21 w 21"/>
                <a:gd name="T102" fmla="*/ 25 h 2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" h="25">
                  <a:moveTo>
                    <a:pt x="21" y="19"/>
                  </a:moveTo>
                  <a:lnTo>
                    <a:pt x="21" y="18"/>
                  </a:lnTo>
                  <a:lnTo>
                    <a:pt x="20" y="17"/>
                  </a:lnTo>
                  <a:lnTo>
                    <a:pt x="18" y="15"/>
                  </a:lnTo>
                  <a:lnTo>
                    <a:pt x="16" y="15"/>
                  </a:lnTo>
                  <a:lnTo>
                    <a:pt x="15" y="14"/>
                  </a:lnTo>
                  <a:lnTo>
                    <a:pt x="16" y="12"/>
                  </a:lnTo>
                  <a:lnTo>
                    <a:pt x="15" y="10"/>
                  </a:lnTo>
                  <a:lnTo>
                    <a:pt x="15" y="9"/>
                  </a:lnTo>
                  <a:lnTo>
                    <a:pt x="15" y="6"/>
                  </a:lnTo>
                  <a:lnTo>
                    <a:pt x="14" y="5"/>
                  </a:lnTo>
                  <a:lnTo>
                    <a:pt x="12" y="4"/>
                  </a:lnTo>
                  <a:lnTo>
                    <a:pt x="11" y="4"/>
                  </a:lnTo>
                  <a:lnTo>
                    <a:pt x="9" y="3"/>
                  </a:lnTo>
                  <a:lnTo>
                    <a:pt x="9" y="1"/>
                  </a:lnTo>
                  <a:lnTo>
                    <a:pt x="7" y="1"/>
                  </a:lnTo>
                  <a:lnTo>
                    <a:pt x="6" y="1"/>
                  </a:lnTo>
                  <a:lnTo>
                    <a:pt x="6" y="0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2"/>
                  </a:lnTo>
                  <a:lnTo>
                    <a:pt x="5" y="3"/>
                  </a:lnTo>
                  <a:lnTo>
                    <a:pt x="6" y="5"/>
                  </a:lnTo>
                  <a:lnTo>
                    <a:pt x="6" y="6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8"/>
                  </a:lnTo>
                  <a:lnTo>
                    <a:pt x="3" y="9"/>
                  </a:lnTo>
                  <a:lnTo>
                    <a:pt x="3" y="10"/>
                  </a:lnTo>
                  <a:lnTo>
                    <a:pt x="2" y="10"/>
                  </a:lnTo>
                  <a:lnTo>
                    <a:pt x="2" y="11"/>
                  </a:lnTo>
                  <a:lnTo>
                    <a:pt x="1" y="12"/>
                  </a:lnTo>
                  <a:lnTo>
                    <a:pt x="2" y="13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1" y="17"/>
                  </a:lnTo>
                  <a:lnTo>
                    <a:pt x="1" y="18"/>
                  </a:lnTo>
                  <a:lnTo>
                    <a:pt x="0" y="19"/>
                  </a:lnTo>
                  <a:lnTo>
                    <a:pt x="1" y="20"/>
                  </a:lnTo>
                  <a:lnTo>
                    <a:pt x="2" y="19"/>
                  </a:lnTo>
                  <a:lnTo>
                    <a:pt x="4" y="19"/>
                  </a:lnTo>
                  <a:lnTo>
                    <a:pt x="4" y="20"/>
                  </a:lnTo>
                  <a:lnTo>
                    <a:pt x="5" y="21"/>
                  </a:lnTo>
                  <a:lnTo>
                    <a:pt x="5" y="22"/>
                  </a:lnTo>
                  <a:lnTo>
                    <a:pt x="6" y="23"/>
                  </a:lnTo>
                  <a:lnTo>
                    <a:pt x="7" y="24"/>
                  </a:lnTo>
                  <a:lnTo>
                    <a:pt x="8" y="25"/>
                  </a:lnTo>
                  <a:lnTo>
                    <a:pt x="9" y="25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1" y="24"/>
                  </a:lnTo>
                  <a:lnTo>
                    <a:pt x="12" y="23"/>
                  </a:lnTo>
                  <a:lnTo>
                    <a:pt x="13" y="23"/>
                  </a:lnTo>
                  <a:lnTo>
                    <a:pt x="14" y="23"/>
                  </a:lnTo>
                  <a:lnTo>
                    <a:pt x="15" y="22"/>
                  </a:lnTo>
                  <a:lnTo>
                    <a:pt x="16" y="21"/>
                  </a:lnTo>
                  <a:lnTo>
                    <a:pt x="16" y="20"/>
                  </a:lnTo>
                  <a:lnTo>
                    <a:pt x="18" y="21"/>
                  </a:lnTo>
                  <a:lnTo>
                    <a:pt x="19" y="20"/>
                  </a:lnTo>
                  <a:lnTo>
                    <a:pt x="20" y="20"/>
                  </a:lnTo>
                  <a:lnTo>
                    <a:pt x="21" y="19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6" name="Freeform 13">
              <a:extLst>
                <a:ext uri="{FF2B5EF4-FFF2-40B4-BE49-F238E27FC236}">
                  <a16:creationId xmlns:a16="http://schemas.microsoft.com/office/drawing/2014/main" id="{E9F2DFC3-D87B-E1EC-9A70-68330102E7C8}"/>
                </a:ext>
              </a:extLst>
            </p:cNvPr>
            <p:cNvSpPr>
              <a:spLocks/>
            </p:cNvSpPr>
            <p:nvPr/>
          </p:nvSpPr>
          <p:spPr bwMode="auto">
            <a:xfrm>
              <a:off x="77" y="66"/>
              <a:ext cx="25" cy="29"/>
            </a:xfrm>
            <a:custGeom>
              <a:avLst/>
              <a:gdLst>
                <a:gd name="T0" fmla="*/ 25 w 25"/>
                <a:gd name="T1" fmla="*/ 24 h 29"/>
                <a:gd name="T2" fmla="*/ 25 w 25"/>
                <a:gd name="T3" fmla="*/ 23 h 29"/>
                <a:gd name="T4" fmla="*/ 25 w 25"/>
                <a:gd name="T5" fmla="*/ 19 h 29"/>
                <a:gd name="T6" fmla="*/ 24 w 25"/>
                <a:gd name="T7" fmla="*/ 17 h 29"/>
                <a:gd name="T8" fmla="*/ 23 w 25"/>
                <a:gd name="T9" fmla="*/ 13 h 29"/>
                <a:gd name="T10" fmla="*/ 22 w 25"/>
                <a:gd name="T11" fmla="*/ 12 h 29"/>
                <a:gd name="T12" fmla="*/ 21 w 25"/>
                <a:gd name="T13" fmla="*/ 9 h 29"/>
                <a:gd name="T14" fmla="*/ 19 w 25"/>
                <a:gd name="T15" fmla="*/ 9 h 29"/>
                <a:gd name="T16" fmla="*/ 17 w 25"/>
                <a:gd name="T17" fmla="*/ 7 h 29"/>
                <a:gd name="T18" fmla="*/ 15 w 25"/>
                <a:gd name="T19" fmla="*/ 5 h 29"/>
                <a:gd name="T20" fmla="*/ 12 w 25"/>
                <a:gd name="T21" fmla="*/ 3 h 29"/>
                <a:gd name="T22" fmla="*/ 11 w 25"/>
                <a:gd name="T23" fmla="*/ 1 h 29"/>
                <a:gd name="T24" fmla="*/ 10 w 25"/>
                <a:gd name="T25" fmla="*/ 0 h 29"/>
                <a:gd name="T26" fmla="*/ 10 w 25"/>
                <a:gd name="T27" fmla="*/ 1 h 29"/>
                <a:gd name="T28" fmla="*/ 9 w 25"/>
                <a:gd name="T29" fmla="*/ 3 h 29"/>
                <a:gd name="T30" fmla="*/ 8 w 25"/>
                <a:gd name="T31" fmla="*/ 3 h 29"/>
                <a:gd name="T32" fmla="*/ 7 w 25"/>
                <a:gd name="T33" fmla="*/ 3 h 29"/>
                <a:gd name="T34" fmla="*/ 6 w 25"/>
                <a:gd name="T35" fmla="*/ 2 h 29"/>
                <a:gd name="T36" fmla="*/ 5 w 25"/>
                <a:gd name="T37" fmla="*/ 1 h 29"/>
                <a:gd name="T38" fmla="*/ 4 w 25"/>
                <a:gd name="T39" fmla="*/ 1 h 29"/>
                <a:gd name="T40" fmla="*/ 3 w 25"/>
                <a:gd name="T41" fmla="*/ 2 h 29"/>
                <a:gd name="T42" fmla="*/ 2 w 25"/>
                <a:gd name="T43" fmla="*/ 1 h 29"/>
                <a:gd name="T44" fmla="*/ 1 w 25"/>
                <a:gd name="T45" fmla="*/ 2 h 29"/>
                <a:gd name="T46" fmla="*/ 1 w 25"/>
                <a:gd name="T47" fmla="*/ 4 h 29"/>
                <a:gd name="T48" fmla="*/ 0 w 25"/>
                <a:gd name="T49" fmla="*/ 4 h 29"/>
                <a:gd name="T50" fmla="*/ 0 w 25"/>
                <a:gd name="T51" fmla="*/ 5 h 29"/>
                <a:gd name="T52" fmla="*/ 1 w 25"/>
                <a:gd name="T53" fmla="*/ 6 h 29"/>
                <a:gd name="T54" fmla="*/ 2 w 25"/>
                <a:gd name="T55" fmla="*/ 5 h 29"/>
                <a:gd name="T56" fmla="*/ 3 w 25"/>
                <a:gd name="T57" fmla="*/ 5 h 29"/>
                <a:gd name="T58" fmla="*/ 4 w 25"/>
                <a:gd name="T59" fmla="*/ 6 h 29"/>
                <a:gd name="T60" fmla="*/ 3 w 25"/>
                <a:gd name="T61" fmla="*/ 7 h 29"/>
                <a:gd name="T62" fmla="*/ 2 w 25"/>
                <a:gd name="T63" fmla="*/ 7 h 29"/>
                <a:gd name="T64" fmla="*/ 2 w 25"/>
                <a:gd name="T65" fmla="*/ 8 h 29"/>
                <a:gd name="T66" fmla="*/ 2 w 25"/>
                <a:gd name="T67" fmla="*/ 9 h 29"/>
                <a:gd name="T68" fmla="*/ 2 w 25"/>
                <a:gd name="T69" fmla="*/ 9 h 29"/>
                <a:gd name="T70" fmla="*/ 2 w 25"/>
                <a:gd name="T71" fmla="*/ 10 h 29"/>
                <a:gd name="T72" fmla="*/ 4 w 25"/>
                <a:gd name="T73" fmla="*/ 10 h 29"/>
                <a:gd name="T74" fmla="*/ 4 w 25"/>
                <a:gd name="T75" fmla="*/ 10 h 29"/>
                <a:gd name="T76" fmla="*/ 6 w 25"/>
                <a:gd name="T77" fmla="*/ 12 h 29"/>
                <a:gd name="T78" fmla="*/ 7 w 25"/>
                <a:gd name="T79" fmla="*/ 13 h 29"/>
                <a:gd name="T80" fmla="*/ 8 w 25"/>
                <a:gd name="T81" fmla="*/ 13 h 29"/>
                <a:gd name="T82" fmla="*/ 10 w 25"/>
                <a:gd name="T83" fmla="*/ 14 h 29"/>
                <a:gd name="T84" fmla="*/ 11 w 25"/>
                <a:gd name="T85" fmla="*/ 16 h 29"/>
                <a:gd name="T86" fmla="*/ 11 w 25"/>
                <a:gd name="T87" fmla="*/ 18 h 29"/>
                <a:gd name="T88" fmla="*/ 11 w 25"/>
                <a:gd name="T89" fmla="*/ 20 h 29"/>
                <a:gd name="T90" fmla="*/ 11 w 25"/>
                <a:gd name="T91" fmla="*/ 22 h 29"/>
                <a:gd name="T92" fmla="*/ 12 w 25"/>
                <a:gd name="T93" fmla="*/ 23 h 29"/>
                <a:gd name="T94" fmla="*/ 12 w 25"/>
                <a:gd name="T95" fmla="*/ 24 h 29"/>
                <a:gd name="T96" fmla="*/ 14 w 25"/>
                <a:gd name="T97" fmla="*/ 24 h 29"/>
                <a:gd name="T98" fmla="*/ 16 w 25"/>
                <a:gd name="T99" fmla="*/ 26 h 29"/>
                <a:gd name="T100" fmla="*/ 16 w 25"/>
                <a:gd name="T101" fmla="*/ 27 h 29"/>
                <a:gd name="T102" fmla="*/ 17 w 25"/>
                <a:gd name="T103" fmla="*/ 27 h 29"/>
                <a:gd name="T104" fmla="*/ 17 w 25"/>
                <a:gd name="T105" fmla="*/ 28 h 29"/>
                <a:gd name="T106" fmla="*/ 18 w 25"/>
                <a:gd name="T107" fmla="*/ 29 h 29"/>
                <a:gd name="T108" fmla="*/ 18 w 25"/>
                <a:gd name="T109" fmla="*/ 28 h 29"/>
                <a:gd name="T110" fmla="*/ 19 w 25"/>
                <a:gd name="T111" fmla="*/ 27 h 29"/>
                <a:gd name="T112" fmla="*/ 21 w 25"/>
                <a:gd name="T113" fmla="*/ 27 h 29"/>
                <a:gd name="T114" fmla="*/ 22 w 25"/>
                <a:gd name="T115" fmla="*/ 26 h 29"/>
                <a:gd name="T116" fmla="*/ 23 w 25"/>
                <a:gd name="T117" fmla="*/ 26 h 29"/>
                <a:gd name="T118" fmla="*/ 25 w 25"/>
                <a:gd name="T119" fmla="*/ 24 h 2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"/>
                <a:gd name="T181" fmla="*/ 0 h 29"/>
                <a:gd name="T182" fmla="*/ 25 w 25"/>
                <a:gd name="T183" fmla="*/ 29 h 2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" h="29">
                  <a:moveTo>
                    <a:pt x="25" y="24"/>
                  </a:moveTo>
                  <a:lnTo>
                    <a:pt x="25" y="23"/>
                  </a:lnTo>
                  <a:lnTo>
                    <a:pt x="25" y="19"/>
                  </a:lnTo>
                  <a:lnTo>
                    <a:pt x="24" y="17"/>
                  </a:lnTo>
                  <a:lnTo>
                    <a:pt x="23" y="13"/>
                  </a:lnTo>
                  <a:lnTo>
                    <a:pt x="22" y="12"/>
                  </a:lnTo>
                  <a:lnTo>
                    <a:pt x="21" y="9"/>
                  </a:lnTo>
                  <a:lnTo>
                    <a:pt x="19" y="9"/>
                  </a:lnTo>
                  <a:lnTo>
                    <a:pt x="17" y="7"/>
                  </a:lnTo>
                  <a:lnTo>
                    <a:pt x="15" y="5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10" y="0"/>
                  </a:lnTo>
                  <a:lnTo>
                    <a:pt x="10" y="1"/>
                  </a:lnTo>
                  <a:lnTo>
                    <a:pt x="9" y="3"/>
                  </a:lnTo>
                  <a:lnTo>
                    <a:pt x="8" y="3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1"/>
                  </a:lnTo>
                  <a:lnTo>
                    <a:pt x="3" y="2"/>
                  </a:lnTo>
                  <a:lnTo>
                    <a:pt x="2" y="1"/>
                  </a:lnTo>
                  <a:lnTo>
                    <a:pt x="1" y="2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7"/>
                  </a:lnTo>
                  <a:lnTo>
                    <a:pt x="2" y="8"/>
                  </a:lnTo>
                  <a:lnTo>
                    <a:pt x="2" y="9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6" y="12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10" y="14"/>
                  </a:lnTo>
                  <a:lnTo>
                    <a:pt x="11" y="16"/>
                  </a:lnTo>
                  <a:lnTo>
                    <a:pt x="11" y="18"/>
                  </a:lnTo>
                  <a:lnTo>
                    <a:pt x="11" y="20"/>
                  </a:lnTo>
                  <a:lnTo>
                    <a:pt x="11" y="22"/>
                  </a:lnTo>
                  <a:lnTo>
                    <a:pt x="12" y="23"/>
                  </a:lnTo>
                  <a:lnTo>
                    <a:pt x="12" y="24"/>
                  </a:lnTo>
                  <a:lnTo>
                    <a:pt x="14" y="24"/>
                  </a:lnTo>
                  <a:lnTo>
                    <a:pt x="16" y="26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17" y="28"/>
                  </a:lnTo>
                  <a:lnTo>
                    <a:pt x="18" y="29"/>
                  </a:lnTo>
                  <a:lnTo>
                    <a:pt x="18" y="28"/>
                  </a:lnTo>
                  <a:lnTo>
                    <a:pt x="19" y="27"/>
                  </a:lnTo>
                  <a:lnTo>
                    <a:pt x="21" y="27"/>
                  </a:lnTo>
                  <a:lnTo>
                    <a:pt x="22" y="26"/>
                  </a:lnTo>
                  <a:lnTo>
                    <a:pt x="23" y="26"/>
                  </a:lnTo>
                  <a:lnTo>
                    <a:pt x="25" y="24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7" name="Freeform 14">
              <a:extLst>
                <a:ext uri="{FF2B5EF4-FFF2-40B4-BE49-F238E27FC236}">
                  <a16:creationId xmlns:a16="http://schemas.microsoft.com/office/drawing/2014/main" id="{40F67CEF-28D1-0233-22B3-17EB6C2747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" y="90"/>
              <a:ext cx="38" cy="37"/>
            </a:xfrm>
            <a:custGeom>
              <a:avLst/>
              <a:gdLst>
                <a:gd name="T0" fmla="*/ 8 w 38"/>
                <a:gd name="T1" fmla="*/ 2 h 37"/>
                <a:gd name="T2" fmla="*/ 7 w 38"/>
                <a:gd name="T3" fmla="*/ 3 h 37"/>
                <a:gd name="T4" fmla="*/ 9 w 38"/>
                <a:gd name="T5" fmla="*/ 4 h 37"/>
                <a:gd name="T6" fmla="*/ 11 w 38"/>
                <a:gd name="T7" fmla="*/ 4 h 37"/>
                <a:gd name="T8" fmla="*/ 12 w 38"/>
                <a:gd name="T9" fmla="*/ 6 h 37"/>
                <a:gd name="T10" fmla="*/ 12 w 38"/>
                <a:gd name="T11" fmla="*/ 8 h 37"/>
                <a:gd name="T12" fmla="*/ 13 w 38"/>
                <a:gd name="T13" fmla="*/ 9 h 37"/>
                <a:gd name="T14" fmla="*/ 14 w 38"/>
                <a:gd name="T15" fmla="*/ 10 h 37"/>
                <a:gd name="T16" fmla="*/ 16 w 38"/>
                <a:gd name="T17" fmla="*/ 10 h 37"/>
                <a:gd name="T18" fmla="*/ 18 w 38"/>
                <a:gd name="T19" fmla="*/ 9 h 37"/>
                <a:gd name="T20" fmla="*/ 20 w 38"/>
                <a:gd name="T21" fmla="*/ 8 h 37"/>
                <a:gd name="T22" fmla="*/ 22 w 38"/>
                <a:gd name="T23" fmla="*/ 7 h 37"/>
                <a:gd name="T24" fmla="*/ 24 w 38"/>
                <a:gd name="T25" fmla="*/ 5 h 37"/>
                <a:gd name="T26" fmla="*/ 25 w 38"/>
                <a:gd name="T27" fmla="*/ 5 h 37"/>
                <a:gd name="T28" fmla="*/ 27 w 38"/>
                <a:gd name="T29" fmla="*/ 5 h 37"/>
                <a:gd name="T30" fmla="*/ 29 w 38"/>
                <a:gd name="T31" fmla="*/ 5 h 37"/>
                <a:gd name="T32" fmla="*/ 28 w 38"/>
                <a:gd name="T33" fmla="*/ 6 h 37"/>
                <a:gd name="T34" fmla="*/ 26 w 38"/>
                <a:gd name="T35" fmla="*/ 7 h 37"/>
                <a:gd name="T36" fmla="*/ 24 w 38"/>
                <a:gd name="T37" fmla="*/ 8 h 37"/>
                <a:gd name="T38" fmla="*/ 25 w 38"/>
                <a:gd name="T39" fmla="*/ 10 h 37"/>
                <a:gd name="T40" fmla="*/ 24 w 38"/>
                <a:gd name="T41" fmla="*/ 11 h 37"/>
                <a:gd name="T42" fmla="*/ 24 w 38"/>
                <a:gd name="T43" fmla="*/ 13 h 37"/>
                <a:gd name="T44" fmla="*/ 24 w 38"/>
                <a:gd name="T45" fmla="*/ 15 h 37"/>
                <a:gd name="T46" fmla="*/ 24 w 38"/>
                <a:gd name="T47" fmla="*/ 18 h 37"/>
                <a:gd name="T48" fmla="*/ 26 w 38"/>
                <a:gd name="T49" fmla="*/ 19 h 37"/>
                <a:gd name="T50" fmla="*/ 29 w 38"/>
                <a:gd name="T51" fmla="*/ 20 h 37"/>
                <a:gd name="T52" fmla="*/ 34 w 38"/>
                <a:gd name="T53" fmla="*/ 24 h 37"/>
                <a:gd name="T54" fmla="*/ 36 w 38"/>
                <a:gd name="T55" fmla="*/ 24 h 37"/>
                <a:gd name="T56" fmla="*/ 38 w 38"/>
                <a:gd name="T57" fmla="*/ 28 h 37"/>
                <a:gd name="T58" fmla="*/ 38 w 38"/>
                <a:gd name="T59" fmla="*/ 29 h 37"/>
                <a:gd name="T60" fmla="*/ 38 w 38"/>
                <a:gd name="T61" fmla="*/ 31 h 37"/>
                <a:gd name="T62" fmla="*/ 36 w 38"/>
                <a:gd name="T63" fmla="*/ 31 h 37"/>
                <a:gd name="T64" fmla="*/ 36 w 38"/>
                <a:gd name="T65" fmla="*/ 33 h 37"/>
                <a:gd name="T66" fmla="*/ 35 w 38"/>
                <a:gd name="T67" fmla="*/ 35 h 37"/>
                <a:gd name="T68" fmla="*/ 35 w 38"/>
                <a:gd name="T69" fmla="*/ 36 h 37"/>
                <a:gd name="T70" fmla="*/ 32 w 38"/>
                <a:gd name="T71" fmla="*/ 37 h 37"/>
                <a:gd name="T72" fmla="*/ 30 w 38"/>
                <a:gd name="T73" fmla="*/ 35 h 37"/>
                <a:gd name="T74" fmla="*/ 27 w 38"/>
                <a:gd name="T75" fmla="*/ 34 h 37"/>
                <a:gd name="T76" fmla="*/ 23 w 38"/>
                <a:gd name="T77" fmla="*/ 35 h 37"/>
                <a:gd name="T78" fmla="*/ 21 w 38"/>
                <a:gd name="T79" fmla="*/ 32 h 37"/>
                <a:gd name="T80" fmla="*/ 18 w 38"/>
                <a:gd name="T81" fmla="*/ 30 h 37"/>
                <a:gd name="T82" fmla="*/ 14 w 38"/>
                <a:gd name="T83" fmla="*/ 26 h 37"/>
                <a:gd name="T84" fmla="*/ 10 w 38"/>
                <a:gd name="T85" fmla="*/ 21 h 37"/>
                <a:gd name="T86" fmla="*/ 7 w 38"/>
                <a:gd name="T87" fmla="*/ 18 h 37"/>
                <a:gd name="T88" fmla="*/ 4 w 38"/>
                <a:gd name="T89" fmla="*/ 14 h 37"/>
                <a:gd name="T90" fmla="*/ 0 w 38"/>
                <a:gd name="T91" fmla="*/ 10 h 37"/>
                <a:gd name="T92" fmla="*/ 2 w 38"/>
                <a:gd name="T93" fmla="*/ 7 h 37"/>
                <a:gd name="T94" fmla="*/ 3 w 38"/>
                <a:gd name="T95" fmla="*/ 4 h 37"/>
                <a:gd name="T96" fmla="*/ 5 w 38"/>
                <a:gd name="T97" fmla="*/ 3 h 37"/>
                <a:gd name="T98" fmla="*/ 5 w 38"/>
                <a:gd name="T99" fmla="*/ 1 h 37"/>
                <a:gd name="T100" fmla="*/ 7 w 38"/>
                <a:gd name="T101" fmla="*/ 1 h 3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8"/>
                <a:gd name="T154" fmla="*/ 0 h 37"/>
                <a:gd name="T155" fmla="*/ 38 w 38"/>
                <a:gd name="T156" fmla="*/ 37 h 3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8" h="37">
                  <a:moveTo>
                    <a:pt x="7" y="1"/>
                  </a:moveTo>
                  <a:lnTo>
                    <a:pt x="8" y="2"/>
                  </a:lnTo>
                  <a:lnTo>
                    <a:pt x="7" y="3"/>
                  </a:lnTo>
                  <a:lnTo>
                    <a:pt x="8" y="5"/>
                  </a:lnTo>
                  <a:lnTo>
                    <a:pt x="9" y="4"/>
                  </a:lnTo>
                  <a:lnTo>
                    <a:pt x="10" y="4"/>
                  </a:lnTo>
                  <a:lnTo>
                    <a:pt x="11" y="4"/>
                  </a:lnTo>
                  <a:lnTo>
                    <a:pt x="11" y="5"/>
                  </a:lnTo>
                  <a:lnTo>
                    <a:pt x="12" y="6"/>
                  </a:lnTo>
                  <a:lnTo>
                    <a:pt x="12" y="7"/>
                  </a:lnTo>
                  <a:lnTo>
                    <a:pt x="12" y="8"/>
                  </a:lnTo>
                  <a:lnTo>
                    <a:pt x="13" y="8"/>
                  </a:lnTo>
                  <a:lnTo>
                    <a:pt x="13" y="9"/>
                  </a:lnTo>
                  <a:lnTo>
                    <a:pt x="14" y="10"/>
                  </a:lnTo>
                  <a:lnTo>
                    <a:pt x="16" y="10"/>
                  </a:lnTo>
                  <a:lnTo>
                    <a:pt x="17" y="10"/>
                  </a:lnTo>
                  <a:lnTo>
                    <a:pt x="18" y="9"/>
                  </a:lnTo>
                  <a:lnTo>
                    <a:pt x="19" y="8"/>
                  </a:lnTo>
                  <a:lnTo>
                    <a:pt x="20" y="8"/>
                  </a:lnTo>
                  <a:lnTo>
                    <a:pt x="21" y="8"/>
                  </a:lnTo>
                  <a:lnTo>
                    <a:pt x="22" y="7"/>
                  </a:lnTo>
                  <a:lnTo>
                    <a:pt x="23" y="5"/>
                  </a:lnTo>
                  <a:lnTo>
                    <a:pt x="24" y="5"/>
                  </a:lnTo>
                  <a:lnTo>
                    <a:pt x="24" y="6"/>
                  </a:lnTo>
                  <a:lnTo>
                    <a:pt x="25" y="5"/>
                  </a:lnTo>
                  <a:lnTo>
                    <a:pt x="26" y="5"/>
                  </a:lnTo>
                  <a:lnTo>
                    <a:pt x="27" y="5"/>
                  </a:lnTo>
                  <a:lnTo>
                    <a:pt x="28" y="4"/>
                  </a:lnTo>
                  <a:lnTo>
                    <a:pt x="29" y="5"/>
                  </a:lnTo>
                  <a:lnTo>
                    <a:pt x="28" y="5"/>
                  </a:lnTo>
                  <a:lnTo>
                    <a:pt x="28" y="6"/>
                  </a:lnTo>
                  <a:lnTo>
                    <a:pt x="27" y="7"/>
                  </a:lnTo>
                  <a:lnTo>
                    <a:pt x="26" y="7"/>
                  </a:lnTo>
                  <a:lnTo>
                    <a:pt x="25" y="7"/>
                  </a:lnTo>
                  <a:lnTo>
                    <a:pt x="24" y="8"/>
                  </a:lnTo>
                  <a:lnTo>
                    <a:pt x="24" y="9"/>
                  </a:lnTo>
                  <a:lnTo>
                    <a:pt x="25" y="10"/>
                  </a:lnTo>
                  <a:lnTo>
                    <a:pt x="24" y="10"/>
                  </a:lnTo>
                  <a:lnTo>
                    <a:pt x="24" y="11"/>
                  </a:lnTo>
                  <a:lnTo>
                    <a:pt x="23" y="12"/>
                  </a:lnTo>
                  <a:lnTo>
                    <a:pt x="24" y="13"/>
                  </a:lnTo>
                  <a:lnTo>
                    <a:pt x="24" y="14"/>
                  </a:lnTo>
                  <a:lnTo>
                    <a:pt x="24" y="15"/>
                  </a:lnTo>
                  <a:lnTo>
                    <a:pt x="24" y="17"/>
                  </a:lnTo>
                  <a:lnTo>
                    <a:pt x="24" y="18"/>
                  </a:lnTo>
                  <a:lnTo>
                    <a:pt x="25" y="19"/>
                  </a:lnTo>
                  <a:lnTo>
                    <a:pt x="26" y="19"/>
                  </a:lnTo>
                  <a:lnTo>
                    <a:pt x="28" y="19"/>
                  </a:lnTo>
                  <a:lnTo>
                    <a:pt x="29" y="20"/>
                  </a:lnTo>
                  <a:lnTo>
                    <a:pt x="31" y="22"/>
                  </a:lnTo>
                  <a:lnTo>
                    <a:pt x="34" y="24"/>
                  </a:lnTo>
                  <a:lnTo>
                    <a:pt x="35" y="24"/>
                  </a:lnTo>
                  <a:lnTo>
                    <a:pt x="36" y="24"/>
                  </a:lnTo>
                  <a:lnTo>
                    <a:pt x="38" y="26"/>
                  </a:lnTo>
                  <a:lnTo>
                    <a:pt x="38" y="28"/>
                  </a:lnTo>
                  <a:lnTo>
                    <a:pt x="38" y="29"/>
                  </a:lnTo>
                  <a:lnTo>
                    <a:pt x="38" y="30"/>
                  </a:lnTo>
                  <a:lnTo>
                    <a:pt x="38" y="31"/>
                  </a:lnTo>
                  <a:lnTo>
                    <a:pt x="37" y="31"/>
                  </a:lnTo>
                  <a:lnTo>
                    <a:pt x="36" y="31"/>
                  </a:lnTo>
                  <a:lnTo>
                    <a:pt x="36" y="32"/>
                  </a:lnTo>
                  <a:lnTo>
                    <a:pt x="36" y="33"/>
                  </a:lnTo>
                  <a:lnTo>
                    <a:pt x="36" y="34"/>
                  </a:lnTo>
                  <a:lnTo>
                    <a:pt x="35" y="35"/>
                  </a:lnTo>
                  <a:lnTo>
                    <a:pt x="35" y="36"/>
                  </a:lnTo>
                  <a:lnTo>
                    <a:pt x="34" y="36"/>
                  </a:lnTo>
                  <a:lnTo>
                    <a:pt x="32" y="37"/>
                  </a:lnTo>
                  <a:lnTo>
                    <a:pt x="31" y="36"/>
                  </a:lnTo>
                  <a:lnTo>
                    <a:pt x="30" y="35"/>
                  </a:lnTo>
                  <a:lnTo>
                    <a:pt x="28" y="34"/>
                  </a:lnTo>
                  <a:lnTo>
                    <a:pt x="27" y="34"/>
                  </a:lnTo>
                  <a:lnTo>
                    <a:pt x="25" y="34"/>
                  </a:lnTo>
                  <a:lnTo>
                    <a:pt x="23" y="35"/>
                  </a:lnTo>
                  <a:lnTo>
                    <a:pt x="21" y="33"/>
                  </a:lnTo>
                  <a:lnTo>
                    <a:pt x="21" y="32"/>
                  </a:lnTo>
                  <a:lnTo>
                    <a:pt x="20" y="30"/>
                  </a:lnTo>
                  <a:lnTo>
                    <a:pt x="18" y="30"/>
                  </a:lnTo>
                  <a:lnTo>
                    <a:pt x="16" y="28"/>
                  </a:lnTo>
                  <a:lnTo>
                    <a:pt x="14" y="26"/>
                  </a:lnTo>
                  <a:lnTo>
                    <a:pt x="11" y="23"/>
                  </a:lnTo>
                  <a:lnTo>
                    <a:pt x="10" y="21"/>
                  </a:lnTo>
                  <a:lnTo>
                    <a:pt x="8" y="20"/>
                  </a:lnTo>
                  <a:lnTo>
                    <a:pt x="7" y="18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1" y="8"/>
                  </a:lnTo>
                  <a:lnTo>
                    <a:pt x="2" y="7"/>
                  </a:lnTo>
                  <a:lnTo>
                    <a:pt x="3" y="6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8" name="Freeform 15">
              <a:extLst>
                <a:ext uri="{FF2B5EF4-FFF2-40B4-BE49-F238E27FC236}">
                  <a16:creationId xmlns:a16="http://schemas.microsoft.com/office/drawing/2014/main" id="{075495D4-D8E7-8F05-486E-EB9850A8F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" y="40"/>
              <a:ext cx="51" cy="30"/>
            </a:xfrm>
            <a:custGeom>
              <a:avLst/>
              <a:gdLst>
                <a:gd name="T0" fmla="*/ 49 w 51"/>
                <a:gd name="T1" fmla="*/ 25 h 30"/>
                <a:gd name="T2" fmla="*/ 47 w 51"/>
                <a:gd name="T3" fmla="*/ 21 h 30"/>
                <a:gd name="T4" fmla="*/ 45 w 51"/>
                <a:gd name="T5" fmla="*/ 18 h 30"/>
                <a:gd name="T6" fmla="*/ 45 w 51"/>
                <a:gd name="T7" fmla="*/ 16 h 30"/>
                <a:gd name="T8" fmla="*/ 45 w 51"/>
                <a:gd name="T9" fmla="*/ 13 h 30"/>
                <a:gd name="T10" fmla="*/ 45 w 51"/>
                <a:gd name="T11" fmla="*/ 10 h 30"/>
                <a:gd name="T12" fmla="*/ 45 w 51"/>
                <a:gd name="T13" fmla="*/ 9 h 30"/>
                <a:gd name="T14" fmla="*/ 43 w 51"/>
                <a:gd name="T15" fmla="*/ 6 h 30"/>
                <a:gd name="T16" fmla="*/ 40 w 51"/>
                <a:gd name="T17" fmla="*/ 6 h 30"/>
                <a:gd name="T18" fmla="*/ 38 w 51"/>
                <a:gd name="T19" fmla="*/ 7 h 30"/>
                <a:gd name="T20" fmla="*/ 35 w 51"/>
                <a:gd name="T21" fmla="*/ 7 h 30"/>
                <a:gd name="T22" fmla="*/ 32 w 51"/>
                <a:gd name="T23" fmla="*/ 6 h 30"/>
                <a:gd name="T24" fmla="*/ 30 w 51"/>
                <a:gd name="T25" fmla="*/ 5 h 30"/>
                <a:gd name="T26" fmla="*/ 25 w 51"/>
                <a:gd name="T27" fmla="*/ 6 h 30"/>
                <a:gd name="T28" fmla="*/ 22 w 51"/>
                <a:gd name="T29" fmla="*/ 4 h 30"/>
                <a:gd name="T30" fmla="*/ 20 w 51"/>
                <a:gd name="T31" fmla="*/ 5 h 30"/>
                <a:gd name="T32" fmla="*/ 19 w 51"/>
                <a:gd name="T33" fmla="*/ 4 h 30"/>
                <a:gd name="T34" fmla="*/ 16 w 51"/>
                <a:gd name="T35" fmla="*/ 4 h 30"/>
                <a:gd name="T36" fmla="*/ 13 w 51"/>
                <a:gd name="T37" fmla="*/ 2 h 30"/>
                <a:gd name="T38" fmla="*/ 10 w 51"/>
                <a:gd name="T39" fmla="*/ 0 h 30"/>
                <a:gd name="T40" fmla="*/ 7 w 51"/>
                <a:gd name="T41" fmla="*/ 0 h 30"/>
                <a:gd name="T42" fmla="*/ 5 w 51"/>
                <a:gd name="T43" fmla="*/ 0 h 30"/>
                <a:gd name="T44" fmla="*/ 4 w 51"/>
                <a:gd name="T45" fmla="*/ 1 h 30"/>
                <a:gd name="T46" fmla="*/ 4 w 51"/>
                <a:gd name="T47" fmla="*/ 5 h 30"/>
                <a:gd name="T48" fmla="*/ 2 w 51"/>
                <a:gd name="T49" fmla="*/ 7 h 30"/>
                <a:gd name="T50" fmla="*/ 1 w 51"/>
                <a:gd name="T51" fmla="*/ 10 h 30"/>
                <a:gd name="T52" fmla="*/ 1 w 51"/>
                <a:gd name="T53" fmla="*/ 11 h 30"/>
                <a:gd name="T54" fmla="*/ 4 w 51"/>
                <a:gd name="T55" fmla="*/ 12 h 30"/>
                <a:gd name="T56" fmla="*/ 5 w 51"/>
                <a:gd name="T57" fmla="*/ 14 h 30"/>
                <a:gd name="T58" fmla="*/ 7 w 51"/>
                <a:gd name="T59" fmla="*/ 16 h 30"/>
                <a:gd name="T60" fmla="*/ 8 w 51"/>
                <a:gd name="T61" fmla="*/ 18 h 30"/>
                <a:gd name="T62" fmla="*/ 9 w 51"/>
                <a:gd name="T63" fmla="*/ 20 h 30"/>
                <a:gd name="T64" fmla="*/ 10 w 51"/>
                <a:gd name="T65" fmla="*/ 19 h 30"/>
                <a:gd name="T66" fmla="*/ 11 w 51"/>
                <a:gd name="T67" fmla="*/ 17 h 30"/>
                <a:gd name="T68" fmla="*/ 12 w 51"/>
                <a:gd name="T69" fmla="*/ 17 h 30"/>
                <a:gd name="T70" fmla="*/ 15 w 51"/>
                <a:gd name="T71" fmla="*/ 19 h 30"/>
                <a:gd name="T72" fmla="*/ 19 w 51"/>
                <a:gd name="T73" fmla="*/ 19 h 30"/>
                <a:gd name="T74" fmla="*/ 22 w 51"/>
                <a:gd name="T75" fmla="*/ 21 h 30"/>
                <a:gd name="T76" fmla="*/ 25 w 51"/>
                <a:gd name="T77" fmla="*/ 23 h 30"/>
                <a:gd name="T78" fmla="*/ 28 w 51"/>
                <a:gd name="T79" fmla="*/ 23 h 30"/>
                <a:gd name="T80" fmla="*/ 30 w 51"/>
                <a:gd name="T81" fmla="*/ 24 h 30"/>
                <a:gd name="T82" fmla="*/ 32 w 51"/>
                <a:gd name="T83" fmla="*/ 24 h 30"/>
                <a:gd name="T84" fmla="*/ 35 w 51"/>
                <a:gd name="T85" fmla="*/ 24 h 30"/>
                <a:gd name="T86" fmla="*/ 37 w 51"/>
                <a:gd name="T87" fmla="*/ 25 h 30"/>
                <a:gd name="T88" fmla="*/ 37 w 51"/>
                <a:gd name="T89" fmla="*/ 27 h 30"/>
                <a:gd name="T90" fmla="*/ 39 w 51"/>
                <a:gd name="T91" fmla="*/ 28 h 30"/>
                <a:gd name="T92" fmla="*/ 41 w 51"/>
                <a:gd name="T93" fmla="*/ 29 h 30"/>
                <a:gd name="T94" fmla="*/ 42 w 51"/>
                <a:gd name="T95" fmla="*/ 29 h 30"/>
                <a:gd name="T96" fmla="*/ 43 w 51"/>
                <a:gd name="T97" fmla="*/ 27 h 30"/>
                <a:gd name="T98" fmla="*/ 45 w 51"/>
                <a:gd name="T99" fmla="*/ 27 h 30"/>
                <a:gd name="T100" fmla="*/ 48 w 51"/>
                <a:gd name="T101" fmla="*/ 28 h 30"/>
                <a:gd name="T102" fmla="*/ 49 w 51"/>
                <a:gd name="T103" fmla="*/ 29 h 30"/>
                <a:gd name="T104" fmla="*/ 51 w 51"/>
                <a:gd name="T105" fmla="*/ 27 h 3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1"/>
                <a:gd name="T160" fmla="*/ 0 h 30"/>
                <a:gd name="T161" fmla="*/ 51 w 51"/>
                <a:gd name="T162" fmla="*/ 30 h 3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1" h="30">
                  <a:moveTo>
                    <a:pt x="50" y="26"/>
                  </a:moveTo>
                  <a:lnTo>
                    <a:pt x="49" y="25"/>
                  </a:lnTo>
                  <a:lnTo>
                    <a:pt x="48" y="23"/>
                  </a:lnTo>
                  <a:lnTo>
                    <a:pt x="47" y="21"/>
                  </a:lnTo>
                  <a:lnTo>
                    <a:pt x="46" y="20"/>
                  </a:lnTo>
                  <a:lnTo>
                    <a:pt x="45" y="18"/>
                  </a:lnTo>
                  <a:lnTo>
                    <a:pt x="45" y="17"/>
                  </a:lnTo>
                  <a:lnTo>
                    <a:pt x="45" y="16"/>
                  </a:lnTo>
                  <a:lnTo>
                    <a:pt x="46" y="15"/>
                  </a:lnTo>
                  <a:lnTo>
                    <a:pt x="45" y="13"/>
                  </a:lnTo>
                  <a:lnTo>
                    <a:pt x="45" y="12"/>
                  </a:lnTo>
                  <a:lnTo>
                    <a:pt x="45" y="10"/>
                  </a:lnTo>
                  <a:lnTo>
                    <a:pt x="46" y="10"/>
                  </a:lnTo>
                  <a:lnTo>
                    <a:pt x="45" y="9"/>
                  </a:lnTo>
                  <a:lnTo>
                    <a:pt x="44" y="7"/>
                  </a:lnTo>
                  <a:lnTo>
                    <a:pt x="43" y="6"/>
                  </a:lnTo>
                  <a:lnTo>
                    <a:pt x="41" y="6"/>
                  </a:lnTo>
                  <a:lnTo>
                    <a:pt x="40" y="6"/>
                  </a:lnTo>
                  <a:lnTo>
                    <a:pt x="39" y="7"/>
                  </a:lnTo>
                  <a:lnTo>
                    <a:pt x="38" y="7"/>
                  </a:lnTo>
                  <a:lnTo>
                    <a:pt x="37" y="7"/>
                  </a:lnTo>
                  <a:lnTo>
                    <a:pt x="35" y="7"/>
                  </a:lnTo>
                  <a:lnTo>
                    <a:pt x="33" y="6"/>
                  </a:lnTo>
                  <a:lnTo>
                    <a:pt x="32" y="6"/>
                  </a:lnTo>
                  <a:lnTo>
                    <a:pt x="31" y="5"/>
                  </a:lnTo>
                  <a:lnTo>
                    <a:pt x="30" y="5"/>
                  </a:lnTo>
                  <a:lnTo>
                    <a:pt x="28" y="5"/>
                  </a:lnTo>
                  <a:lnTo>
                    <a:pt x="25" y="6"/>
                  </a:lnTo>
                  <a:lnTo>
                    <a:pt x="24" y="5"/>
                  </a:lnTo>
                  <a:lnTo>
                    <a:pt x="22" y="4"/>
                  </a:lnTo>
                  <a:lnTo>
                    <a:pt x="21" y="5"/>
                  </a:lnTo>
                  <a:lnTo>
                    <a:pt x="20" y="5"/>
                  </a:lnTo>
                  <a:lnTo>
                    <a:pt x="19" y="4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5" y="3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8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4" y="3"/>
                  </a:lnTo>
                  <a:lnTo>
                    <a:pt x="4" y="5"/>
                  </a:lnTo>
                  <a:lnTo>
                    <a:pt x="3" y="6"/>
                  </a:lnTo>
                  <a:lnTo>
                    <a:pt x="2" y="7"/>
                  </a:lnTo>
                  <a:lnTo>
                    <a:pt x="2" y="9"/>
                  </a:lnTo>
                  <a:lnTo>
                    <a:pt x="1" y="10"/>
                  </a:lnTo>
                  <a:lnTo>
                    <a:pt x="0" y="10"/>
                  </a:lnTo>
                  <a:lnTo>
                    <a:pt x="1" y="11"/>
                  </a:lnTo>
                  <a:lnTo>
                    <a:pt x="2" y="12"/>
                  </a:lnTo>
                  <a:lnTo>
                    <a:pt x="4" y="12"/>
                  </a:lnTo>
                  <a:lnTo>
                    <a:pt x="3" y="14"/>
                  </a:lnTo>
                  <a:lnTo>
                    <a:pt x="5" y="14"/>
                  </a:lnTo>
                  <a:lnTo>
                    <a:pt x="7" y="15"/>
                  </a:lnTo>
                  <a:lnTo>
                    <a:pt x="7" y="16"/>
                  </a:lnTo>
                  <a:lnTo>
                    <a:pt x="8" y="18"/>
                  </a:lnTo>
                  <a:lnTo>
                    <a:pt x="8" y="19"/>
                  </a:lnTo>
                  <a:lnTo>
                    <a:pt x="9" y="20"/>
                  </a:lnTo>
                  <a:lnTo>
                    <a:pt x="10" y="20"/>
                  </a:lnTo>
                  <a:lnTo>
                    <a:pt x="10" y="19"/>
                  </a:lnTo>
                  <a:lnTo>
                    <a:pt x="10" y="18"/>
                  </a:lnTo>
                  <a:lnTo>
                    <a:pt x="11" y="17"/>
                  </a:lnTo>
                  <a:lnTo>
                    <a:pt x="12" y="16"/>
                  </a:lnTo>
                  <a:lnTo>
                    <a:pt x="12" y="17"/>
                  </a:lnTo>
                  <a:lnTo>
                    <a:pt x="14" y="18"/>
                  </a:lnTo>
                  <a:lnTo>
                    <a:pt x="15" y="19"/>
                  </a:lnTo>
                  <a:lnTo>
                    <a:pt x="17" y="19"/>
                  </a:lnTo>
                  <a:lnTo>
                    <a:pt x="19" y="19"/>
                  </a:lnTo>
                  <a:lnTo>
                    <a:pt x="21" y="20"/>
                  </a:lnTo>
                  <a:lnTo>
                    <a:pt x="22" y="21"/>
                  </a:lnTo>
                  <a:lnTo>
                    <a:pt x="24" y="23"/>
                  </a:lnTo>
                  <a:lnTo>
                    <a:pt x="25" y="23"/>
                  </a:lnTo>
                  <a:lnTo>
                    <a:pt x="26" y="23"/>
                  </a:lnTo>
                  <a:lnTo>
                    <a:pt x="28" y="23"/>
                  </a:lnTo>
                  <a:lnTo>
                    <a:pt x="29" y="24"/>
                  </a:lnTo>
                  <a:lnTo>
                    <a:pt x="30" y="24"/>
                  </a:lnTo>
                  <a:lnTo>
                    <a:pt x="31" y="24"/>
                  </a:lnTo>
                  <a:lnTo>
                    <a:pt x="32" y="24"/>
                  </a:lnTo>
                  <a:lnTo>
                    <a:pt x="33" y="24"/>
                  </a:lnTo>
                  <a:lnTo>
                    <a:pt x="35" y="24"/>
                  </a:lnTo>
                  <a:lnTo>
                    <a:pt x="37" y="25"/>
                  </a:lnTo>
                  <a:lnTo>
                    <a:pt x="37" y="26"/>
                  </a:lnTo>
                  <a:lnTo>
                    <a:pt x="37" y="27"/>
                  </a:lnTo>
                  <a:lnTo>
                    <a:pt x="37" y="28"/>
                  </a:lnTo>
                  <a:lnTo>
                    <a:pt x="39" y="28"/>
                  </a:lnTo>
                  <a:lnTo>
                    <a:pt x="40" y="29"/>
                  </a:lnTo>
                  <a:lnTo>
                    <a:pt x="41" y="29"/>
                  </a:lnTo>
                  <a:lnTo>
                    <a:pt x="41" y="30"/>
                  </a:lnTo>
                  <a:lnTo>
                    <a:pt x="42" y="29"/>
                  </a:lnTo>
                  <a:lnTo>
                    <a:pt x="43" y="28"/>
                  </a:lnTo>
                  <a:lnTo>
                    <a:pt x="43" y="27"/>
                  </a:lnTo>
                  <a:lnTo>
                    <a:pt x="44" y="28"/>
                  </a:lnTo>
                  <a:lnTo>
                    <a:pt x="45" y="27"/>
                  </a:lnTo>
                  <a:lnTo>
                    <a:pt x="46" y="27"/>
                  </a:lnTo>
                  <a:lnTo>
                    <a:pt x="48" y="28"/>
                  </a:lnTo>
                  <a:lnTo>
                    <a:pt x="49" y="29"/>
                  </a:lnTo>
                  <a:lnTo>
                    <a:pt x="50" y="28"/>
                  </a:lnTo>
                  <a:lnTo>
                    <a:pt x="51" y="27"/>
                  </a:lnTo>
                  <a:lnTo>
                    <a:pt x="50" y="26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9" name="Freeform 16">
              <a:extLst>
                <a:ext uri="{FF2B5EF4-FFF2-40B4-BE49-F238E27FC236}">
                  <a16:creationId xmlns:a16="http://schemas.microsoft.com/office/drawing/2014/main" id="{930DEF7B-930B-5FE4-DCBF-A08AF1CA5F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50"/>
              <a:ext cx="39" cy="15"/>
            </a:xfrm>
            <a:custGeom>
              <a:avLst/>
              <a:gdLst>
                <a:gd name="T0" fmla="*/ 22 w 39"/>
                <a:gd name="T1" fmla="*/ 0 h 15"/>
                <a:gd name="T2" fmla="*/ 20 w 39"/>
                <a:gd name="T3" fmla="*/ 1 h 15"/>
                <a:gd name="T4" fmla="*/ 18 w 39"/>
                <a:gd name="T5" fmla="*/ 1 h 15"/>
                <a:gd name="T6" fmla="*/ 15 w 39"/>
                <a:gd name="T7" fmla="*/ 1 h 15"/>
                <a:gd name="T8" fmla="*/ 13 w 39"/>
                <a:gd name="T9" fmla="*/ 0 h 15"/>
                <a:gd name="T10" fmla="*/ 10 w 39"/>
                <a:gd name="T11" fmla="*/ 0 h 15"/>
                <a:gd name="T12" fmla="*/ 11 w 39"/>
                <a:gd name="T13" fmla="*/ 1 h 15"/>
                <a:gd name="T14" fmla="*/ 10 w 39"/>
                <a:gd name="T15" fmla="*/ 3 h 15"/>
                <a:gd name="T16" fmla="*/ 9 w 39"/>
                <a:gd name="T17" fmla="*/ 4 h 15"/>
                <a:gd name="T18" fmla="*/ 9 w 39"/>
                <a:gd name="T19" fmla="*/ 6 h 15"/>
                <a:gd name="T20" fmla="*/ 6 w 39"/>
                <a:gd name="T21" fmla="*/ 7 h 15"/>
                <a:gd name="T22" fmla="*/ 3 w 39"/>
                <a:gd name="T23" fmla="*/ 8 h 15"/>
                <a:gd name="T24" fmla="*/ 1 w 39"/>
                <a:gd name="T25" fmla="*/ 10 h 15"/>
                <a:gd name="T26" fmla="*/ 0 w 39"/>
                <a:gd name="T27" fmla="*/ 13 h 15"/>
                <a:gd name="T28" fmla="*/ 2 w 39"/>
                <a:gd name="T29" fmla="*/ 14 h 15"/>
                <a:gd name="T30" fmla="*/ 5 w 39"/>
                <a:gd name="T31" fmla="*/ 15 h 15"/>
                <a:gd name="T32" fmla="*/ 8 w 39"/>
                <a:gd name="T33" fmla="*/ 14 h 15"/>
                <a:gd name="T34" fmla="*/ 10 w 39"/>
                <a:gd name="T35" fmla="*/ 11 h 15"/>
                <a:gd name="T36" fmla="*/ 11 w 39"/>
                <a:gd name="T37" fmla="*/ 8 h 15"/>
                <a:gd name="T38" fmla="*/ 14 w 39"/>
                <a:gd name="T39" fmla="*/ 7 h 15"/>
                <a:gd name="T40" fmla="*/ 17 w 39"/>
                <a:gd name="T41" fmla="*/ 4 h 15"/>
                <a:gd name="T42" fmla="*/ 22 w 39"/>
                <a:gd name="T43" fmla="*/ 5 h 15"/>
                <a:gd name="T44" fmla="*/ 25 w 39"/>
                <a:gd name="T45" fmla="*/ 6 h 15"/>
                <a:gd name="T46" fmla="*/ 29 w 39"/>
                <a:gd name="T47" fmla="*/ 8 h 15"/>
                <a:gd name="T48" fmla="*/ 33 w 39"/>
                <a:gd name="T49" fmla="*/ 11 h 15"/>
                <a:gd name="T50" fmla="*/ 38 w 39"/>
                <a:gd name="T51" fmla="*/ 15 h 15"/>
                <a:gd name="T52" fmla="*/ 39 w 39"/>
                <a:gd name="T53" fmla="*/ 13 h 15"/>
                <a:gd name="T54" fmla="*/ 36 w 39"/>
                <a:gd name="T55" fmla="*/ 10 h 15"/>
                <a:gd name="T56" fmla="*/ 34 w 39"/>
                <a:gd name="T57" fmla="*/ 9 h 15"/>
                <a:gd name="T58" fmla="*/ 34 w 39"/>
                <a:gd name="T59" fmla="*/ 7 h 15"/>
                <a:gd name="T60" fmla="*/ 33 w 39"/>
                <a:gd name="T61" fmla="*/ 5 h 15"/>
                <a:gd name="T62" fmla="*/ 31 w 39"/>
                <a:gd name="T63" fmla="*/ 4 h 15"/>
                <a:gd name="T64" fmla="*/ 29 w 39"/>
                <a:gd name="T65" fmla="*/ 3 h 15"/>
                <a:gd name="T66" fmla="*/ 29 w 39"/>
                <a:gd name="T67" fmla="*/ 1 h 15"/>
                <a:gd name="T68" fmla="*/ 28 w 39"/>
                <a:gd name="T69" fmla="*/ 1 h 15"/>
                <a:gd name="T70" fmla="*/ 26 w 39"/>
                <a:gd name="T71" fmla="*/ 0 h 1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9"/>
                <a:gd name="T109" fmla="*/ 0 h 15"/>
                <a:gd name="T110" fmla="*/ 39 w 39"/>
                <a:gd name="T111" fmla="*/ 15 h 1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9" h="15">
                  <a:moveTo>
                    <a:pt x="26" y="0"/>
                  </a:moveTo>
                  <a:lnTo>
                    <a:pt x="22" y="0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19" y="0"/>
                  </a:lnTo>
                  <a:lnTo>
                    <a:pt x="18" y="1"/>
                  </a:lnTo>
                  <a:lnTo>
                    <a:pt x="16" y="1"/>
                  </a:lnTo>
                  <a:lnTo>
                    <a:pt x="15" y="1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10" y="3"/>
                  </a:lnTo>
                  <a:lnTo>
                    <a:pt x="9" y="4"/>
                  </a:lnTo>
                  <a:lnTo>
                    <a:pt x="9" y="5"/>
                  </a:lnTo>
                  <a:lnTo>
                    <a:pt x="9" y="6"/>
                  </a:lnTo>
                  <a:lnTo>
                    <a:pt x="8" y="6"/>
                  </a:lnTo>
                  <a:lnTo>
                    <a:pt x="6" y="7"/>
                  </a:lnTo>
                  <a:lnTo>
                    <a:pt x="3" y="7"/>
                  </a:lnTo>
                  <a:lnTo>
                    <a:pt x="3" y="8"/>
                  </a:lnTo>
                  <a:lnTo>
                    <a:pt x="1" y="9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2" y="14"/>
                  </a:lnTo>
                  <a:lnTo>
                    <a:pt x="4" y="15"/>
                  </a:lnTo>
                  <a:lnTo>
                    <a:pt x="5" y="15"/>
                  </a:lnTo>
                  <a:lnTo>
                    <a:pt x="7" y="15"/>
                  </a:lnTo>
                  <a:lnTo>
                    <a:pt x="8" y="14"/>
                  </a:lnTo>
                  <a:lnTo>
                    <a:pt x="10" y="12"/>
                  </a:lnTo>
                  <a:lnTo>
                    <a:pt x="10" y="11"/>
                  </a:lnTo>
                  <a:lnTo>
                    <a:pt x="10" y="9"/>
                  </a:lnTo>
                  <a:lnTo>
                    <a:pt x="11" y="8"/>
                  </a:lnTo>
                  <a:lnTo>
                    <a:pt x="13" y="8"/>
                  </a:lnTo>
                  <a:lnTo>
                    <a:pt x="14" y="7"/>
                  </a:lnTo>
                  <a:lnTo>
                    <a:pt x="15" y="6"/>
                  </a:lnTo>
                  <a:lnTo>
                    <a:pt x="17" y="4"/>
                  </a:lnTo>
                  <a:lnTo>
                    <a:pt x="20" y="4"/>
                  </a:lnTo>
                  <a:lnTo>
                    <a:pt x="22" y="5"/>
                  </a:lnTo>
                  <a:lnTo>
                    <a:pt x="24" y="6"/>
                  </a:lnTo>
                  <a:lnTo>
                    <a:pt x="25" y="6"/>
                  </a:lnTo>
                  <a:lnTo>
                    <a:pt x="27" y="6"/>
                  </a:lnTo>
                  <a:lnTo>
                    <a:pt x="29" y="8"/>
                  </a:lnTo>
                  <a:lnTo>
                    <a:pt x="31" y="9"/>
                  </a:lnTo>
                  <a:lnTo>
                    <a:pt x="33" y="11"/>
                  </a:lnTo>
                  <a:lnTo>
                    <a:pt x="36" y="14"/>
                  </a:lnTo>
                  <a:lnTo>
                    <a:pt x="38" y="15"/>
                  </a:lnTo>
                  <a:lnTo>
                    <a:pt x="39" y="14"/>
                  </a:lnTo>
                  <a:lnTo>
                    <a:pt x="39" y="13"/>
                  </a:lnTo>
                  <a:lnTo>
                    <a:pt x="38" y="11"/>
                  </a:lnTo>
                  <a:lnTo>
                    <a:pt x="36" y="10"/>
                  </a:lnTo>
                  <a:lnTo>
                    <a:pt x="36" y="9"/>
                  </a:lnTo>
                  <a:lnTo>
                    <a:pt x="34" y="9"/>
                  </a:lnTo>
                  <a:lnTo>
                    <a:pt x="34" y="8"/>
                  </a:lnTo>
                  <a:lnTo>
                    <a:pt x="34" y="7"/>
                  </a:lnTo>
                  <a:lnTo>
                    <a:pt x="33" y="6"/>
                  </a:lnTo>
                  <a:lnTo>
                    <a:pt x="33" y="5"/>
                  </a:lnTo>
                  <a:lnTo>
                    <a:pt x="32" y="5"/>
                  </a:lnTo>
                  <a:lnTo>
                    <a:pt x="31" y="4"/>
                  </a:lnTo>
                  <a:lnTo>
                    <a:pt x="30" y="3"/>
                  </a:lnTo>
                  <a:lnTo>
                    <a:pt x="29" y="3"/>
                  </a:lnTo>
                  <a:lnTo>
                    <a:pt x="29" y="2"/>
                  </a:lnTo>
                  <a:lnTo>
                    <a:pt x="29" y="1"/>
                  </a:lnTo>
                  <a:lnTo>
                    <a:pt x="28" y="1"/>
                  </a:lnTo>
                  <a:lnTo>
                    <a:pt x="27" y="1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0" name="Freeform 17">
              <a:extLst>
                <a:ext uri="{FF2B5EF4-FFF2-40B4-BE49-F238E27FC236}">
                  <a16:creationId xmlns:a16="http://schemas.microsoft.com/office/drawing/2014/main" id="{B1C789FB-C652-1D20-91A8-E7EF216D9D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" y="18"/>
              <a:ext cx="16" cy="13"/>
            </a:xfrm>
            <a:custGeom>
              <a:avLst/>
              <a:gdLst>
                <a:gd name="T0" fmla="*/ 15 w 16"/>
                <a:gd name="T1" fmla="*/ 1 h 13"/>
                <a:gd name="T2" fmla="*/ 13 w 16"/>
                <a:gd name="T3" fmla="*/ 1 h 13"/>
                <a:gd name="T4" fmla="*/ 11 w 16"/>
                <a:gd name="T5" fmla="*/ 1 h 13"/>
                <a:gd name="T6" fmla="*/ 10 w 16"/>
                <a:gd name="T7" fmla="*/ 2 h 13"/>
                <a:gd name="T8" fmla="*/ 10 w 16"/>
                <a:gd name="T9" fmla="*/ 3 h 13"/>
                <a:gd name="T10" fmla="*/ 8 w 16"/>
                <a:gd name="T11" fmla="*/ 3 h 13"/>
                <a:gd name="T12" fmla="*/ 7 w 16"/>
                <a:gd name="T13" fmla="*/ 3 h 13"/>
                <a:gd name="T14" fmla="*/ 6 w 16"/>
                <a:gd name="T15" fmla="*/ 2 h 13"/>
                <a:gd name="T16" fmla="*/ 4 w 16"/>
                <a:gd name="T17" fmla="*/ 1 h 13"/>
                <a:gd name="T18" fmla="*/ 4 w 16"/>
                <a:gd name="T19" fmla="*/ 0 h 13"/>
                <a:gd name="T20" fmla="*/ 2 w 16"/>
                <a:gd name="T21" fmla="*/ 1 h 13"/>
                <a:gd name="T22" fmla="*/ 2 w 16"/>
                <a:gd name="T23" fmla="*/ 3 h 13"/>
                <a:gd name="T24" fmla="*/ 0 w 16"/>
                <a:gd name="T25" fmla="*/ 4 h 13"/>
                <a:gd name="T26" fmla="*/ 1 w 16"/>
                <a:gd name="T27" fmla="*/ 6 h 13"/>
                <a:gd name="T28" fmla="*/ 2 w 16"/>
                <a:gd name="T29" fmla="*/ 7 h 13"/>
                <a:gd name="T30" fmla="*/ 2 w 16"/>
                <a:gd name="T31" fmla="*/ 8 h 13"/>
                <a:gd name="T32" fmla="*/ 2 w 16"/>
                <a:gd name="T33" fmla="*/ 9 h 13"/>
                <a:gd name="T34" fmla="*/ 2 w 16"/>
                <a:gd name="T35" fmla="*/ 11 h 13"/>
                <a:gd name="T36" fmla="*/ 2 w 16"/>
                <a:gd name="T37" fmla="*/ 12 h 13"/>
                <a:gd name="T38" fmla="*/ 2 w 16"/>
                <a:gd name="T39" fmla="*/ 13 h 13"/>
                <a:gd name="T40" fmla="*/ 3 w 16"/>
                <a:gd name="T41" fmla="*/ 12 h 13"/>
                <a:gd name="T42" fmla="*/ 5 w 16"/>
                <a:gd name="T43" fmla="*/ 11 h 13"/>
                <a:gd name="T44" fmla="*/ 6 w 16"/>
                <a:gd name="T45" fmla="*/ 11 h 13"/>
                <a:gd name="T46" fmla="*/ 7 w 16"/>
                <a:gd name="T47" fmla="*/ 11 h 13"/>
                <a:gd name="T48" fmla="*/ 8 w 16"/>
                <a:gd name="T49" fmla="*/ 11 h 13"/>
                <a:gd name="T50" fmla="*/ 10 w 16"/>
                <a:gd name="T51" fmla="*/ 11 h 13"/>
                <a:gd name="T52" fmla="*/ 11 w 16"/>
                <a:gd name="T53" fmla="*/ 11 h 13"/>
                <a:gd name="T54" fmla="*/ 12 w 16"/>
                <a:gd name="T55" fmla="*/ 11 h 13"/>
                <a:gd name="T56" fmla="*/ 13 w 16"/>
                <a:gd name="T57" fmla="*/ 10 h 13"/>
                <a:gd name="T58" fmla="*/ 14 w 16"/>
                <a:gd name="T59" fmla="*/ 9 h 13"/>
                <a:gd name="T60" fmla="*/ 14 w 16"/>
                <a:gd name="T61" fmla="*/ 8 h 13"/>
                <a:gd name="T62" fmla="*/ 15 w 16"/>
                <a:gd name="T63" fmla="*/ 9 h 13"/>
                <a:gd name="T64" fmla="*/ 16 w 16"/>
                <a:gd name="T65" fmla="*/ 8 h 13"/>
                <a:gd name="T66" fmla="*/ 16 w 16"/>
                <a:gd name="T67" fmla="*/ 7 h 13"/>
                <a:gd name="T68" fmla="*/ 16 w 16"/>
                <a:gd name="T69" fmla="*/ 6 h 13"/>
                <a:gd name="T70" fmla="*/ 15 w 16"/>
                <a:gd name="T71" fmla="*/ 5 h 13"/>
                <a:gd name="T72" fmla="*/ 15 w 16"/>
                <a:gd name="T73" fmla="*/ 3 h 13"/>
                <a:gd name="T74" fmla="*/ 15 w 16"/>
                <a:gd name="T75" fmla="*/ 2 h 13"/>
                <a:gd name="T76" fmla="*/ 15 w 16"/>
                <a:gd name="T77" fmla="*/ 1 h 1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6"/>
                <a:gd name="T118" fmla="*/ 0 h 13"/>
                <a:gd name="T119" fmla="*/ 16 w 16"/>
                <a:gd name="T120" fmla="*/ 13 h 13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6" h="13">
                  <a:moveTo>
                    <a:pt x="15" y="1"/>
                  </a:moveTo>
                  <a:lnTo>
                    <a:pt x="13" y="1"/>
                  </a:lnTo>
                  <a:lnTo>
                    <a:pt x="11" y="1"/>
                  </a:lnTo>
                  <a:lnTo>
                    <a:pt x="10" y="2"/>
                  </a:lnTo>
                  <a:lnTo>
                    <a:pt x="10" y="3"/>
                  </a:lnTo>
                  <a:lnTo>
                    <a:pt x="8" y="3"/>
                  </a:lnTo>
                  <a:lnTo>
                    <a:pt x="7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2" y="1"/>
                  </a:lnTo>
                  <a:lnTo>
                    <a:pt x="2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2" y="7"/>
                  </a:lnTo>
                  <a:lnTo>
                    <a:pt x="2" y="8"/>
                  </a:lnTo>
                  <a:lnTo>
                    <a:pt x="2" y="9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2" y="13"/>
                  </a:lnTo>
                  <a:lnTo>
                    <a:pt x="3" y="12"/>
                  </a:lnTo>
                  <a:lnTo>
                    <a:pt x="5" y="11"/>
                  </a:lnTo>
                  <a:lnTo>
                    <a:pt x="6" y="11"/>
                  </a:lnTo>
                  <a:lnTo>
                    <a:pt x="7" y="11"/>
                  </a:lnTo>
                  <a:lnTo>
                    <a:pt x="8" y="11"/>
                  </a:lnTo>
                  <a:lnTo>
                    <a:pt x="10" y="11"/>
                  </a:lnTo>
                  <a:lnTo>
                    <a:pt x="11" y="11"/>
                  </a:lnTo>
                  <a:lnTo>
                    <a:pt x="12" y="11"/>
                  </a:lnTo>
                  <a:lnTo>
                    <a:pt x="13" y="10"/>
                  </a:lnTo>
                  <a:lnTo>
                    <a:pt x="14" y="9"/>
                  </a:lnTo>
                  <a:lnTo>
                    <a:pt x="14" y="8"/>
                  </a:lnTo>
                  <a:lnTo>
                    <a:pt x="15" y="9"/>
                  </a:lnTo>
                  <a:lnTo>
                    <a:pt x="16" y="8"/>
                  </a:lnTo>
                  <a:lnTo>
                    <a:pt x="16" y="7"/>
                  </a:lnTo>
                  <a:lnTo>
                    <a:pt x="16" y="6"/>
                  </a:lnTo>
                  <a:lnTo>
                    <a:pt x="15" y="5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1" name="Freeform 18">
              <a:extLst>
                <a:ext uri="{FF2B5EF4-FFF2-40B4-BE49-F238E27FC236}">
                  <a16:creationId xmlns:a16="http://schemas.microsoft.com/office/drawing/2014/main" id="{96BDFF81-4BC8-8120-9091-C9DCCA3D1D4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9"/>
              <a:ext cx="37" cy="49"/>
            </a:xfrm>
            <a:custGeom>
              <a:avLst/>
              <a:gdLst>
                <a:gd name="T0" fmla="*/ 20 w 37"/>
                <a:gd name="T1" fmla="*/ 9 h 49"/>
                <a:gd name="T2" fmla="*/ 23 w 37"/>
                <a:gd name="T3" fmla="*/ 7 h 49"/>
                <a:gd name="T4" fmla="*/ 22 w 37"/>
                <a:gd name="T5" fmla="*/ 3 h 49"/>
                <a:gd name="T6" fmla="*/ 26 w 37"/>
                <a:gd name="T7" fmla="*/ 2 h 49"/>
                <a:gd name="T8" fmla="*/ 29 w 37"/>
                <a:gd name="T9" fmla="*/ 0 h 49"/>
                <a:gd name="T10" fmla="*/ 29 w 37"/>
                <a:gd name="T11" fmla="*/ 3 h 49"/>
                <a:gd name="T12" fmla="*/ 31 w 37"/>
                <a:gd name="T13" fmla="*/ 7 h 49"/>
                <a:gd name="T14" fmla="*/ 31 w 37"/>
                <a:gd name="T15" fmla="*/ 10 h 49"/>
                <a:gd name="T16" fmla="*/ 29 w 37"/>
                <a:gd name="T17" fmla="*/ 11 h 49"/>
                <a:gd name="T18" fmla="*/ 28 w 37"/>
                <a:gd name="T19" fmla="*/ 12 h 49"/>
                <a:gd name="T20" fmla="*/ 28 w 37"/>
                <a:gd name="T21" fmla="*/ 16 h 49"/>
                <a:gd name="T22" fmla="*/ 29 w 37"/>
                <a:gd name="T23" fmla="*/ 19 h 49"/>
                <a:gd name="T24" fmla="*/ 31 w 37"/>
                <a:gd name="T25" fmla="*/ 22 h 49"/>
                <a:gd name="T26" fmla="*/ 31 w 37"/>
                <a:gd name="T27" fmla="*/ 24 h 49"/>
                <a:gd name="T28" fmla="*/ 31 w 37"/>
                <a:gd name="T29" fmla="*/ 25 h 49"/>
                <a:gd name="T30" fmla="*/ 28 w 37"/>
                <a:gd name="T31" fmla="*/ 24 h 49"/>
                <a:gd name="T32" fmla="*/ 26 w 37"/>
                <a:gd name="T33" fmla="*/ 26 h 49"/>
                <a:gd name="T34" fmla="*/ 27 w 37"/>
                <a:gd name="T35" fmla="*/ 30 h 49"/>
                <a:gd name="T36" fmla="*/ 29 w 37"/>
                <a:gd name="T37" fmla="*/ 31 h 49"/>
                <a:gd name="T38" fmla="*/ 32 w 37"/>
                <a:gd name="T39" fmla="*/ 31 h 49"/>
                <a:gd name="T40" fmla="*/ 35 w 37"/>
                <a:gd name="T41" fmla="*/ 35 h 49"/>
                <a:gd name="T42" fmla="*/ 36 w 37"/>
                <a:gd name="T43" fmla="*/ 37 h 49"/>
                <a:gd name="T44" fmla="*/ 37 w 37"/>
                <a:gd name="T45" fmla="*/ 40 h 49"/>
                <a:gd name="T46" fmla="*/ 36 w 37"/>
                <a:gd name="T47" fmla="*/ 41 h 49"/>
                <a:gd name="T48" fmla="*/ 32 w 37"/>
                <a:gd name="T49" fmla="*/ 41 h 49"/>
                <a:gd name="T50" fmla="*/ 30 w 37"/>
                <a:gd name="T51" fmla="*/ 43 h 49"/>
                <a:gd name="T52" fmla="*/ 28 w 37"/>
                <a:gd name="T53" fmla="*/ 42 h 49"/>
                <a:gd name="T54" fmla="*/ 26 w 37"/>
                <a:gd name="T55" fmla="*/ 43 h 49"/>
                <a:gd name="T56" fmla="*/ 24 w 37"/>
                <a:gd name="T57" fmla="*/ 42 h 49"/>
                <a:gd name="T58" fmla="*/ 22 w 37"/>
                <a:gd name="T59" fmla="*/ 41 h 49"/>
                <a:gd name="T60" fmla="*/ 20 w 37"/>
                <a:gd name="T61" fmla="*/ 42 h 49"/>
                <a:gd name="T62" fmla="*/ 21 w 37"/>
                <a:gd name="T63" fmla="*/ 43 h 49"/>
                <a:gd name="T64" fmla="*/ 19 w 37"/>
                <a:gd name="T65" fmla="*/ 44 h 49"/>
                <a:gd name="T66" fmla="*/ 19 w 37"/>
                <a:gd name="T67" fmla="*/ 46 h 49"/>
                <a:gd name="T68" fmla="*/ 18 w 37"/>
                <a:gd name="T69" fmla="*/ 48 h 49"/>
                <a:gd name="T70" fmla="*/ 14 w 37"/>
                <a:gd name="T71" fmla="*/ 48 h 49"/>
                <a:gd name="T72" fmla="*/ 12 w 37"/>
                <a:gd name="T73" fmla="*/ 47 h 49"/>
                <a:gd name="T74" fmla="*/ 9 w 37"/>
                <a:gd name="T75" fmla="*/ 46 h 49"/>
                <a:gd name="T76" fmla="*/ 8 w 37"/>
                <a:gd name="T77" fmla="*/ 47 h 49"/>
                <a:gd name="T78" fmla="*/ 7 w 37"/>
                <a:gd name="T79" fmla="*/ 48 h 49"/>
                <a:gd name="T80" fmla="*/ 5 w 37"/>
                <a:gd name="T81" fmla="*/ 46 h 49"/>
                <a:gd name="T82" fmla="*/ 3 w 37"/>
                <a:gd name="T83" fmla="*/ 44 h 49"/>
                <a:gd name="T84" fmla="*/ 2 w 37"/>
                <a:gd name="T85" fmla="*/ 41 h 49"/>
                <a:gd name="T86" fmla="*/ 1 w 37"/>
                <a:gd name="T87" fmla="*/ 39 h 49"/>
                <a:gd name="T88" fmla="*/ 3 w 37"/>
                <a:gd name="T89" fmla="*/ 37 h 49"/>
                <a:gd name="T90" fmla="*/ 4 w 37"/>
                <a:gd name="T91" fmla="*/ 35 h 49"/>
                <a:gd name="T92" fmla="*/ 5 w 37"/>
                <a:gd name="T93" fmla="*/ 32 h 49"/>
                <a:gd name="T94" fmla="*/ 2 w 37"/>
                <a:gd name="T95" fmla="*/ 30 h 49"/>
                <a:gd name="T96" fmla="*/ 0 w 37"/>
                <a:gd name="T97" fmla="*/ 28 h 49"/>
                <a:gd name="T98" fmla="*/ 2 w 37"/>
                <a:gd name="T99" fmla="*/ 26 h 49"/>
                <a:gd name="T100" fmla="*/ 4 w 37"/>
                <a:gd name="T101" fmla="*/ 25 h 49"/>
                <a:gd name="T102" fmla="*/ 6 w 37"/>
                <a:gd name="T103" fmla="*/ 23 h 49"/>
                <a:gd name="T104" fmla="*/ 6 w 37"/>
                <a:gd name="T105" fmla="*/ 22 h 49"/>
                <a:gd name="T106" fmla="*/ 9 w 37"/>
                <a:gd name="T107" fmla="*/ 20 h 49"/>
                <a:gd name="T108" fmla="*/ 11 w 37"/>
                <a:gd name="T109" fmla="*/ 20 h 49"/>
                <a:gd name="T110" fmla="*/ 14 w 37"/>
                <a:gd name="T111" fmla="*/ 20 h 49"/>
                <a:gd name="T112" fmla="*/ 17 w 37"/>
                <a:gd name="T113" fmla="*/ 19 h 49"/>
                <a:gd name="T114" fmla="*/ 18 w 37"/>
                <a:gd name="T115" fmla="*/ 18 h 49"/>
                <a:gd name="T116" fmla="*/ 19 w 37"/>
                <a:gd name="T117" fmla="*/ 18 h 49"/>
                <a:gd name="T118" fmla="*/ 20 w 37"/>
                <a:gd name="T119" fmla="*/ 14 h 49"/>
                <a:gd name="T120" fmla="*/ 19 w 37"/>
                <a:gd name="T121" fmla="*/ 12 h 4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7"/>
                <a:gd name="T184" fmla="*/ 0 h 49"/>
                <a:gd name="T185" fmla="*/ 37 w 37"/>
                <a:gd name="T186" fmla="*/ 49 h 4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7" h="49">
                  <a:moveTo>
                    <a:pt x="19" y="10"/>
                  </a:moveTo>
                  <a:lnTo>
                    <a:pt x="20" y="9"/>
                  </a:lnTo>
                  <a:lnTo>
                    <a:pt x="22" y="7"/>
                  </a:lnTo>
                  <a:lnTo>
                    <a:pt x="23" y="7"/>
                  </a:lnTo>
                  <a:lnTo>
                    <a:pt x="22" y="4"/>
                  </a:lnTo>
                  <a:lnTo>
                    <a:pt x="22" y="3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29" y="1"/>
                  </a:lnTo>
                  <a:lnTo>
                    <a:pt x="29" y="3"/>
                  </a:lnTo>
                  <a:lnTo>
                    <a:pt x="31" y="6"/>
                  </a:lnTo>
                  <a:lnTo>
                    <a:pt x="31" y="7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0" y="11"/>
                  </a:lnTo>
                  <a:lnTo>
                    <a:pt x="29" y="11"/>
                  </a:lnTo>
                  <a:lnTo>
                    <a:pt x="28" y="11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8" y="16"/>
                  </a:lnTo>
                  <a:lnTo>
                    <a:pt x="29" y="17"/>
                  </a:lnTo>
                  <a:lnTo>
                    <a:pt x="29" y="19"/>
                  </a:lnTo>
                  <a:lnTo>
                    <a:pt x="30" y="21"/>
                  </a:lnTo>
                  <a:lnTo>
                    <a:pt x="31" y="22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31" y="25"/>
                  </a:lnTo>
                  <a:lnTo>
                    <a:pt x="29" y="24"/>
                  </a:lnTo>
                  <a:lnTo>
                    <a:pt x="28" y="24"/>
                  </a:lnTo>
                  <a:lnTo>
                    <a:pt x="27" y="25"/>
                  </a:lnTo>
                  <a:lnTo>
                    <a:pt x="26" y="26"/>
                  </a:lnTo>
                  <a:lnTo>
                    <a:pt x="27" y="27"/>
                  </a:lnTo>
                  <a:lnTo>
                    <a:pt x="27" y="30"/>
                  </a:lnTo>
                  <a:lnTo>
                    <a:pt x="28" y="31"/>
                  </a:lnTo>
                  <a:lnTo>
                    <a:pt x="29" y="31"/>
                  </a:lnTo>
                  <a:lnTo>
                    <a:pt x="30" y="31"/>
                  </a:lnTo>
                  <a:lnTo>
                    <a:pt x="32" y="31"/>
                  </a:lnTo>
                  <a:lnTo>
                    <a:pt x="33" y="33"/>
                  </a:lnTo>
                  <a:lnTo>
                    <a:pt x="35" y="35"/>
                  </a:lnTo>
                  <a:lnTo>
                    <a:pt x="35" y="36"/>
                  </a:lnTo>
                  <a:lnTo>
                    <a:pt x="36" y="37"/>
                  </a:lnTo>
                  <a:lnTo>
                    <a:pt x="36" y="39"/>
                  </a:lnTo>
                  <a:lnTo>
                    <a:pt x="37" y="40"/>
                  </a:lnTo>
                  <a:lnTo>
                    <a:pt x="36" y="41"/>
                  </a:lnTo>
                  <a:lnTo>
                    <a:pt x="32" y="41"/>
                  </a:lnTo>
                  <a:lnTo>
                    <a:pt x="31" y="43"/>
                  </a:lnTo>
                  <a:lnTo>
                    <a:pt x="30" y="43"/>
                  </a:lnTo>
                  <a:lnTo>
                    <a:pt x="28" y="42"/>
                  </a:lnTo>
                  <a:lnTo>
                    <a:pt x="27" y="42"/>
                  </a:lnTo>
                  <a:lnTo>
                    <a:pt x="26" y="43"/>
                  </a:lnTo>
                  <a:lnTo>
                    <a:pt x="25" y="43"/>
                  </a:lnTo>
                  <a:lnTo>
                    <a:pt x="24" y="42"/>
                  </a:lnTo>
                  <a:lnTo>
                    <a:pt x="23" y="41"/>
                  </a:lnTo>
                  <a:lnTo>
                    <a:pt x="22" y="41"/>
                  </a:lnTo>
                  <a:lnTo>
                    <a:pt x="21" y="41"/>
                  </a:lnTo>
                  <a:lnTo>
                    <a:pt x="20" y="42"/>
                  </a:lnTo>
                  <a:lnTo>
                    <a:pt x="21" y="43"/>
                  </a:lnTo>
                  <a:lnTo>
                    <a:pt x="20" y="44"/>
                  </a:lnTo>
                  <a:lnTo>
                    <a:pt x="19" y="44"/>
                  </a:lnTo>
                  <a:lnTo>
                    <a:pt x="19" y="45"/>
                  </a:lnTo>
                  <a:lnTo>
                    <a:pt x="19" y="46"/>
                  </a:lnTo>
                  <a:lnTo>
                    <a:pt x="19" y="47"/>
                  </a:lnTo>
                  <a:lnTo>
                    <a:pt x="18" y="48"/>
                  </a:lnTo>
                  <a:lnTo>
                    <a:pt x="17" y="48"/>
                  </a:lnTo>
                  <a:lnTo>
                    <a:pt x="14" y="48"/>
                  </a:lnTo>
                  <a:lnTo>
                    <a:pt x="13" y="49"/>
                  </a:lnTo>
                  <a:lnTo>
                    <a:pt x="12" y="47"/>
                  </a:lnTo>
                  <a:lnTo>
                    <a:pt x="11" y="47"/>
                  </a:lnTo>
                  <a:lnTo>
                    <a:pt x="9" y="46"/>
                  </a:lnTo>
                  <a:lnTo>
                    <a:pt x="8" y="47"/>
                  </a:lnTo>
                  <a:lnTo>
                    <a:pt x="7" y="47"/>
                  </a:lnTo>
                  <a:lnTo>
                    <a:pt x="7" y="48"/>
                  </a:lnTo>
                  <a:lnTo>
                    <a:pt x="6" y="47"/>
                  </a:lnTo>
                  <a:lnTo>
                    <a:pt x="5" y="46"/>
                  </a:lnTo>
                  <a:lnTo>
                    <a:pt x="4" y="46"/>
                  </a:lnTo>
                  <a:lnTo>
                    <a:pt x="3" y="44"/>
                  </a:lnTo>
                  <a:lnTo>
                    <a:pt x="2" y="42"/>
                  </a:lnTo>
                  <a:lnTo>
                    <a:pt x="2" y="41"/>
                  </a:lnTo>
                  <a:lnTo>
                    <a:pt x="1" y="40"/>
                  </a:lnTo>
                  <a:lnTo>
                    <a:pt x="1" y="39"/>
                  </a:lnTo>
                  <a:lnTo>
                    <a:pt x="2" y="38"/>
                  </a:lnTo>
                  <a:lnTo>
                    <a:pt x="3" y="37"/>
                  </a:lnTo>
                  <a:lnTo>
                    <a:pt x="4" y="36"/>
                  </a:lnTo>
                  <a:lnTo>
                    <a:pt x="4" y="35"/>
                  </a:lnTo>
                  <a:lnTo>
                    <a:pt x="5" y="33"/>
                  </a:lnTo>
                  <a:lnTo>
                    <a:pt x="5" y="32"/>
                  </a:lnTo>
                  <a:lnTo>
                    <a:pt x="3" y="31"/>
                  </a:lnTo>
                  <a:lnTo>
                    <a:pt x="2" y="30"/>
                  </a:lnTo>
                  <a:lnTo>
                    <a:pt x="0" y="29"/>
                  </a:lnTo>
                  <a:lnTo>
                    <a:pt x="0" y="28"/>
                  </a:lnTo>
                  <a:lnTo>
                    <a:pt x="0" y="27"/>
                  </a:lnTo>
                  <a:lnTo>
                    <a:pt x="2" y="26"/>
                  </a:lnTo>
                  <a:lnTo>
                    <a:pt x="4" y="26"/>
                  </a:lnTo>
                  <a:lnTo>
                    <a:pt x="4" y="25"/>
                  </a:lnTo>
                  <a:lnTo>
                    <a:pt x="4" y="24"/>
                  </a:lnTo>
                  <a:lnTo>
                    <a:pt x="6" y="23"/>
                  </a:lnTo>
                  <a:lnTo>
                    <a:pt x="6" y="22"/>
                  </a:lnTo>
                  <a:lnTo>
                    <a:pt x="7" y="20"/>
                  </a:lnTo>
                  <a:lnTo>
                    <a:pt x="9" y="20"/>
                  </a:lnTo>
                  <a:lnTo>
                    <a:pt x="11" y="20"/>
                  </a:lnTo>
                  <a:lnTo>
                    <a:pt x="12" y="20"/>
                  </a:lnTo>
                  <a:lnTo>
                    <a:pt x="14" y="20"/>
                  </a:lnTo>
                  <a:lnTo>
                    <a:pt x="16" y="20"/>
                  </a:lnTo>
                  <a:lnTo>
                    <a:pt x="17" y="19"/>
                  </a:lnTo>
                  <a:lnTo>
                    <a:pt x="18" y="19"/>
                  </a:lnTo>
                  <a:lnTo>
                    <a:pt x="18" y="18"/>
                  </a:lnTo>
                  <a:lnTo>
                    <a:pt x="18" y="17"/>
                  </a:lnTo>
                  <a:lnTo>
                    <a:pt x="19" y="18"/>
                  </a:lnTo>
                  <a:lnTo>
                    <a:pt x="20" y="17"/>
                  </a:lnTo>
                  <a:lnTo>
                    <a:pt x="20" y="14"/>
                  </a:lnTo>
                  <a:lnTo>
                    <a:pt x="19" y="14"/>
                  </a:lnTo>
                  <a:lnTo>
                    <a:pt x="19" y="12"/>
                  </a:lnTo>
                  <a:lnTo>
                    <a:pt x="19" y="1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2" name="Freeform 19">
              <a:extLst>
                <a:ext uri="{FF2B5EF4-FFF2-40B4-BE49-F238E27FC236}">
                  <a16:creationId xmlns:a16="http://schemas.microsoft.com/office/drawing/2014/main" id="{5296D205-3ACA-BCAC-CEB6-FE43E2583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" y="9"/>
              <a:ext cx="41" cy="40"/>
            </a:xfrm>
            <a:custGeom>
              <a:avLst/>
              <a:gdLst>
                <a:gd name="T0" fmla="*/ 8 w 41"/>
                <a:gd name="T1" fmla="*/ 8 h 40"/>
                <a:gd name="T2" fmla="*/ 8 w 41"/>
                <a:gd name="T3" fmla="*/ 11 h 40"/>
                <a:gd name="T4" fmla="*/ 9 w 41"/>
                <a:gd name="T5" fmla="*/ 13 h 40"/>
                <a:gd name="T6" fmla="*/ 12 w 41"/>
                <a:gd name="T7" fmla="*/ 10 h 40"/>
                <a:gd name="T8" fmla="*/ 14 w 41"/>
                <a:gd name="T9" fmla="*/ 8 h 40"/>
                <a:gd name="T10" fmla="*/ 16 w 41"/>
                <a:gd name="T11" fmla="*/ 2 h 40"/>
                <a:gd name="T12" fmla="*/ 18 w 41"/>
                <a:gd name="T13" fmla="*/ 3 h 40"/>
                <a:gd name="T14" fmla="*/ 20 w 41"/>
                <a:gd name="T15" fmla="*/ 6 h 40"/>
                <a:gd name="T16" fmla="*/ 23 w 41"/>
                <a:gd name="T17" fmla="*/ 5 h 40"/>
                <a:gd name="T18" fmla="*/ 25 w 41"/>
                <a:gd name="T19" fmla="*/ 4 h 40"/>
                <a:gd name="T20" fmla="*/ 28 w 41"/>
                <a:gd name="T21" fmla="*/ 0 h 40"/>
                <a:gd name="T22" fmla="*/ 31 w 41"/>
                <a:gd name="T23" fmla="*/ 3 h 40"/>
                <a:gd name="T24" fmla="*/ 32 w 41"/>
                <a:gd name="T25" fmla="*/ 6 h 40"/>
                <a:gd name="T26" fmla="*/ 32 w 41"/>
                <a:gd name="T27" fmla="*/ 11 h 40"/>
                <a:gd name="T28" fmla="*/ 31 w 41"/>
                <a:gd name="T29" fmla="*/ 16 h 40"/>
                <a:gd name="T30" fmla="*/ 33 w 41"/>
                <a:gd name="T31" fmla="*/ 20 h 40"/>
                <a:gd name="T32" fmla="*/ 36 w 41"/>
                <a:gd name="T33" fmla="*/ 18 h 40"/>
                <a:gd name="T34" fmla="*/ 36 w 41"/>
                <a:gd name="T35" fmla="*/ 23 h 40"/>
                <a:gd name="T36" fmla="*/ 33 w 41"/>
                <a:gd name="T37" fmla="*/ 26 h 40"/>
                <a:gd name="T38" fmla="*/ 34 w 41"/>
                <a:gd name="T39" fmla="*/ 29 h 40"/>
                <a:gd name="T40" fmla="*/ 36 w 41"/>
                <a:gd name="T41" fmla="*/ 29 h 40"/>
                <a:gd name="T42" fmla="*/ 38 w 41"/>
                <a:gd name="T43" fmla="*/ 33 h 40"/>
                <a:gd name="T44" fmla="*/ 40 w 41"/>
                <a:gd name="T45" fmla="*/ 35 h 40"/>
                <a:gd name="T46" fmla="*/ 36 w 41"/>
                <a:gd name="T47" fmla="*/ 36 h 40"/>
                <a:gd name="T48" fmla="*/ 32 w 41"/>
                <a:gd name="T49" fmla="*/ 35 h 40"/>
                <a:gd name="T50" fmla="*/ 30 w 41"/>
                <a:gd name="T51" fmla="*/ 36 h 40"/>
                <a:gd name="T52" fmla="*/ 27 w 41"/>
                <a:gd name="T53" fmla="*/ 35 h 40"/>
                <a:gd name="T54" fmla="*/ 22 w 41"/>
                <a:gd name="T55" fmla="*/ 32 h 40"/>
                <a:gd name="T56" fmla="*/ 19 w 41"/>
                <a:gd name="T57" fmla="*/ 32 h 40"/>
                <a:gd name="T58" fmla="*/ 16 w 41"/>
                <a:gd name="T59" fmla="*/ 30 h 40"/>
                <a:gd name="T60" fmla="*/ 14 w 41"/>
                <a:gd name="T61" fmla="*/ 31 h 40"/>
                <a:gd name="T62" fmla="*/ 14 w 41"/>
                <a:gd name="T63" fmla="*/ 35 h 40"/>
                <a:gd name="T64" fmla="*/ 12 w 41"/>
                <a:gd name="T65" fmla="*/ 38 h 40"/>
                <a:gd name="T66" fmla="*/ 11 w 41"/>
                <a:gd name="T67" fmla="*/ 39 h 40"/>
                <a:gd name="T68" fmla="*/ 7 w 41"/>
                <a:gd name="T69" fmla="*/ 33 h 40"/>
                <a:gd name="T70" fmla="*/ 4 w 41"/>
                <a:gd name="T71" fmla="*/ 31 h 40"/>
                <a:gd name="T72" fmla="*/ 2 w 41"/>
                <a:gd name="T73" fmla="*/ 30 h 40"/>
                <a:gd name="T74" fmla="*/ 1 w 41"/>
                <a:gd name="T75" fmla="*/ 26 h 40"/>
                <a:gd name="T76" fmla="*/ 1 w 41"/>
                <a:gd name="T77" fmla="*/ 25 h 40"/>
                <a:gd name="T78" fmla="*/ 3 w 41"/>
                <a:gd name="T79" fmla="*/ 24 h 40"/>
                <a:gd name="T80" fmla="*/ 6 w 41"/>
                <a:gd name="T81" fmla="*/ 23 h 40"/>
                <a:gd name="T82" fmla="*/ 4 w 41"/>
                <a:gd name="T83" fmla="*/ 20 h 40"/>
                <a:gd name="T84" fmla="*/ 2 w 41"/>
                <a:gd name="T85" fmla="*/ 16 h 40"/>
                <a:gd name="T86" fmla="*/ 2 w 41"/>
                <a:gd name="T87" fmla="*/ 13 h 40"/>
                <a:gd name="T88" fmla="*/ 2 w 41"/>
                <a:gd name="T89" fmla="*/ 11 h 40"/>
                <a:gd name="T90" fmla="*/ 5 w 41"/>
                <a:gd name="T91" fmla="*/ 10 h 40"/>
                <a:gd name="T92" fmla="*/ 6 w 41"/>
                <a:gd name="T93" fmla="*/ 7 h 4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1"/>
                <a:gd name="T142" fmla="*/ 0 h 40"/>
                <a:gd name="T143" fmla="*/ 41 w 41"/>
                <a:gd name="T144" fmla="*/ 40 h 4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1" h="40">
                  <a:moveTo>
                    <a:pt x="6" y="7"/>
                  </a:moveTo>
                  <a:lnTo>
                    <a:pt x="7" y="7"/>
                  </a:lnTo>
                  <a:lnTo>
                    <a:pt x="8" y="8"/>
                  </a:lnTo>
                  <a:lnTo>
                    <a:pt x="8" y="9"/>
                  </a:lnTo>
                  <a:lnTo>
                    <a:pt x="8" y="10"/>
                  </a:lnTo>
                  <a:lnTo>
                    <a:pt x="8" y="11"/>
                  </a:lnTo>
                  <a:lnTo>
                    <a:pt x="7" y="11"/>
                  </a:lnTo>
                  <a:lnTo>
                    <a:pt x="8" y="12"/>
                  </a:lnTo>
                  <a:lnTo>
                    <a:pt x="9" y="13"/>
                  </a:lnTo>
                  <a:lnTo>
                    <a:pt x="10" y="12"/>
                  </a:lnTo>
                  <a:lnTo>
                    <a:pt x="11" y="11"/>
                  </a:lnTo>
                  <a:lnTo>
                    <a:pt x="12" y="10"/>
                  </a:lnTo>
                  <a:lnTo>
                    <a:pt x="12" y="9"/>
                  </a:lnTo>
                  <a:lnTo>
                    <a:pt x="13" y="9"/>
                  </a:lnTo>
                  <a:lnTo>
                    <a:pt x="14" y="8"/>
                  </a:lnTo>
                  <a:lnTo>
                    <a:pt x="15" y="6"/>
                  </a:lnTo>
                  <a:lnTo>
                    <a:pt x="16" y="5"/>
                  </a:lnTo>
                  <a:lnTo>
                    <a:pt x="16" y="2"/>
                  </a:lnTo>
                  <a:lnTo>
                    <a:pt x="17" y="1"/>
                  </a:lnTo>
                  <a:lnTo>
                    <a:pt x="18" y="1"/>
                  </a:lnTo>
                  <a:lnTo>
                    <a:pt x="18" y="3"/>
                  </a:lnTo>
                  <a:lnTo>
                    <a:pt x="18" y="5"/>
                  </a:lnTo>
                  <a:lnTo>
                    <a:pt x="19" y="6"/>
                  </a:lnTo>
                  <a:lnTo>
                    <a:pt x="20" y="6"/>
                  </a:lnTo>
                  <a:lnTo>
                    <a:pt x="20" y="7"/>
                  </a:lnTo>
                  <a:lnTo>
                    <a:pt x="21" y="7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6" y="1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0" y="2"/>
                  </a:lnTo>
                  <a:lnTo>
                    <a:pt x="31" y="3"/>
                  </a:lnTo>
                  <a:lnTo>
                    <a:pt x="32" y="4"/>
                  </a:lnTo>
                  <a:lnTo>
                    <a:pt x="33" y="5"/>
                  </a:lnTo>
                  <a:lnTo>
                    <a:pt x="32" y="6"/>
                  </a:lnTo>
                  <a:lnTo>
                    <a:pt x="32" y="8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1" y="14"/>
                  </a:lnTo>
                  <a:lnTo>
                    <a:pt x="31" y="16"/>
                  </a:lnTo>
                  <a:lnTo>
                    <a:pt x="31" y="18"/>
                  </a:lnTo>
                  <a:lnTo>
                    <a:pt x="32" y="19"/>
                  </a:lnTo>
                  <a:lnTo>
                    <a:pt x="33" y="20"/>
                  </a:lnTo>
                  <a:lnTo>
                    <a:pt x="34" y="19"/>
                  </a:lnTo>
                  <a:lnTo>
                    <a:pt x="35" y="18"/>
                  </a:lnTo>
                  <a:lnTo>
                    <a:pt x="36" y="18"/>
                  </a:lnTo>
                  <a:lnTo>
                    <a:pt x="35" y="19"/>
                  </a:lnTo>
                  <a:lnTo>
                    <a:pt x="36" y="22"/>
                  </a:lnTo>
                  <a:lnTo>
                    <a:pt x="36" y="23"/>
                  </a:lnTo>
                  <a:lnTo>
                    <a:pt x="35" y="23"/>
                  </a:lnTo>
                  <a:lnTo>
                    <a:pt x="34" y="24"/>
                  </a:lnTo>
                  <a:lnTo>
                    <a:pt x="33" y="26"/>
                  </a:lnTo>
                  <a:lnTo>
                    <a:pt x="33" y="27"/>
                  </a:lnTo>
                  <a:lnTo>
                    <a:pt x="33" y="28"/>
                  </a:lnTo>
                  <a:lnTo>
                    <a:pt x="34" y="29"/>
                  </a:lnTo>
                  <a:lnTo>
                    <a:pt x="35" y="28"/>
                  </a:lnTo>
                  <a:lnTo>
                    <a:pt x="36" y="29"/>
                  </a:lnTo>
                  <a:lnTo>
                    <a:pt x="36" y="31"/>
                  </a:lnTo>
                  <a:lnTo>
                    <a:pt x="36" y="32"/>
                  </a:lnTo>
                  <a:lnTo>
                    <a:pt x="38" y="33"/>
                  </a:lnTo>
                  <a:lnTo>
                    <a:pt x="39" y="34"/>
                  </a:lnTo>
                  <a:lnTo>
                    <a:pt x="40" y="35"/>
                  </a:lnTo>
                  <a:lnTo>
                    <a:pt x="41" y="36"/>
                  </a:lnTo>
                  <a:lnTo>
                    <a:pt x="40" y="36"/>
                  </a:lnTo>
                  <a:lnTo>
                    <a:pt x="36" y="36"/>
                  </a:lnTo>
                  <a:lnTo>
                    <a:pt x="36" y="37"/>
                  </a:lnTo>
                  <a:lnTo>
                    <a:pt x="34" y="36"/>
                  </a:lnTo>
                  <a:lnTo>
                    <a:pt x="32" y="35"/>
                  </a:lnTo>
                  <a:lnTo>
                    <a:pt x="31" y="35"/>
                  </a:lnTo>
                  <a:lnTo>
                    <a:pt x="30" y="36"/>
                  </a:lnTo>
                  <a:lnTo>
                    <a:pt x="28" y="35"/>
                  </a:lnTo>
                  <a:lnTo>
                    <a:pt x="27" y="35"/>
                  </a:lnTo>
                  <a:lnTo>
                    <a:pt x="26" y="35"/>
                  </a:lnTo>
                  <a:lnTo>
                    <a:pt x="24" y="34"/>
                  </a:lnTo>
                  <a:lnTo>
                    <a:pt x="22" y="32"/>
                  </a:lnTo>
                  <a:lnTo>
                    <a:pt x="21" y="31"/>
                  </a:lnTo>
                  <a:lnTo>
                    <a:pt x="20" y="31"/>
                  </a:lnTo>
                  <a:lnTo>
                    <a:pt x="19" y="32"/>
                  </a:lnTo>
                  <a:lnTo>
                    <a:pt x="18" y="32"/>
                  </a:lnTo>
                  <a:lnTo>
                    <a:pt x="17" y="31"/>
                  </a:lnTo>
                  <a:lnTo>
                    <a:pt x="16" y="30"/>
                  </a:lnTo>
                  <a:lnTo>
                    <a:pt x="15" y="31"/>
                  </a:lnTo>
                  <a:lnTo>
                    <a:pt x="14" y="31"/>
                  </a:lnTo>
                  <a:lnTo>
                    <a:pt x="14" y="32"/>
                  </a:lnTo>
                  <a:lnTo>
                    <a:pt x="14" y="33"/>
                  </a:lnTo>
                  <a:lnTo>
                    <a:pt x="14" y="35"/>
                  </a:lnTo>
                  <a:lnTo>
                    <a:pt x="13" y="36"/>
                  </a:lnTo>
                  <a:lnTo>
                    <a:pt x="13" y="37"/>
                  </a:lnTo>
                  <a:lnTo>
                    <a:pt x="12" y="38"/>
                  </a:lnTo>
                  <a:lnTo>
                    <a:pt x="12" y="39"/>
                  </a:lnTo>
                  <a:lnTo>
                    <a:pt x="11" y="40"/>
                  </a:lnTo>
                  <a:lnTo>
                    <a:pt x="11" y="39"/>
                  </a:lnTo>
                  <a:lnTo>
                    <a:pt x="10" y="39"/>
                  </a:lnTo>
                  <a:lnTo>
                    <a:pt x="10" y="37"/>
                  </a:lnTo>
                  <a:lnTo>
                    <a:pt x="7" y="33"/>
                  </a:lnTo>
                  <a:lnTo>
                    <a:pt x="6" y="31"/>
                  </a:lnTo>
                  <a:lnTo>
                    <a:pt x="5" y="31"/>
                  </a:lnTo>
                  <a:lnTo>
                    <a:pt x="4" y="31"/>
                  </a:lnTo>
                  <a:lnTo>
                    <a:pt x="3" y="31"/>
                  </a:lnTo>
                  <a:lnTo>
                    <a:pt x="2" y="30"/>
                  </a:lnTo>
                  <a:lnTo>
                    <a:pt x="1" y="30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0" y="26"/>
                  </a:lnTo>
                  <a:lnTo>
                    <a:pt x="1" y="25"/>
                  </a:lnTo>
                  <a:lnTo>
                    <a:pt x="2" y="24"/>
                  </a:lnTo>
                  <a:lnTo>
                    <a:pt x="3" y="24"/>
                  </a:lnTo>
                  <a:lnTo>
                    <a:pt x="5" y="25"/>
                  </a:lnTo>
                  <a:lnTo>
                    <a:pt x="5" y="24"/>
                  </a:lnTo>
                  <a:lnTo>
                    <a:pt x="6" y="23"/>
                  </a:lnTo>
                  <a:lnTo>
                    <a:pt x="5" y="22"/>
                  </a:lnTo>
                  <a:lnTo>
                    <a:pt x="4" y="20"/>
                  </a:lnTo>
                  <a:lnTo>
                    <a:pt x="4" y="19"/>
                  </a:lnTo>
                  <a:lnTo>
                    <a:pt x="3" y="17"/>
                  </a:lnTo>
                  <a:lnTo>
                    <a:pt x="2" y="16"/>
                  </a:lnTo>
                  <a:lnTo>
                    <a:pt x="2" y="15"/>
                  </a:lnTo>
                  <a:lnTo>
                    <a:pt x="2" y="14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2" y="11"/>
                  </a:lnTo>
                  <a:lnTo>
                    <a:pt x="3" y="11"/>
                  </a:lnTo>
                  <a:lnTo>
                    <a:pt x="4" y="11"/>
                  </a:lnTo>
                  <a:lnTo>
                    <a:pt x="5" y="10"/>
                  </a:lnTo>
                  <a:lnTo>
                    <a:pt x="5" y="9"/>
                  </a:lnTo>
                  <a:lnTo>
                    <a:pt x="6" y="7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3" name="Freeform 20">
              <a:extLst>
                <a:ext uri="{FF2B5EF4-FFF2-40B4-BE49-F238E27FC236}">
                  <a16:creationId xmlns:a16="http://schemas.microsoft.com/office/drawing/2014/main" id="{1292F6D8-7D0C-0DC8-79C2-29B6058D2C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" y="0"/>
              <a:ext cx="32" cy="28"/>
            </a:xfrm>
            <a:custGeom>
              <a:avLst/>
              <a:gdLst>
                <a:gd name="T0" fmla="*/ 0 w 32"/>
                <a:gd name="T1" fmla="*/ 7 h 28"/>
                <a:gd name="T2" fmla="*/ 3 w 32"/>
                <a:gd name="T3" fmla="*/ 5 h 28"/>
                <a:gd name="T4" fmla="*/ 3 w 32"/>
                <a:gd name="T5" fmla="*/ 3 h 28"/>
                <a:gd name="T6" fmla="*/ 6 w 32"/>
                <a:gd name="T7" fmla="*/ 1 h 28"/>
                <a:gd name="T8" fmla="*/ 7 w 32"/>
                <a:gd name="T9" fmla="*/ 2 h 28"/>
                <a:gd name="T10" fmla="*/ 12 w 32"/>
                <a:gd name="T11" fmla="*/ 4 h 28"/>
                <a:gd name="T12" fmla="*/ 15 w 32"/>
                <a:gd name="T13" fmla="*/ 3 h 28"/>
                <a:gd name="T14" fmla="*/ 18 w 32"/>
                <a:gd name="T15" fmla="*/ 1 h 28"/>
                <a:gd name="T16" fmla="*/ 22 w 32"/>
                <a:gd name="T17" fmla="*/ 2 h 28"/>
                <a:gd name="T18" fmla="*/ 25 w 32"/>
                <a:gd name="T19" fmla="*/ 1 h 28"/>
                <a:gd name="T20" fmla="*/ 27 w 32"/>
                <a:gd name="T21" fmla="*/ 0 h 28"/>
                <a:gd name="T22" fmla="*/ 28 w 32"/>
                <a:gd name="T23" fmla="*/ 3 h 28"/>
                <a:gd name="T24" fmla="*/ 29 w 32"/>
                <a:gd name="T25" fmla="*/ 5 h 28"/>
                <a:gd name="T26" fmla="*/ 31 w 32"/>
                <a:gd name="T27" fmla="*/ 7 h 28"/>
                <a:gd name="T28" fmla="*/ 32 w 32"/>
                <a:gd name="T29" fmla="*/ 10 h 28"/>
                <a:gd name="T30" fmla="*/ 29 w 32"/>
                <a:gd name="T31" fmla="*/ 11 h 28"/>
                <a:gd name="T32" fmla="*/ 26 w 32"/>
                <a:gd name="T33" fmla="*/ 14 h 28"/>
                <a:gd name="T34" fmla="*/ 23 w 32"/>
                <a:gd name="T35" fmla="*/ 15 h 28"/>
                <a:gd name="T36" fmla="*/ 21 w 32"/>
                <a:gd name="T37" fmla="*/ 16 h 28"/>
                <a:gd name="T38" fmla="*/ 22 w 32"/>
                <a:gd name="T39" fmla="*/ 18 h 28"/>
                <a:gd name="T40" fmla="*/ 24 w 32"/>
                <a:gd name="T41" fmla="*/ 19 h 28"/>
                <a:gd name="T42" fmla="*/ 22 w 32"/>
                <a:gd name="T43" fmla="*/ 20 h 28"/>
                <a:gd name="T44" fmla="*/ 21 w 32"/>
                <a:gd name="T45" fmla="*/ 21 h 28"/>
                <a:gd name="T46" fmla="*/ 20 w 32"/>
                <a:gd name="T47" fmla="*/ 23 h 28"/>
                <a:gd name="T48" fmla="*/ 19 w 32"/>
                <a:gd name="T49" fmla="*/ 23 h 28"/>
                <a:gd name="T50" fmla="*/ 17 w 32"/>
                <a:gd name="T51" fmla="*/ 23 h 28"/>
                <a:gd name="T52" fmla="*/ 15 w 32"/>
                <a:gd name="T53" fmla="*/ 24 h 28"/>
                <a:gd name="T54" fmla="*/ 14 w 32"/>
                <a:gd name="T55" fmla="*/ 27 h 28"/>
                <a:gd name="T56" fmla="*/ 12 w 32"/>
                <a:gd name="T57" fmla="*/ 28 h 28"/>
                <a:gd name="T58" fmla="*/ 10 w 32"/>
                <a:gd name="T59" fmla="*/ 28 h 28"/>
                <a:gd name="T60" fmla="*/ 8 w 32"/>
                <a:gd name="T61" fmla="*/ 27 h 28"/>
                <a:gd name="T62" fmla="*/ 6 w 32"/>
                <a:gd name="T63" fmla="*/ 28 h 28"/>
                <a:gd name="T64" fmla="*/ 5 w 32"/>
                <a:gd name="T65" fmla="*/ 27 h 28"/>
                <a:gd name="T66" fmla="*/ 4 w 32"/>
                <a:gd name="T67" fmla="*/ 28 h 28"/>
                <a:gd name="T68" fmla="*/ 3 w 32"/>
                <a:gd name="T69" fmla="*/ 28 h 28"/>
                <a:gd name="T70" fmla="*/ 2 w 32"/>
                <a:gd name="T71" fmla="*/ 26 h 28"/>
                <a:gd name="T72" fmla="*/ 2 w 32"/>
                <a:gd name="T73" fmla="*/ 23 h 28"/>
                <a:gd name="T74" fmla="*/ 3 w 32"/>
                <a:gd name="T75" fmla="*/ 20 h 28"/>
                <a:gd name="T76" fmla="*/ 3 w 32"/>
                <a:gd name="T77" fmla="*/ 18 h 28"/>
                <a:gd name="T78" fmla="*/ 3 w 32"/>
                <a:gd name="T79" fmla="*/ 15 h 28"/>
                <a:gd name="T80" fmla="*/ 4 w 32"/>
                <a:gd name="T81" fmla="*/ 13 h 28"/>
                <a:gd name="T82" fmla="*/ 2 w 32"/>
                <a:gd name="T83" fmla="*/ 12 h 28"/>
                <a:gd name="T84" fmla="*/ 1 w 32"/>
                <a:gd name="T85" fmla="*/ 10 h 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"/>
                <a:gd name="T130" fmla="*/ 0 h 28"/>
                <a:gd name="T131" fmla="*/ 32 w 32"/>
                <a:gd name="T132" fmla="*/ 28 h 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" h="28">
                  <a:moveTo>
                    <a:pt x="0" y="9"/>
                  </a:moveTo>
                  <a:lnTo>
                    <a:pt x="0" y="7"/>
                  </a:lnTo>
                  <a:lnTo>
                    <a:pt x="2" y="6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3"/>
                  </a:lnTo>
                  <a:lnTo>
                    <a:pt x="6" y="0"/>
                  </a:lnTo>
                  <a:lnTo>
                    <a:pt x="6" y="1"/>
                  </a:lnTo>
                  <a:lnTo>
                    <a:pt x="7" y="2"/>
                  </a:lnTo>
                  <a:lnTo>
                    <a:pt x="9" y="3"/>
                  </a:lnTo>
                  <a:lnTo>
                    <a:pt x="12" y="4"/>
                  </a:lnTo>
                  <a:lnTo>
                    <a:pt x="13" y="4"/>
                  </a:lnTo>
                  <a:lnTo>
                    <a:pt x="15" y="3"/>
                  </a:lnTo>
                  <a:lnTo>
                    <a:pt x="17" y="1"/>
                  </a:lnTo>
                  <a:lnTo>
                    <a:pt x="18" y="1"/>
                  </a:lnTo>
                  <a:lnTo>
                    <a:pt x="20" y="2"/>
                  </a:lnTo>
                  <a:lnTo>
                    <a:pt x="22" y="2"/>
                  </a:lnTo>
                  <a:lnTo>
                    <a:pt x="24" y="2"/>
                  </a:lnTo>
                  <a:lnTo>
                    <a:pt x="25" y="1"/>
                  </a:lnTo>
                  <a:lnTo>
                    <a:pt x="26" y="1"/>
                  </a:lnTo>
                  <a:lnTo>
                    <a:pt x="27" y="0"/>
                  </a:lnTo>
                  <a:lnTo>
                    <a:pt x="28" y="2"/>
                  </a:lnTo>
                  <a:lnTo>
                    <a:pt x="28" y="3"/>
                  </a:lnTo>
                  <a:lnTo>
                    <a:pt x="28" y="4"/>
                  </a:lnTo>
                  <a:lnTo>
                    <a:pt x="29" y="5"/>
                  </a:lnTo>
                  <a:lnTo>
                    <a:pt x="30" y="6"/>
                  </a:lnTo>
                  <a:lnTo>
                    <a:pt x="31" y="7"/>
                  </a:lnTo>
                  <a:lnTo>
                    <a:pt x="32" y="9"/>
                  </a:lnTo>
                  <a:lnTo>
                    <a:pt x="32" y="10"/>
                  </a:lnTo>
                  <a:lnTo>
                    <a:pt x="30" y="10"/>
                  </a:lnTo>
                  <a:lnTo>
                    <a:pt x="29" y="11"/>
                  </a:lnTo>
                  <a:lnTo>
                    <a:pt x="27" y="12"/>
                  </a:lnTo>
                  <a:lnTo>
                    <a:pt x="26" y="14"/>
                  </a:lnTo>
                  <a:lnTo>
                    <a:pt x="25" y="15"/>
                  </a:lnTo>
                  <a:lnTo>
                    <a:pt x="23" y="15"/>
                  </a:lnTo>
                  <a:lnTo>
                    <a:pt x="22" y="15"/>
                  </a:lnTo>
                  <a:lnTo>
                    <a:pt x="21" y="16"/>
                  </a:lnTo>
                  <a:lnTo>
                    <a:pt x="21" y="17"/>
                  </a:lnTo>
                  <a:lnTo>
                    <a:pt x="22" y="18"/>
                  </a:lnTo>
                  <a:lnTo>
                    <a:pt x="23" y="18"/>
                  </a:lnTo>
                  <a:lnTo>
                    <a:pt x="24" y="19"/>
                  </a:lnTo>
                  <a:lnTo>
                    <a:pt x="23" y="19"/>
                  </a:lnTo>
                  <a:lnTo>
                    <a:pt x="22" y="20"/>
                  </a:lnTo>
                  <a:lnTo>
                    <a:pt x="21" y="20"/>
                  </a:lnTo>
                  <a:lnTo>
                    <a:pt x="21" y="21"/>
                  </a:lnTo>
                  <a:lnTo>
                    <a:pt x="21" y="22"/>
                  </a:lnTo>
                  <a:lnTo>
                    <a:pt x="20" y="23"/>
                  </a:lnTo>
                  <a:lnTo>
                    <a:pt x="19" y="23"/>
                  </a:lnTo>
                  <a:lnTo>
                    <a:pt x="18" y="23"/>
                  </a:lnTo>
                  <a:lnTo>
                    <a:pt x="17" y="23"/>
                  </a:lnTo>
                  <a:lnTo>
                    <a:pt x="16" y="23"/>
                  </a:lnTo>
                  <a:lnTo>
                    <a:pt x="15" y="24"/>
                  </a:lnTo>
                  <a:lnTo>
                    <a:pt x="15" y="25"/>
                  </a:lnTo>
                  <a:lnTo>
                    <a:pt x="14" y="27"/>
                  </a:lnTo>
                  <a:lnTo>
                    <a:pt x="13" y="27"/>
                  </a:lnTo>
                  <a:lnTo>
                    <a:pt x="12" y="28"/>
                  </a:lnTo>
                  <a:lnTo>
                    <a:pt x="11" y="28"/>
                  </a:lnTo>
                  <a:lnTo>
                    <a:pt x="10" y="28"/>
                  </a:lnTo>
                  <a:lnTo>
                    <a:pt x="9" y="28"/>
                  </a:lnTo>
                  <a:lnTo>
                    <a:pt x="8" y="27"/>
                  </a:lnTo>
                  <a:lnTo>
                    <a:pt x="7" y="27"/>
                  </a:lnTo>
                  <a:lnTo>
                    <a:pt x="6" y="28"/>
                  </a:lnTo>
                  <a:lnTo>
                    <a:pt x="6" y="27"/>
                  </a:lnTo>
                  <a:lnTo>
                    <a:pt x="5" y="27"/>
                  </a:lnTo>
                  <a:lnTo>
                    <a:pt x="4" y="28"/>
                  </a:lnTo>
                  <a:lnTo>
                    <a:pt x="3" y="28"/>
                  </a:lnTo>
                  <a:lnTo>
                    <a:pt x="2" y="27"/>
                  </a:lnTo>
                  <a:lnTo>
                    <a:pt x="2" y="26"/>
                  </a:lnTo>
                  <a:lnTo>
                    <a:pt x="2" y="25"/>
                  </a:lnTo>
                  <a:lnTo>
                    <a:pt x="2" y="23"/>
                  </a:lnTo>
                  <a:lnTo>
                    <a:pt x="3" y="22"/>
                  </a:lnTo>
                  <a:lnTo>
                    <a:pt x="3" y="20"/>
                  </a:lnTo>
                  <a:lnTo>
                    <a:pt x="3" y="19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3" y="15"/>
                  </a:lnTo>
                  <a:lnTo>
                    <a:pt x="4" y="14"/>
                  </a:lnTo>
                  <a:lnTo>
                    <a:pt x="4" y="13"/>
                  </a:lnTo>
                  <a:lnTo>
                    <a:pt x="3" y="13"/>
                  </a:lnTo>
                  <a:lnTo>
                    <a:pt x="2" y="12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id="{39D69AB2-E924-E902-C9C7-965B0988C312}"/>
                </a:ext>
              </a:extLst>
            </p:cNvPr>
            <p:cNvSpPr>
              <a:spLocks/>
            </p:cNvSpPr>
            <p:nvPr/>
          </p:nvSpPr>
          <p:spPr bwMode="auto">
            <a:xfrm>
              <a:off x="84" y="12"/>
              <a:ext cx="21" cy="22"/>
            </a:xfrm>
            <a:custGeom>
              <a:avLst/>
              <a:gdLst>
                <a:gd name="T0" fmla="*/ 7 w 21"/>
                <a:gd name="T1" fmla="*/ 0 h 22"/>
                <a:gd name="T2" fmla="*/ 8 w 21"/>
                <a:gd name="T3" fmla="*/ 0 h 22"/>
                <a:gd name="T4" fmla="*/ 11 w 21"/>
                <a:gd name="T5" fmla="*/ 1 h 22"/>
                <a:gd name="T6" fmla="*/ 15 w 21"/>
                <a:gd name="T7" fmla="*/ 2 h 22"/>
                <a:gd name="T8" fmla="*/ 20 w 21"/>
                <a:gd name="T9" fmla="*/ 4 h 22"/>
                <a:gd name="T10" fmla="*/ 20 w 21"/>
                <a:gd name="T11" fmla="*/ 6 h 22"/>
                <a:gd name="T12" fmla="*/ 19 w 21"/>
                <a:gd name="T13" fmla="*/ 6 h 22"/>
                <a:gd name="T14" fmla="*/ 18 w 21"/>
                <a:gd name="T15" fmla="*/ 8 h 22"/>
                <a:gd name="T16" fmla="*/ 20 w 21"/>
                <a:gd name="T17" fmla="*/ 11 h 22"/>
                <a:gd name="T18" fmla="*/ 19 w 21"/>
                <a:gd name="T19" fmla="*/ 14 h 22"/>
                <a:gd name="T20" fmla="*/ 20 w 21"/>
                <a:gd name="T21" fmla="*/ 17 h 22"/>
                <a:gd name="T22" fmla="*/ 21 w 21"/>
                <a:gd name="T23" fmla="*/ 19 h 22"/>
                <a:gd name="T24" fmla="*/ 21 w 21"/>
                <a:gd name="T25" fmla="*/ 22 h 22"/>
                <a:gd name="T26" fmla="*/ 19 w 21"/>
                <a:gd name="T27" fmla="*/ 22 h 22"/>
                <a:gd name="T28" fmla="*/ 18 w 21"/>
                <a:gd name="T29" fmla="*/ 20 h 22"/>
                <a:gd name="T30" fmla="*/ 17 w 21"/>
                <a:gd name="T31" fmla="*/ 19 h 22"/>
                <a:gd name="T32" fmla="*/ 16 w 21"/>
                <a:gd name="T33" fmla="*/ 21 h 22"/>
                <a:gd name="T34" fmla="*/ 14 w 21"/>
                <a:gd name="T35" fmla="*/ 21 h 22"/>
                <a:gd name="T36" fmla="*/ 12 w 21"/>
                <a:gd name="T37" fmla="*/ 20 h 22"/>
                <a:gd name="T38" fmla="*/ 10 w 21"/>
                <a:gd name="T39" fmla="*/ 20 h 22"/>
                <a:gd name="T40" fmla="*/ 9 w 21"/>
                <a:gd name="T41" fmla="*/ 19 h 22"/>
                <a:gd name="T42" fmla="*/ 7 w 21"/>
                <a:gd name="T43" fmla="*/ 18 h 22"/>
                <a:gd name="T44" fmla="*/ 5 w 21"/>
                <a:gd name="T45" fmla="*/ 19 h 22"/>
                <a:gd name="T46" fmla="*/ 3 w 21"/>
                <a:gd name="T47" fmla="*/ 18 h 22"/>
                <a:gd name="T48" fmla="*/ 3 w 21"/>
                <a:gd name="T49" fmla="*/ 16 h 22"/>
                <a:gd name="T50" fmla="*/ 2 w 21"/>
                <a:gd name="T51" fmla="*/ 15 h 22"/>
                <a:gd name="T52" fmla="*/ 1 w 21"/>
                <a:gd name="T53" fmla="*/ 13 h 22"/>
                <a:gd name="T54" fmla="*/ 1 w 21"/>
                <a:gd name="T55" fmla="*/ 12 h 22"/>
                <a:gd name="T56" fmla="*/ 0 w 21"/>
                <a:gd name="T57" fmla="*/ 10 h 22"/>
                <a:gd name="T58" fmla="*/ 1 w 21"/>
                <a:gd name="T59" fmla="*/ 8 h 22"/>
                <a:gd name="T60" fmla="*/ 3 w 21"/>
                <a:gd name="T61" fmla="*/ 5 h 22"/>
                <a:gd name="T62" fmla="*/ 4 w 21"/>
                <a:gd name="T63" fmla="*/ 4 h 22"/>
                <a:gd name="T64" fmla="*/ 6 w 21"/>
                <a:gd name="T65" fmla="*/ 2 h 22"/>
                <a:gd name="T66" fmla="*/ 6 w 21"/>
                <a:gd name="T67" fmla="*/ 2 h 2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1"/>
                <a:gd name="T103" fmla="*/ 0 h 22"/>
                <a:gd name="T104" fmla="*/ 21 w 21"/>
                <a:gd name="T105" fmla="*/ 22 h 2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1" h="22">
                  <a:moveTo>
                    <a:pt x="7" y="0"/>
                  </a:moveTo>
                  <a:lnTo>
                    <a:pt x="7" y="0"/>
                  </a:lnTo>
                  <a:lnTo>
                    <a:pt x="7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1"/>
                  </a:lnTo>
                  <a:lnTo>
                    <a:pt x="14" y="2"/>
                  </a:lnTo>
                  <a:lnTo>
                    <a:pt x="15" y="2"/>
                  </a:lnTo>
                  <a:lnTo>
                    <a:pt x="19" y="4"/>
                  </a:lnTo>
                  <a:lnTo>
                    <a:pt x="20" y="4"/>
                  </a:lnTo>
                  <a:lnTo>
                    <a:pt x="21" y="5"/>
                  </a:lnTo>
                  <a:lnTo>
                    <a:pt x="20" y="6"/>
                  </a:lnTo>
                  <a:lnTo>
                    <a:pt x="19" y="6"/>
                  </a:lnTo>
                  <a:lnTo>
                    <a:pt x="18" y="7"/>
                  </a:lnTo>
                  <a:lnTo>
                    <a:pt x="18" y="8"/>
                  </a:lnTo>
                  <a:lnTo>
                    <a:pt x="20" y="10"/>
                  </a:lnTo>
                  <a:lnTo>
                    <a:pt x="20" y="11"/>
                  </a:lnTo>
                  <a:lnTo>
                    <a:pt x="20" y="13"/>
                  </a:lnTo>
                  <a:lnTo>
                    <a:pt x="19" y="14"/>
                  </a:lnTo>
                  <a:lnTo>
                    <a:pt x="18" y="16"/>
                  </a:lnTo>
                  <a:lnTo>
                    <a:pt x="20" y="17"/>
                  </a:lnTo>
                  <a:lnTo>
                    <a:pt x="21" y="18"/>
                  </a:lnTo>
                  <a:lnTo>
                    <a:pt x="21" y="19"/>
                  </a:lnTo>
                  <a:lnTo>
                    <a:pt x="21" y="21"/>
                  </a:lnTo>
                  <a:lnTo>
                    <a:pt x="21" y="22"/>
                  </a:lnTo>
                  <a:lnTo>
                    <a:pt x="20" y="22"/>
                  </a:lnTo>
                  <a:lnTo>
                    <a:pt x="19" y="22"/>
                  </a:lnTo>
                  <a:lnTo>
                    <a:pt x="18" y="20"/>
                  </a:lnTo>
                  <a:lnTo>
                    <a:pt x="18" y="19"/>
                  </a:lnTo>
                  <a:lnTo>
                    <a:pt x="17" y="19"/>
                  </a:lnTo>
                  <a:lnTo>
                    <a:pt x="17" y="20"/>
                  </a:lnTo>
                  <a:lnTo>
                    <a:pt x="16" y="21"/>
                  </a:lnTo>
                  <a:lnTo>
                    <a:pt x="15" y="21"/>
                  </a:lnTo>
                  <a:lnTo>
                    <a:pt x="14" y="21"/>
                  </a:lnTo>
                  <a:lnTo>
                    <a:pt x="13" y="20"/>
                  </a:lnTo>
                  <a:lnTo>
                    <a:pt x="12" y="20"/>
                  </a:lnTo>
                  <a:lnTo>
                    <a:pt x="11" y="21"/>
                  </a:lnTo>
                  <a:lnTo>
                    <a:pt x="10" y="20"/>
                  </a:lnTo>
                  <a:lnTo>
                    <a:pt x="9" y="19"/>
                  </a:lnTo>
                  <a:lnTo>
                    <a:pt x="8" y="18"/>
                  </a:lnTo>
                  <a:lnTo>
                    <a:pt x="7" y="18"/>
                  </a:lnTo>
                  <a:lnTo>
                    <a:pt x="6" y="18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3" y="16"/>
                  </a:lnTo>
                  <a:lnTo>
                    <a:pt x="3" y="15"/>
                  </a:lnTo>
                  <a:lnTo>
                    <a:pt x="2" y="15"/>
                  </a:lnTo>
                  <a:lnTo>
                    <a:pt x="2" y="14"/>
                  </a:lnTo>
                  <a:lnTo>
                    <a:pt x="1" y="13"/>
                  </a:lnTo>
                  <a:lnTo>
                    <a:pt x="0" y="13"/>
                  </a:lnTo>
                  <a:lnTo>
                    <a:pt x="1" y="12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9"/>
                  </a:lnTo>
                  <a:lnTo>
                    <a:pt x="1" y="8"/>
                  </a:lnTo>
                  <a:lnTo>
                    <a:pt x="2" y="7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2"/>
                  </a:lnTo>
                  <a:lnTo>
                    <a:pt x="6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id="{5D01B359-3A61-930B-48ED-5A971DBBDE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" y="9"/>
              <a:ext cx="35" cy="41"/>
            </a:xfrm>
            <a:custGeom>
              <a:avLst/>
              <a:gdLst>
                <a:gd name="T0" fmla="*/ 30 w 35"/>
                <a:gd name="T1" fmla="*/ 1 h 41"/>
                <a:gd name="T2" fmla="*/ 33 w 35"/>
                <a:gd name="T3" fmla="*/ 3 h 41"/>
                <a:gd name="T4" fmla="*/ 32 w 35"/>
                <a:gd name="T5" fmla="*/ 5 h 41"/>
                <a:gd name="T6" fmla="*/ 29 w 35"/>
                <a:gd name="T7" fmla="*/ 7 h 41"/>
                <a:gd name="T8" fmla="*/ 28 w 35"/>
                <a:gd name="T9" fmla="*/ 8 h 41"/>
                <a:gd name="T10" fmla="*/ 26 w 35"/>
                <a:gd name="T11" fmla="*/ 10 h 41"/>
                <a:gd name="T12" fmla="*/ 25 w 35"/>
                <a:gd name="T13" fmla="*/ 13 h 41"/>
                <a:gd name="T14" fmla="*/ 25 w 35"/>
                <a:gd name="T15" fmla="*/ 16 h 41"/>
                <a:gd name="T16" fmla="*/ 28 w 35"/>
                <a:gd name="T17" fmla="*/ 18 h 41"/>
                <a:gd name="T18" fmla="*/ 28 w 35"/>
                <a:gd name="T19" fmla="*/ 20 h 41"/>
                <a:gd name="T20" fmla="*/ 30 w 35"/>
                <a:gd name="T21" fmla="*/ 21 h 41"/>
                <a:gd name="T22" fmla="*/ 33 w 35"/>
                <a:gd name="T23" fmla="*/ 21 h 41"/>
                <a:gd name="T24" fmla="*/ 35 w 35"/>
                <a:gd name="T25" fmla="*/ 24 h 41"/>
                <a:gd name="T26" fmla="*/ 31 w 35"/>
                <a:gd name="T27" fmla="*/ 25 h 41"/>
                <a:gd name="T28" fmla="*/ 24 w 35"/>
                <a:gd name="T29" fmla="*/ 28 h 41"/>
                <a:gd name="T30" fmla="*/ 23 w 35"/>
                <a:gd name="T31" fmla="*/ 31 h 41"/>
                <a:gd name="T32" fmla="*/ 23 w 35"/>
                <a:gd name="T33" fmla="*/ 36 h 41"/>
                <a:gd name="T34" fmla="*/ 25 w 35"/>
                <a:gd name="T35" fmla="*/ 40 h 41"/>
                <a:gd name="T36" fmla="*/ 23 w 35"/>
                <a:gd name="T37" fmla="*/ 40 h 41"/>
                <a:gd name="T38" fmla="*/ 21 w 35"/>
                <a:gd name="T39" fmla="*/ 38 h 41"/>
                <a:gd name="T40" fmla="*/ 17 w 35"/>
                <a:gd name="T41" fmla="*/ 37 h 41"/>
                <a:gd name="T42" fmla="*/ 14 w 35"/>
                <a:gd name="T43" fmla="*/ 38 h 41"/>
                <a:gd name="T44" fmla="*/ 12 w 35"/>
                <a:gd name="T45" fmla="*/ 38 h 41"/>
                <a:gd name="T46" fmla="*/ 10 w 35"/>
                <a:gd name="T47" fmla="*/ 37 h 41"/>
                <a:gd name="T48" fmla="*/ 8 w 35"/>
                <a:gd name="T49" fmla="*/ 35 h 41"/>
                <a:gd name="T50" fmla="*/ 5 w 35"/>
                <a:gd name="T51" fmla="*/ 32 h 41"/>
                <a:gd name="T52" fmla="*/ 3 w 35"/>
                <a:gd name="T53" fmla="*/ 31 h 41"/>
                <a:gd name="T54" fmla="*/ 3 w 35"/>
                <a:gd name="T55" fmla="*/ 29 h 41"/>
                <a:gd name="T56" fmla="*/ 1 w 35"/>
                <a:gd name="T57" fmla="*/ 28 h 41"/>
                <a:gd name="T58" fmla="*/ 0 w 35"/>
                <a:gd name="T59" fmla="*/ 25 h 41"/>
                <a:gd name="T60" fmla="*/ 2 w 35"/>
                <a:gd name="T61" fmla="*/ 23 h 41"/>
                <a:gd name="T62" fmla="*/ 2 w 35"/>
                <a:gd name="T63" fmla="*/ 21 h 41"/>
                <a:gd name="T64" fmla="*/ 3 w 35"/>
                <a:gd name="T65" fmla="*/ 19 h 41"/>
                <a:gd name="T66" fmla="*/ 5 w 35"/>
                <a:gd name="T67" fmla="*/ 19 h 41"/>
                <a:gd name="T68" fmla="*/ 9 w 35"/>
                <a:gd name="T69" fmla="*/ 18 h 41"/>
                <a:gd name="T70" fmla="*/ 11 w 35"/>
                <a:gd name="T71" fmla="*/ 15 h 41"/>
                <a:gd name="T72" fmla="*/ 14 w 35"/>
                <a:gd name="T73" fmla="*/ 14 h 41"/>
                <a:gd name="T74" fmla="*/ 16 w 35"/>
                <a:gd name="T75" fmla="*/ 14 h 41"/>
                <a:gd name="T76" fmla="*/ 17 w 35"/>
                <a:gd name="T77" fmla="*/ 11 h 41"/>
                <a:gd name="T78" fmla="*/ 20 w 35"/>
                <a:gd name="T79" fmla="*/ 10 h 41"/>
                <a:gd name="T80" fmla="*/ 18 w 35"/>
                <a:gd name="T81" fmla="*/ 9 h 41"/>
                <a:gd name="T82" fmla="*/ 17 w 35"/>
                <a:gd name="T83" fmla="*/ 7 h 41"/>
                <a:gd name="T84" fmla="*/ 17 w 35"/>
                <a:gd name="T85" fmla="*/ 6 h 41"/>
                <a:gd name="T86" fmla="*/ 20 w 35"/>
                <a:gd name="T87" fmla="*/ 6 h 41"/>
                <a:gd name="T88" fmla="*/ 22 w 35"/>
                <a:gd name="T89" fmla="*/ 5 h 41"/>
                <a:gd name="T90" fmla="*/ 24 w 35"/>
                <a:gd name="T91" fmla="*/ 2 h 41"/>
                <a:gd name="T92" fmla="*/ 26 w 35"/>
                <a:gd name="T93" fmla="*/ 1 h 4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5"/>
                <a:gd name="T142" fmla="*/ 0 h 41"/>
                <a:gd name="T143" fmla="*/ 35 w 35"/>
                <a:gd name="T144" fmla="*/ 41 h 4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5" h="41">
                  <a:moveTo>
                    <a:pt x="28" y="1"/>
                  </a:moveTo>
                  <a:lnTo>
                    <a:pt x="29" y="0"/>
                  </a:lnTo>
                  <a:lnTo>
                    <a:pt x="30" y="1"/>
                  </a:lnTo>
                  <a:lnTo>
                    <a:pt x="31" y="1"/>
                  </a:lnTo>
                  <a:lnTo>
                    <a:pt x="33" y="2"/>
                  </a:lnTo>
                  <a:lnTo>
                    <a:pt x="33" y="3"/>
                  </a:lnTo>
                  <a:lnTo>
                    <a:pt x="32" y="3"/>
                  </a:lnTo>
                  <a:lnTo>
                    <a:pt x="31" y="4"/>
                  </a:lnTo>
                  <a:lnTo>
                    <a:pt x="32" y="5"/>
                  </a:lnTo>
                  <a:lnTo>
                    <a:pt x="31" y="5"/>
                  </a:lnTo>
                  <a:lnTo>
                    <a:pt x="30" y="6"/>
                  </a:lnTo>
                  <a:lnTo>
                    <a:pt x="29" y="7"/>
                  </a:lnTo>
                  <a:lnTo>
                    <a:pt x="29" y="8"/>
                  </a:lnTo>
                  <a:lnTo>
                    <a:pt x="28" y="8"/>
                  </a:lnTo>
                  <a:lnTo>
                    <a:pt x="28" y="9"/>
                  </a:lnTo>
                  <a:lnTo>
                    <a:pt x="27" y="9"/>
                  </a:lnTo>
                  <a:lnTo>
                    <a:pt x="26" y="10"/>
                  </a:lnTo>
                  <a:lnTo>
                    <a:pt x="25" y="11"/>
                  </a:lnTo>
                  <a:lnTo>
                    <a:pt x="25" y="12"/>
                  </a:lnTo>
                  <a:lnTo>
                    <a:pt x="25" y="13"/>
                  </a:lnTo>
                  <a:lnTo>
                    <a:pt x="26" y="14"/>
                  </a:lnTo>
                  <a:lnTo>
                    <a:pt x="25" y="15"/>
                  </a:lnTo>
                  <a:lnTo>
                    <a:pt x="25" y="16"/>
                  </a:lnTo>
                  <a:lnTo>
                    <a:pt x="26" y="17"/>
                  </a:lnTo>
                  <a:lnTo>
                    <a:pt x="27" y="18"/>
                  </a:lnTo>
                  <a:lnTo>
                    <a:pt x="28" y="18"/>
                  </a:lnTo>
                  <a:lnTo>
                    <a:pt x="28" y="19"/>
                  </a:lnTo>
                  <a:lnTo>
                    <a:pt x="28" y="20"/>
                  </a:lnTo>
                  <a:lnTo>
                    <a:pt x="28" y="21"/>
                  </a:lnTo>
                  <a:lnTo>
                    <a:pt x="29" y="22"/>
                  </a:lnTo>
                  <a:lnTo>
                    <a:pt x="30" y="21"/>
                  </a:lnTo>
                  <a:lnTo>
                    <a:pt x="31" y="21"/>
                  </a:lnTo>
                  <a:lnTo>
                    <a:pt x="32" y="20"/>
                  </a:lnTo>
                  <a:lnTo>
                    <a:pt x="33" y="21"/>
                  </a:lnTo>
                  <a:lnTo>
                    <a:pt x="34" y="22"/>
                  </a:lnTo>
                  <a:lnTo>
                    <a:pt x="35" y="23"/>
                  </a:lnTo>
                  <a:lnTo>
                    <a:pt x="35" y="24"/>
                  </a:lnTo>
                  <a:lnTo>
                    <a:pt x="34" y="24"/>
                  </a:lnTo>
                  <a:lnTo>
                    <a:pt x="32" y="25"/>
                  </a:lnTo>
                  <a:lnTo>
                    <a:pt x="31" y="25"/>
                  </a:lnTo>
                  <a:lnTo>
                    <a:pt x="28" y="26"/>
                  </a:lnTo>
                  <a:lnTo>
                    <a:pt x="26" y="27"/>
                  </a:lnTo>
                  <a:lnTo>
                    <a:pt x="24" y="28"/>
                  </a:lnTo>
                  <a:lnTo>
                    <a:pt x="23" y="28"/>
                  </a:lnTo>
                  <a:lnTo>
                    <a:pt x="23" y="29"/>
                  </a:lnTo>
                  <a:lnTo>
                    <a:pt x="23" y="31"/>
                  </a:lnTo>
                  <a:lnTo>
                    <a:pt x="23" y="34"/>
                  </a:lnTo>
                  <a:lnTo>
                    <a:pt x="22" y="35"/>
                  </a:lnTo>
                  <a:lnTo>
                    <a:pt x="23" y="36"/>
                  </a:lnTo>
                  <a:lnTo>
                    <a:pt x="25" y="38"/>
                  </a:lnTo>
                  <a:lnTo>
                    <a:pt x="25" y="39"/>
                  </a:lnTo>
                  <a:lnTo>
                    <a:pt x="25" y="40"/>
                  </a:lnTo>
                  <a:lnTo>
                    <a:pt x="24" y="40"/>
                  </a:lnTo>
                  <a:lnTo>
                    <a:pt x="23" y="41"/>
                  </a:lnTo>
                  <a:lnTo>
                    <a:pt x="23" y="40"/>
                  </a:lnTo>
                  <a:lnTo>
                    <a:pt x="22" y="39"/>
                  </a:lnTo>
                  <a:lnTo>
                    <a:pt x="21" y="38"/>
                  </a:lnTo>
                  <a:lnTo>
                    <a:pt x="19" y="37"/>
                  </a:lnTo>
                  <a:lnTo>
                    <a:pt x="18" y="37"/>
                  </a:lnTo>
                  <a:lnTo>
                    <a:pt x="17" y="37"/>
                  </a:lnTo>
                  <a:lnTo>
                    <a:pt x="16" y="38"/>
                  </a:lnTo>
                  <a:lnTo>
                    <a:pt x="15" y="38"/>
                  </a:lnTo>
                  <a:lnTo>
                    <a:pt x="14" y="38"/>
                  </a:lnTo>
                  <a:lnTo>
                    <a:pt x="13" y="38"/>
                  </a:lnTo>
                  <a:lnTo>
                    <a:pt x="12" y="38"/>
                  </a:lnTo>
                  <a:lnTo>
                    <a:pt x="11" y="37"/>
                  </a:lnTo>
                  <a:lnTo>
                    <a:pt x="10" y="37"/>
                  </a:lnTo>
                  <a:lnTo>
                    <a:pt x="9" y="37"/>
                  </a:lnTo>
                  <a:lnTo>
                    <a:pt x="8" y="36"/>
                  </a:lnTo>
                  <a:lnTo>
                    <a:pt x="8" y="35"/>
                  </a:lnTo>
                  <a:lnTo>
                    <a:pt x="6" y="34"/>
                  </a:lnTo>
                  <a:lnTo>
                    <a:pt x="6" y="33"/>
                  </a:lnTo>
                  <a:lnTo>
                    <a:pt x="5" y="32"/>
                  </a:lnTo>
                  <a:lnTo>
                    <a:pt x="4" y="32"/>
                  </a:lnTo>
                  <a:lnTo>
                    <a:pt x="3" y="31"/>
                  </a:lnTo>
                  <a:lnTo>
                    <a:pt x="3" y="30"/>
                  </a:lnTo>
                  <a:lnTo>
                    <a:pt x="3" y="29"/>
                  </a:lnTo>
                  <a:lnTo>
                    <a:pt x="2" y="28"/>
                  </a:lnTo>
                  <a:lnTo>
                    <a:pt x="1" y="29"/>
                  </a:lnTo>
                  <a:lnTo>
                    <a:pt x="1" y="28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1" y="24"/>
                  </a:lnTo>
                  <a:lnTo>
                    <a:pt x="2" y="23"/>
                  </a:lnTo>
                  <a:lnTo>
                    <a:pt x="3" y="22"/>
                  </a:lnTo>
                  <a:lnTo>
                    <a:pt x="2" y="21"/>
                  </a:lnTo>
                  <a:lnTo>
                    <a:pt x="2" y="20"/>
                  </a:lnTo>
                  <a:lnTo>
                    <a:pt x="2" y="19"/>
                  </a:lnTo>
                  <a:lnTo>
                    <a:pt x="3" y="19"/>
                  </a:lnTo>
                  <a:lnTo>
                    <a:pt x="4" y="18"/>
                  </a:lnTo>
                  <a:lnTo>
                    <a:pt x="5" y="19"/>
                  </a:lnTo>
                  <a:lnTo>
                    <a:pt x="7" y="19"/>
                  </a:lnTo>
                  <a:lnTo>
                    <a:pt x="8" y="19"/>
                  </a:lnTo>
                  <a:lnTo>
                    <a:pt x="9" y="18"/>
                  </a:lnTo>
                  <a:lnTo>
                    <a:pt x="10" y="17"/>
                  </a:lnTo>
                  <a:lnTo>
                    <a:pt x="11" y="16"/>
                  </a:lnTo>
                  <a:lnTo>
                    <a:pt x="11" y="15"/>
                  </a:lnTo>
                  <a:lnTo>
                    <a:pt x="12" y="14"/>
                  </a:lnTo>
                  <a:lnTo>
                    <a:pt x="13" y="14"/>
                  </a:lnTo>
                  <a:lnTo>
                    <a:pt x="14" y="14"/>
                  </a:lnTo>
                  <a:lnTo>
                    <a:pt x="15" y="14"/>
                  </a:lnTo>
                  <a:lnTo>
                    <a:pt x="16" y="14"/>
                  </a:lnTo>
                  <a:lnTo>
                    <a:pt x="17" y="12"/>
                  </a:lnTo>
                  <a:lnTo>
                    <a:pt x="16" y="12"/>
                  </a:lnTo>
                  <a:lnTo>
                    <a:pt x="17" y="11"/>
                  </a:lnTo>
                  <a:lnTo>
                    <a:pt x="18" y="11"/>
                  </a:lnTo>
                  <a:lnTo>
                    <a:pt x="20" y="10"/>
                  </a:lnTo>
                  <a:lnTo>
                    <a:pt x="19" y="9"/>
                  </a:lnTo>
                  <a:lnTo>
                    <a:pt x="18" y="9"/>
                  </a:lnTo>
                  <a:lnTo>
                    <a:pt x="18" y="8"/>
                  </a:lnTo>
                  <a:lnTo>
                    <a:pt x="17" y="8"/>
                  </a:lnTo>
                  <a:lnTo>
                    <a:pt x="17" y="7"/>
                  </a:lnTo>
                  <a:lnTo>
                    <a:pt x="17" y="6"/>
                  </a:lnTo>
                  <a:lnTo>
                    <a:pt x="18" y="6"/>
                  </a:lnTo>
                  <a:lnTo>
                    <a:pt x="19" y="6"/>
                  </a:lnTo>
                  <a:lnTo>
                    <a:pt x="20" y="6"/>
                  </a:lnTo>
                  <a:lnTo>
                    <a:pt x="21" y="6"/>
                  </a:lnTo>
                  <a:lnTo>
                    <a:pt x="21" y="5"/>
                  </a:lnTo>
                  <a:lnTo>
                    <a:pt x="22" y="5"/>
                  </a:lnTo>
                  <a:lnTo>
                    <a:pt x="23" y="4"/>
                  </a:lnTo>
                  <a:lnTo>
                    <a:pt x="23" y="3"/>
                  </a:lnTo>
                  <a:lnTo>
                    <a:pt x="24" y="2"/>
                  </a:lnTo>
                  <a:lnTo>
                    <a:pt x="25" y="2"/>
                  </a:lnTo>
                  <a:lnTo>
                    <a:pt x="25" y="1"/>
                  </a:lnTo>
                  <a:lnTo>
                    <a:pt x="26" y="1"/>
                  </a:lnTo>
                  <a:lnTo>
                    <a:pt x="28" y="1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6" name="Freeform 23">
              <a:extLst>
                <a:ext uri="{FF2B5EF4-FFF2-40B4-BE49-F238E27FC236}">
                  <a16:creationId xmlns:a16="http://schemas.microsoft.com/office/drawing/2014/main" id="{61912437-84BC-3C05-7080-2F906099F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" y="88"/>
              <a:ext cx="6" cy="3"/>
            </a:xfrm>
            <a:custGeom>
              <a:avLst/>
              <a:gdLst>
                <a:gd name="T0" fmla="*/ 2 w 6"/>
                <a:gd name="T1" fmla="*/ 0 h 3"/>
                <a:gd name="T2" fmla="*/ 2 w 6"/>
                <a:gd name="T3" fmla="*/ 1 h 3"/>
                <a:gd name="T4" fmla="*/ 1 w 6"/>
                <a:gd name="T5" fmla="*/ 1 h 3"/>
                <a:gd name="T6" fmla="*/ 0 w 6"/>
                <a:gd name="T7" fmla="*/ 1 h 3"/>
                <a:gd name="T8" fmla="*/ 0 w 6"/>
                <a:gd name="T9" fmla="*/ 2 h 3"/>
                <a:gd name="T10" fmla="*/ 0 w 6"/>
                <a:gd name="T11" fmla="*/ 2 h 3"/>
                <a:gd name="T12" fmla="*/ 2 w 6"/>
                <a:gd name="T13" fmla="*/ 3 h 3"/>
                <a:gd name="T14" fmla="*/ 4 w 6"/>
                <a:gd name="T15" fmla="*/ 3 h 3"/>
                <a:gd name="T16" fmla="*/ 5 w 6"/>
                <a:gd name="T17" fmla="*/ 3 h 3"/>
                <a:gd name="T18" fmla="*/ 5 w 6"/>
                <a:gd name="T19" fmla="*/ 3 h 3"/>
                <a:gd name="T20" fmla="*/ 6 w 6"/>
                <a:gd name="T21" fmla="*/ 2 h 3"/>
                <a:gd name="T22" fmla="*/ 6 w 6"/>
                <a:gd name="T23" fmla="*/ 1 h 3"/>
                <a:gd name="T24" fmla="*/ 5 w 6"/>
                <a:gd name="T25" fmla="*/ 0 h 3"/>
                <a:gd name="T26" fmla="*/ 5 w 6"/>
                <a:gd name="T27" fmla="*/ 0 h 3"/>
                <a:gd name="T28" fmla="*/ 4 w 6"/>
                <a:gd name="T29" fmla="*/ 1 h 3"/>
                <a:gd name="T30" fmla="*/ 2 w 6"/>
                <a:gd name="T31" fmla="*/ 0 h 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"/>
                <a:gd name="T49" fmla="*/ 0 h 3"/>
                <a:gd name="T50" fmla="*/ 6 w 6"/>
                <a:gd name="T51" fmla="*/ 3 h 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" h="3">
                  <a:moveTo>
                    <a:pt x="2" y="0"/>
                  </a:moveTo>
                  <a:lnTo>
                    <a:pt x="2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2" y="3"/>
                  </a:lnTo>
                  <a:lnTo>
                    <a:pt x="4" y="3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7" name="Freeform 24">
              <a:extLst>
                <a:ext uri="{FF2B5EF4-FFF2-40B4-BE49-F238E27FC236}">
                  <a16:creationId xmlns:a16="http://schemas.microsoft.com/office/drawing/2014/main" id="{92B6898E-5BDB-D652-3B9F-AF75139F0B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" y="56"/>
              <a:ext cx="35" cy="44"/>
            </a:xfrm>
            <a:custGeom>
              <a:avLst/>
              <a:gdLst>
                <a:gd name="T0" fmla="*/ 2 w 35"/>
                <a:gd name="T1" fmla="*/ 9 h 44"/>
                <a:gd name="T2" fmla="*/ 4 w 35"/>
                <a:gd name="T3" fmla="*/ 12 h 44"/>
                <a:gd name="T4" fmla="*/ 3 w 35"/>
                <a:gd name="T5" fmla="*/ 15 h 44"/>
                <a:gd name="T6" fmla="*/ 5 w 35"/>
                <a:gd name="T7" fmla="*/ 19 h 44"/>
                <a:gd name="T8" fmla="*/ 7 w 35"/>
                <a:gd name="T9" fmla="*/ 24 h 44"/>
                <a:gd name="T10" fmla="*/ 7 w 35"/>
                <a:gd name="T11" fmla="*/ 27 h 44"/>
                <a:gd name="T12" fmla="*/ 6 w 35"/>
                <a:gd name="T13" fmla="*/ 30 h 44"/>
                <a:gd name="T14" fmla="*/ 8 w 35"/>
                <a:gd name="T15" fmla="*/ 32 h 44"/>
                <a:gd name="T16" fmla="*/ 9 w 35"/>
                <a:gd name="T17" fmla="*/ 34 h 44"/>
                <a:gd name="T18" fmla="*/ 12 w 35"/>
                <a:gd name="T19" fmla="*/ 36 h 44"/>
                <a:gd name="T20" fmla="*/ 13 w 35"/>
                <a:gd name="T21" fmla="*/ 38 h 44"/>
                <a:gd name="T22" fmla="*/ 14 w 35"/>
                <a:gd name="T23" fmla="*/ 40 h 44"/>
                <a:gd name="T24" fmla="*/ 16 w 35"/>
                <a:gd name="T25" fmla="*/ 43 h 44"/>
                <a:gd name="T26" fmla="*/ 18 w 35"/>
                <a:gd name="T27" fmla="*/ 43 h 44"/>
                <a:gd name="T28" fmla="*/ 20 w 35"/>
                <a:gd name="T29" fmla="*/ 44 h 44"/>
                <a:gd name="T30" fmla="*/ 22 w 35"/>
                <a:gd name="T31" fmla="*/ 42 h 44"/>
                <a:gd name="T32" fmla="*/ 23 w 35"/>
                <a:gd name="T33" fmla="*/ 40 h 44"/>
                <a:gd name="T34" fmla="*/ 24 w 35"/>
                <a:gd name="T35" fmla="*/ 38 h 44"/>
                <a:gd name="T36" fmla="*/ 26 w 35"/>
                <a:gd name="T37" fmla="*/ 36 h 44"/>
                <a:gd name="T38" fmla="*/ 26 w 35"/>
                <a:gd name="T39" fmla="*/ 34 h 44"/>
                <a:gd name="T40" fmla="*/ 28 w 35"/>
                <a:gd name="T41" fmla="*/ 35 h 44"/>
                <a:gd name="T42" fmla="*/ 29 w 35"/>
                <a:gd name="T43" fmla="*/ 32 h 44"/>
                <a:gd name="T44" fmla="*/ 30 w 35"/>
                <a:gd name="T45" fmla="*/ 30 h 44"/>
                <a:gd name="T46" fmla="*/ 30 w 35"/>
                <a:gd name="T47" fmla="*/ 29 h 44"/>
                <a:gd name="T48" fmla="*/ 29 w 35"/>
                <a:gd name="T49" fmla="*/ 27 h 44"/>
                <a:gd name="T50" fmla="*/ 31 w 35"/>
                <a:gd name="T51" fmla="*/ 25 h 44"/>
                <a:gd name="T52" fmla="*/ 33 w 35"/>
                <a:gd name="T53" fmla="*/ 24 h 44"/>
                <a:gd name="T54" fmla="*/ 33 w 35"/>
                <a:gd name="T55" fmla="*/ 23 h 44"/>
                <a:gd name="T56" fmla="*/ 32 w 35"/>
                <a:gd name="T57" fmla="*/ 19 h 44"/>
                <a:gd name="T58" fmla="*/ 34 w 35"/>
                <a:gd name="T59" fmla="*/ 20 h 44"/>
                <a:gd name="T60" fmla="*/ 33 w 35"/>
                <a:gd name="T61" fmla="*/ 18 h 44"/>
                <a:gd name="T62" fmla="*/ 34 w 35"/>
                <a:gd name="T63" fmla="*/ 16 h 44"/>
                <a:gd name="T64" fmla="*/ 34 w 35"/>
                <a:gd name="T65" fmla="*/ 15 h 44"/>
                <a:gd name="T66" fmla="*/ 33 w 35"/>
                <a:gd name="T67" fmla="*/ 15 h 44"/>
                <a:gd name="T68" fmla="*/ 32 w 35"/>
                <a:gd name="T69" fmla="*/ 14 h 44"/>
                <a:gd name="T70" fmla="*/ 31 w 35"/>
                <a:gd name="T71" fmla="*/ 13 h 44"/>
                <a:gd name="T72" fmla="*/ 28 w 35"/>
                <a:gd name="T73" fmla="*/ 11 h 44"/>
                <a:gd name="T74" fmla="*/ 27 w 35"/>
                <a:gd name="T75" fmla="*/ 11 h 44"/>
                <a:gd name="T76" fmla="*/ 27 w 35"/>
                <a:gd name="T77" fmla="*/ 9 h 44"/>
                <a:gd name="T78" fmla="*/ 25 w 35"/>
                <a:gd name="T79" fmla="*/ 8 h 44"/>
                <a:gd name="T80" fmla="*/ 22 w 35"/>
                <a:gd name="T81" fmla="*/ 8 h 44"/>
                <a:gd name="T82" fmla="*/ 21 w 35"/>
                <a:gd name="T83" fmla="*/ 8 h 44"/>
                <a:gd name="T84" fmla="*/ 19 w 35"/>
                <a:gd name="T85" fmla="*/ 8 h 44"/>
                <a:gd name="T86" fmla="*/ 15 w 35"/>
                <a:gd name="T87" fmla="*/ 6 h 44"/>
                <a:gd name="T88" fmla="*/ 13 w 35"/>
                <a:gd name="T89" fmla="*/ 5 h 44"/>
                <a:gd name="T90" fmla="*/ 10 w 35"/>
                <a:gd name="T91" fmla="*/ 3 h 44"/>
                <a:gd name="T92" fmla="*/ 7 w 35"/>
                <a:gd name="T93" fmla="*/ 3 h 44"/>
                <a:gd name="T94" fmla="*/ 4 w 35"/>
                <a:gd name="T95" fmla="*/ 2 h 44"/>
                <a:gd name="T96" fmla="*/ 3 w 35"/>
                <a:gd name="T97" fmla="*/ 1 h 44"/>
                <a:gd name="T98" fmla="*/ 1 w 35"/>
                <a:gd name="T99" fmla="*/ 1 h 44"/>
                <a:gd name="T100" fmla="*/ 1 w 35"/>
                <a:gd name="T101" fmla="*/ 5 h 44"/>
                <a:gd name="T102" fmla="*/ 3 w 35"/>
                <a:gd name="T103" fmla="*/ 7 h 4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35"/>
                <a:gd name="T157" fmla="*/ 0 h 44"/>
                <a:gd name="T158" fmla="*/ 35 w 35"/>
                <a:gd name="T159" fmla="*/ 44 h 4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35" h="44">
                  <a:moveTo>
                    <a:pt x="2" y="8"/>
                  </a:moveTo>
                  <a:lnTo>
                    <a:pt x="2" y="9"/>
                  </a:lnTo>
                  <a:lnTo>
                    <a:pt x="3" y="10"/>
                  </a:lnTo>
                  <a:lnTo>
                    <a:pt x="4" y="12"/>
                  </a:lnTo>
                  <a:lnTo>
                    <a:pt x="4" y="14"/>
                  </a:lnTo>
                  <a:lnTo>
                    <a:pt x="3" y="15"/>
                  </a:lnTo>
                  <a:lnTo>
                    <a:pt x="3" y="16"/>
                  </a:lnTo>
                  <a:lnTo>
                    <a:pt x="5" y="19"/>
                  </a:lnTo>
                  <a:lnTo>
                    <a:pt x="6" y="22"/>
                  </a:lnTo>
                  <a:lnTo>
                    <a:pt x="7" y="24"/>
                  </a:lnTo>
                  <a:lnTo>
                    <a:pt x="7" y="26"/>
                  </a:lnTo>
                  <a:lnTo>
                    <a:pt x="7" y="27"/>
                  </a:lnTo>
                  <a:lnTo>
                    <a:pt x="6" y="29"/>
                  </a:lnTo>
                  <a:lnTo>
                    <a:pt x="6" y="30"/>
                  </a:lnTo>
                  <a:lnTo>
                    <a:pt x="8" y="31"/>
                  </a:lnTo>
                  <a:lnTo>
                    <a:pt x="8" y="32"/>
                  </a:lnTo>
                  <a:lnTo>
                    <a:pt x="9" y="32"/>
                  </a:lnTo>
                  <a:lnTo>
                    <a:pt x="9" y="34"/>
                  </a:lnTo>
                  <a:lnTo>
                    <a:pt x="10" y="35"/>
                  </a:lnTo>
                  <a:lnTo>
                    <a:pt x="12" y="36"/>
                  </a:lnTo>
                  <a:lnTo>
                    <a:pt x="12" y="37"/>
                  </a:lnTo>
                  <a:lnTo>
                    <a:pt x="13" y="38"/>
                  </a:lnTo>
                  <a:lnTo>
                    <a:pt x="14" y="39"/>
                  </a:lnTo>
                  <a:lnTo>
                    <a:pt x="14" y="40"/>
                  </a:lnTo>
                  <a:lnTo>
                    <a:pt x="15" y="42"/>
                  </a:lnTo>
                  <a:lnTo>
                    <a:pt x="16" y="43"/>
                  </a:lnTo>
                  <a:lnTo>
                    <a:pt x="17" y="43"/>
                  </a:lnTo>
                  <a:lnTo>
                    <a:pt x="18" y="43"/>
                  </a:lnTo>
                  <a:lnTo>
                    <a:pt x="19" y="43"/>
                  </a:lnTo>
                  <a:lnTo>
                    <a:pt x="20" y="44"/>
                  </a:lnTo>
                  <a:lnTo>
                    <a:pt x="21" y="43"/>
                  </a:lnTo>
                  <a:lnTo>
                    <a:pt x="22" y="42"/>
                  </a:lnTo>
                  <a:lnTo>
                    <a:pt x="23" y="41"/>
                  </a:lnTo>
                  <a:lnTo>
                    <a:pt x="23" y="40"/>
                  </a:lnTo>
                  <a:lnTo>
                    <a:pt x="23" y="38"/>
                  </a:lnTo>
                  <a:lnTo>
                    <a:pt x="24" y="38"/>
                  </a:lnTo>
                  <a:lnTo>
                    <a:pt x="25" y="37"/>
                  </a:lnTo>
                  <a:lnTo>
                    <a:pt x="26" y="36"/>
                  </a:lnTo>
                  <a:lnTo>
                    <a:pt x="25" y="35"/>
                  </a:lnTo>
                  <a:lnTo>
                    <a:pt x="26" y="34"/>
                  </a:lnTo>
                  <a:lnTo>
                    <a:pt x="27" y="35"/>
                  </a:lnTo>
                  <a:lnTo>
                    <a:pt x="28" y="35"/>
                  </a:lnTo>
                  <a:lnTo>
                    <a:pt x="28" y="34"/>
                  </a:lnTo>
                  <a:lnTo>
                    <a:pt x="29" y="32"/>
                  </a:lnTo>
                  <a:lnTo>
                    <a:pt x="29" y="31"/>
                  </a:lnTo>
                  <a:lnTo>
                    <a:pt x="30" y="30"/>
                  </a:lnTo>
                  <a:lnTo>
                    <a:pt x="29" y="29"/>
                  </a:lnTo>
                  <a:lnTo>
                    <a:pt x="30" y="29"/>
                  </a:lnTo>
                  <a:lnTo>
                    <a:pt x="30" y="28"/>
                  </a:lnTo>
                  <a:lnTo>
                    <a:pt x="29" y="27"/>
                  </a:lnTo>
                  <a:lnTo>
                    <a:pt x="30" y="26"/>
                  </a:lnTo>
                  <a:lnTo>
                    <a:pt x="31" y="25"/>
                  </a:lnTo>
                  <a:lnTo>
                    <a:pt x="32" y="25"/>
                  </a:lnTo>
                  <a:lnTo>
                    <a:pt x="33" y="24"/>
                  </a:lnTo>
                  <a:lnTo>
                    <a:pt x="33" y="23"/>
                  </a:lnTo>
                  <a:lnTo>
                    <a:pt x="31" y="21"/>
                  </a:lnTo>
                  <a:lnTo>
                    <a:pt x="32" y="19"/>
                  </a:lnTo>
                  <a:lnTo>
                    <a:pt x="33" y="20"/>
                  </a:lnTo>
                  <a:lnTo>
                    <a:pt x="34" y="20"/>
                  </a:lnTo>
                  <a:lnTo>
                    <a:pt x="33" y="18"/>
                  </a:lnTo>
                  <a:lnTo>
                    <a:pt x="34" y="17"/>
                  </a:lnTo>
                  <a:lnTo>
                    <a:pt x="34" y="16"/>
                  </a:lnTo>
                  <a:lnTo>
                    <a:pt x="35" y="16"/>
                  </a:lnTo>
                  <a:lnTo>
                    <a:pt x="34" y="15"/>
                  </a:lnTo>
                  <a:lnTo>
                    <a:pt x="33" y="15"/>
                  </a:lnTo>
                  <a:lnTo>
                    <a:pt x="32" y="14"/>
                  </a:lnTo>
                  <a:lnTo>
                    <a:pt x="31" y="14"/>
                  </a:lnTo>
                  <a:lnTo>
                    <a:pt x="31" y="13"/>
                  </a:lnTo>
                  <a:lnTo>
                    <a:pt x="29" y="12"/>
                  </a:lnTo>
                  <a:lnTo>
                    <a:pt x="28" y="11"/>
                  </a:lnTo>
                  <a:lnTo>
                    <a:pt x="27" y="11"/>
                  </a:lnTo>
                  <a:lnTo>
                    <a:pt x="27" y="10"/>
                  </a:lnTo>
                  <a:lnTo>
                    <a:pt x="27" y="9"/>
                  </a:lnTo>
                  <a:lnTo>
                    <a:pt x="26" y="8"/>
                  </a:lnTo>
                  <a:lnTo>
                    <a:pt x="25" y="8"/>
                  </a:lnTo>
                  <a:lnTo>
                    <a:pt x="23" y="8"/>
                  </a:lnTo>
                  <a:lnTo>
                    <a:pt x="22" y="8"/>
                  </a:lnTo>
                  <a:lnTo>
                    <a:pt x="21" y="8"/>
                  </a:lnTo>
                  <a:lnTo>
                    <a:pt x="20" y="8"/>
                  </a:lnTo>
                  <a:lnTo>
                    <a:pt x="19" y="8"/>
                  </a:lnTo>
                  <a:lnTo>
                    <a:pt x="18" y="7"/>
                  </a:lnTo>
                  <a:lnTo>
                    <a:pt x="15" y="6"/>
                  </a:lnTo>
                  <a:lnTo>
                    <a:pt x="14" y="6"/>
                  </a:lnTo>
                  <a:lnTo>
                    <a:pt x="13" y="5"/>
                  </a:lnTo>
                  <a:lnTo>
                    <a:pt x="12" y="4"/>
                  </a:lnTo>
                  <a:lnTo>
                    <a:pt x="10" y="3"/>
                  </a:lnTo>
                  <a:lnTo>
                    <a:pt x="9" y="3"/>
                  </a:lnTo>
                  <a:lnTo>
                    <a:pt x="7" y="3"/>
                  </a:lnTo>
                  <a:lnTo>
                    <a:pt x="5" y="2"/>
                  </a:lnTo>
                  <a:lnTo>
                    <a:pt x="4" y="2"/>
                  </a:lnTo>
                  <a:lnTo>
                    <a:pt x="3" y="1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1" y="5"/>
                  </a:lnTo>
                  <a:lnTo>
                    <a:pt x="3" y="6"/>
                  </a:lnTo>
                  <a:lnTo>
                    <a:pt x="3" y="7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8" name="Freeform 25">
              <a:extLst>
                <a:ext uri="{FF2B5EF4-FFF2-40B4-BE49-F238E27FC236}">
                  <a16:creationId xmlns:a16="http://schemas.microsoft.com/office/drawing/2014/main" id="{BFD1E623-9026-4AD7-63FE-F227CAA9F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75" y="187"/>
              <a:ext cx="52" cy="35"/>
            </a:xfrm>
            <a:custGeom>
              <a:avLst/>
              <a:gdLst>
                <a:gd name="T0" fmla="*/ 52 w 52"/>
                <a:gd name="T1" fmla="*/ 1 h 35"/>
                <a:gd name="T2" fmla="*/ 49 w 52"/>
                <a:gd name="T3" fmla="*/ 7 h 35"/>
                <a:gd name="T4" fmla="*/ 46 w 52"/>
                <a:gd name="T5" fmla="*/ 12 h 35"/>
                <a:gd name="T6" fmla="*/ 46 w 52"/>
                <a:gd name="T7" fmla="*/ 16 h 35"/>
                <a:gd name="T8" fmla="*/ 44 w 52"/>
                <a:gd name="T9" fmla="*/ 19 h 35"/>
                <a:gd name="T10" fmla="*/ 45 w 52"/>
                <a:gd name="T11" fmla="*/ 22 h 35"/>
                <a:gd name="T12" fmla="*/ 46 w 52"/>
                <a:gd name="T13" fmla="*/ 25 h 35"/>
                <a:gd name="T14" fmla="*/ 47 w 52"/>
                <a:gd name="T15" fmla="*/ 27 h 35"/>
                <a:gd name="T16" fmla="*/ 44 w 52"/>
                <a:gd name="T17" fmla="*/ 31 h 35"/>
                <a:gd name="T18" fmla="*/ 44 w 52"/>
                <a:gd name="T19" fmla="*/ 34 h 35"/>
                <a:gd name="T20" fmla="*/ 42 w 52"/>
                <a:gd name="T21" fmla="*/ 35 h 35"/>
                <a:gd name="T22" fmla="*/ 40 w 52"/>
                <a:gd name="T23" fmla="*/ 33 h 35"/>
                <a:gd name="T24" fmla="*/ 36 w 52"/>
                <a:gd name="T25" fmla="*/ 33 h 35"/>
                <a:gd name="T26" fmla="*/ 35 w 52"/>
                <a:gd name="T27" fmla="*/ 32 h 35"/>
                <a:gd name="T28" fmla="*/ 33 w 52"/>
                <a:gd name="T29" fmla="*/ 31 h 35"/>
                <a:gd name="T30" fmla="*/ 32 w 52"/>
                <a:gd name="T31" fmla="*/ 29 h 35"/>
                <a:gd name="T32" fmla="*/ 31 w 52"/>
                <a:gd name="T33" fmla="*/ 27 h 35"/>
                <a:gd name="T34" fmla="*/ 27 w 52"/>
                <a:gd name="T35" fmla="*/ 24 h 35"/>
                <a:gd name="T36" fmla="*/ 24 w 52"/>
                <a:gd name="T37" fmla="*/ 24 h 35"/>
                <a:gd name="T38" fmla="*/ 21 w 52"/>
                <a:gd name="T39" fmla="*/ 22 h 35"/>
                <a:gd name="T40" fmla="*/ 18 w 52"/>
                <a:gd name="T41" fmla="*/ 21 h 35"/>
                <a:gd name="T42" fmla="*/ 15 w 52"/>
                <a:gd name="T43" fmla="*/ 20 h 35"/>
                <a:gd name="T44" fmla="*/ 13 w 52"/>
                <a:gd name="T45" fmla="*/ 18 h 35"/>
                <a:gd name="T46" fmla="*/ 12 w 52"/>
                <a:gd name="T47" fmla="*/ 17 h 35"/>
                <a:gd name="T48" fmla="*/ 10 w 52"/>
                <a:gd name="T49" fmla="*/ 16 h 35"/>
                <a:gd name="T50" fmla="*/ 8 w 52"/>
                <a:gd name="T51" fmla="*/ 14 h 35"/>
                <a:gd name="T52" fmla="*/ 7 w 52"/>
                <a:gd name="T53" fmla="*/ 14 h 35"/>
                <a:gd name="T54" fmla="*/ 4 w 52"/>
                <a:gd name="T55" fmla="*/ 14 h 35"/>
                <a:gd name="T56" fmla="*/ 3 w 52"/>
                <a:gd name="T57" fmla="*/ 12 h 35"/>
                <a:gd name="T58" fmla="*/ 2 w 52"/>
                <a:gd name="T59" fmla="*/ 12 h 35"/>
                <a:gd name="T60" fmla="*/ 2 w 52"/>
                <a:gd name="T61" fmla="*/ 11 h 35"/>
                <a:gd name="T62" fmla="*/ 0 w 52"/>
                <a:gd name="T63" fmla="*/ 9 h 35"/>
                <a:gd name="T64" fmla="*/ 1 w 52"/>
                <a:gd name="T65" fmla="*/ 7 h 35"/>
                <a:gd name="T66" fmla="*/ 0 w 52"/>
                <a:gd name="T67" fmla="*/ 6 h 35"/>
                <a:gd name="T68" fmla="*/ 1 w 52"/>
                <a:gd name="T69" fmla="*/ 4 h 35"/>
                <a:gd name="T70" fmla="*/ 6 w 52"/>
                <a:gd name="T71" fmla="*/ 2 h 35"/>
                <a:gd name="T72" fmla="*/ 8 w 52"/>
                <a:gd name="T73" fmla="*/ 3 h 35"/>
                <a:gd name="T74" fmla="*/ 10 w 52"/>
                <a:gd name="T75" fmla="*/ 1 h 35"/>
                <a:gd name="T76" fmla="*/ 16 w 52"/>
                <a:gd name="T77" fmla="*/ 2 h 35"/>
                <a:gd name="T78" fmla="*/ 18 w 52"/>
                <a:gd name="T79" fmla="*/ 4 h 35"/>
                <a:gd name="T80" fmla="*/ 20 w 52"/>
                <a:gd name="T81" fmla="*/ 4 h 35"/>
                <a:gd name="T82" fmla="*/ 23 w 52"/>
                <a:gd name="T83" fmla="*/ 6 h 35"/>
                <a:gd name="T84" fmla="*/ 26 w 52"/>
                <a:gd name="T85" fmla="*/ 4 h 35"/>
                <a:gd name="T86" fmla="*/ 29 w 52"/>
                <a:gd name="T87" fmla="*/ 5 h 35"/>
                <a:gd name="T88" fmla="*/ 32 w 52"/>
                <a:gd name="T89" fmla="*/ 5 h 35"/>
                <a:gd name="T90" fmla="*/ 35 w 52"/>
                <a:gd name="T91" fmla="*/ 5 h 35"/>
                <a:gd name="T92" fmla="*/ 39 w 52"/>
                <a:gd name="T93" fmla="*/ 3 h 35"/>
                <a:gd name="T94" fmla="*/ 42 w 52"/>
                <a:gd name="T95" fmla="*/ 2 h 35"/>
                <a:gd name="T96" fmla="*/ 45 w 52"/>
                <a:gd name="T97" fmla="*/ 2 h 35"/>
                <a:gd name="T98" fmla="*/ 47 w 52"/>
                <a:gd name="T99" fmla="*/ 1 h 35"/>
                <a:gd name="T100" fmla="*/ 50 w 52"/>
                <a:gd name="T101" fmla="*/ 1 h 3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2"/>
                <a:gd name="T154" fmla="*/ 0 h 35"/>
                <a:gd name="T155" fmla="*/ 52 w 52"/>
                <a:gd name="T156" fmla="*/ 35 h 3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2" h="35">
                  <a:moveTo>
                    <a:pt x="52" y="0"/>
                  </a:moveTo>
                  <a:lnTo>
                    <a:pt x="52" y="1"/>
                  </a:lnTo>
                  <a:lnTo>
                    <a:pt x="50" y="4"/>
                  </a:lnTo>
                  <a:lnTo>
                    <a:pt x="49" y="7"/>
                  </a:lnTo>
                  <a:lnTo>
                    <a:pt x="48" y="10"/>
                  </a:lnTo>
                  <a:lnTo>
                    <a:pt x="46" y="12"/>
                  </a:lnTo>
                  <a:lnTo>
                    <a:pt x="45" y="13"/>
                  </a:lnTo>
                  <a:lnTo>
                    <a:pt x="46" y="16"/>
                  </a:lnTo>
                  <a:lnTo>
                    <a:pt x="43" y="17"/>
                  </a:lnTo>
                  <a:lnTo>
                    <a:pt x="44" y="19"/>
                  </a:lnTo>
                  <a:lnTo>
                    <a:pt x="44" y="21"/>
                  </a:lnTo>
                  <a:lnTo>
                    <a:pt x="45" y="22"/>
                  </a:lnTo>
                  <a:lnTo>
                    <a:pt x="45" y="24"/>
                  </a:lnTo>
                  <a:lnTo>
                    <a:pt x="46" y="25"/>
                  </a:lnTo>
                  <a:lnTo>
                    <a:pt x="47" y="26"/>
                  </a:lnTo>
                  <a:lnTo>
                    <a:pt x="47" y="27"/>
                  </a:lnTo>
                  <a:lnTo>
                    <a:pt x="44" y="30"/>
                  </a:lnTo>
                  <a:lnTo>
                    <a:pt x="44" y="31"/>
                  </a:lnTo>
                  <a:lnTo>
                    <a:pt x="44" y="33"/>
                  </a:lnTo>
                  <a:lnTo>
                    <a:pt x="44" y="34"/>
                  </a:lnTo>
                  <a:lnTo>
                    <a:pt x="43" y="35"/>
                  </a:lnTo>
                  <a:lnTo>
                    <a:pt x="42" y="35"/>
                  </a:lnTo>
                  <a:lnTo>
                    <a:pt x="41" y="34"/>
                  </a:lnTo>
                  <a:lnTo>
                    <a:pt x="40" y="33"/>
                  </a:lnTo>
                  <a:lnTo>
                    <a:pt x="39" y="33"/>
                  </a:lnTo>
                  <a:lnTo>
                    <a:pt x="36" y="33"/>
                  </a:lnTo>
                  <a:lnTo>
                    <a:pt x="35" y="32"/>
                  </a:lnTo>
                  <a:lnTo>
                    <a:pt x="34" y="31"/>
                  </a:lnTo>
                  <a:lnTo>
                    <a:pt x="33" y="31"/>
                  </a:lnTo>
                  <a:lnTo>
                    <a:pt x="32" y="30"/>
                  </a:lnTo>
                  <a:lnTo>
                    <a:pt x="32" y="29"/>
                  </a:lnTo>
                  <a:lnTo>
                    <a:pt x="32" y="28"/>
                  </a:lnTo>
                  <a:lnTo>
                    <a:pt x="31" y="27"/>
                  </a:lnTo>
                  <a:lnTo>
                    <a:pt x="29" y="26"/>
                  </a:lnTo>
                  <a:lnTo>
                    <a:pt x="27" y="24"/>
                  </a:lnTo>
                  <a:lnTo>
                    <a:pt x="25" y="24"/>
                  </a:lnTo>
                  <a:lnTo>
                    <a:pt x="24" y="24"/>
                  </a:lnTo>
                  <a:lnTo>
                    <a:pt x="23" y="23"/>
                  </a:lnTo>
                  <a:lnTo>
                    <a:pt x="21" y="22"/>
                  </a:lnTo>
                  <a:lnTo>
                    <a:pt x="20" y="21"/>
                  </a:lnTo>
                  <a:lnTo>
                    <a:pt x="18" y="21"/>
                  </a:lnTo>
                  <a:lnTo>
                    <a:pt x="16" y="20"/>
                  </a:lnTo>
                  <a:lnTo>
                    <a:pt x="15" y="20"/>
                  </a:lnTo>
                  <a:lnTo>
                    <a:pt x="14" y="19"/>
                  </a:lnTo>
                  <a:lnTo>
                    <a:pt x="13" y="18"/>
                  </a:lnTo>
                  <a:lnTo>
                    <a:pt x="12" y="18"/>
                  </a:lnTo>
                  <a:lnTo>
                    <a:pt x="12" y="17"/>
                  </a:lnTo>
                  <a:lnTo>
                    <a:pt x="11" y="16"/>
                  </a:lnTo>
                  <a:lnTo>
                    <a:pt x="10" y="16"/>
                  </a:lnTo>
                  <a:lnTo>
                    <a:pt x="9" y="15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5" y="14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3" y="12"/>
                  </a:lnTo>
                  <a:lnTo>
                    <a:pt x="3" y="11"/>
                  </a:lnTo>
                  <a:lnTo>
                    <a:pt x="2" y="12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6"/>
                  </a:lnTo>
                  <a:lnTo>
                    <a:pt x="0" y="6"/>
                  </a:lnTo>
                  <a:lnTo>
                    <a:pt x="1" y="5"/>
                  </a:lnTo>
                  <a:lnTo>
                    <a:pt x="1" y="4"/>
                  </a:lnTo>
                  <a:lnTo>
                    <a:pt x="4" y="1"/>
                  </a:lnTo>
                  <a:lnTo>
                    <a:pt x="6" y="2"/>
                  </a:lnTo>
                  <a:lnTo>
                    <a:pt x="8" y="3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6" y="1"/>
                  </a:lnTo>
                  <a:lnTo>
                    <a:pt x="16" y="2"/>
                  </a:lnTo>
                  <a:lnTo>
                    <a:pt x="18" y="3"/>
                  </a:lnTo>
                  <a:lnTo>
                    <a:pt x="18" y="4"/>
                  </a:lnTo>
                  <a:lnTo>
                    <a:pt x="19" y="4"/>
                  </a:lnTo>
                  <a:lnTo>
                    <a:pt x="20" y="4"/>
                  </a:lnTo>
                  <a:lnTo>
                    <a:pt x="22" y="5"/>
                  </a:lnTo>
                  <a:lnTo>
                    <a:pt x="23" y="6"/>
                  </a:lnTo>
                  <a:lnTo>
                    <a:pt x="25" y="5"/>
                  </a:lnTo>
                  <a:lnTo>
                    <a:pt x="26" y="4"/>
                  </a:lnTo>
                  <a:lnTo>
                    <a:pt x="28" y="4"/>
                  </a:lnTo>
                  <a:lnTo>
                    <a:pt x="29" y="5"/>
                  </a:lnTo>
                  <a:lnTo>
                    <a:pt x="30" y="6"/>
                  </a:lnTo>
                  <a:lnTo>
                    <a:pt x="32" y="5"/>
                  </a:lnTo>
                  <a:lnTo>
                    <a:pt x="34" y="5"/>
                  </a:lnTo>
                  <a:lnTo>
                    <a:pt x="35" y="5"/>
                  </a:lnTo>
                  <a:lnTo>
                    <a:pt x="37" y="4"/>
                  </a:lnTo>
                  <a:lnTo>
                    <a:pt x="39" y="3"/>
                  </a:lnTo>
                  <a:lnTo>
                    <a:pt x="40" y="3"/>
                  </a:lnTo>
                  <a:lnTo>
                    <a:pt x="42" y="2"/>
                  </a:lnTo>
                  <a:lnTo>
                    <a:pt x="44" y="3"/>
                  </a:lnTo>
                  <a:lnTo>
                    <a:pt x="45" y="2"/>
                  </a:lnTo>
                  <a:lnTo>
                    <a:pt x="47" y="1"/>
                  </a:lnTo>
                  <a:lnTo>
                    <a:pt x="48" y="1"/>
                  </a:lnTo>
                  <a:lnTo>
                    <a:pt x="50" y="1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9" name="Freeform 26">
              <a:extLst>
                <a:ext uri="{FF2B5EF4-FFF2-40B4-BE49-F238E27FC236}">
                  <a16:creationId xmlns:a16="http://schemas.microsoft.com/office/drawing/2014/main" id="{BA8E97FD-0066-E615-7525-B19A974EB7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" y="181"/>
              <a:ext cx="2" cy="2"/>
            </a:xfrm>
            <a:custGeom>
              <a:avLst/>
              <a:gdLst>
                <a:gd name="T0" fmla="*/ 2 w 2"/>
                <a:gd name="T1" fmla="*/ 0 h 2"/>
                <a:gd name="T2" fmla="*/ 1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1 w 2"/>
                <a:gd name="T9" fmla="*/ 2 h 2"/>
                <a:gd name="T10" fmla="*/ 2 w 2"/>
                <a:gd name="T11" fmla="*/ 0 h 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2"/>
                <a:gd name="T20" fmla="*/ 2 w 2"/>
                <a:gd name="T21" fmla="*/ 2 h 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2">
                  <a:moveTo>
                    <a:pt x="2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0" name="Freeform 27">
              <a:extLst>
                <a:ext uri="{FF2B5EF4-FFF2-40B4-BE49-F238E27FC236}">
                  <a16:creationId xmlns:a16="http://schemas.microsoft.com/office/drawing/2014/main" id="{FCECE82E-4209-159C-570C-6789942722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" y="180"/>
              <a:ext cx="2" cy="1"/>
            </a:xfrm>
            <a:custGeom>
              <a:avLst/>
              <a:gdLst>
                <a:gd name="T0" fmla="*/ 2 w 2"/>
                <a:gd name="T1" fmla="*/ 0 h 1"/>
                <a:gd name="T2" fmla="*/ 0 w 2"/>
                <a:gd name="T3" fmla="*/ 0 h 1"/>
                <a:gd name="T4" fmla="*/ 1 w 2"/>
                <a:gd name="T5" fmla="*/ 1 h 1"/>
                <a:gd name="T6" fmla="*/ 2 w 2"/>
                <a:gd name="T7" fmla="*/ 1 h 1"/>
                <a:gd name="T8" fmla="*/ 2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1"/>
                <a:gd name="T17" fmla="*/ 2 w 2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1">
                  <a:moveTo>
                    <a:pt x="2" y="0"/>
                  </a:moveTo>
                  <a:lnTo>
                    <a:pt x="0" y="0"/>
                  </a:lnTo>
                  <a:lnTo>
                    <a:pt x="1" y="1"/>
                  </a:lnTo>
                  <a:lnTo>
                    <a:pt x="2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" name="Freeform 28">
              <a:extLst>
                <a:ext uri="{FF2B5EF4-FFF2-40B4-BE49-F238E27FC236}">
                  <a16:creationId xmlns:a16="http://schemas.microsoft.com/office/drawing/2014/main" id="{4122E6A0-6D07-56CA-0CAF-2F0418C006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" y="183"/>
              <a:ext cx="2" cy="2"/>
            </a:xfrm>
            <a:custGeom>
              <a:avLst/>
              <a:gdLst>
                <a:gd name="T0" fmla="*/ 2 w 2"/>
                <a:gd name="T1" fmla="*/ 1 h 2"/>
                <a:gd name="T2" fmla="*/ 1 w 2"/>
                <a:gd name="T3" fmla="*/ 0 h 2"/>
                <a:gd name="T4" fmla="*/ 0 w 2"/>
                <a:gd name="T5" fmla="*/ 1 h 2"/>
                <a:gd name="T6" fmla="*/ 2 w 2"/>
                <a:gd name="T7" fmla="*/ 2 h 2"/>
                <a:gd name="T8" fmla="*/ 2 w 2"/>
                <a:gd name="T9" fmla="*/ 1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2"/>
                <a:gd name="T17" fmla="*/ 2 w 2"/>
                <a:gd name="T18" fmla="*/ 2 h 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2">
                  <a:moveTo>
                    <a:pt x="2" y="1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2" y="2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80" name="Gruppo 79">
            <a:extLst>
              <a:ext uri="{FF2B5EF4-FFF2-40B4-BE49-F238E27FC236}">
                <a16:creationId xmlns:a16="http://schemas.microsoft.com/office/drawing/2014/main" id="{E230AE83-26F3-3000-8E74-27A060451843}"/>
              </a:ext>
            </a:extLst>
          </p:cNvPr>
          <p:cNvGrpSpPr/>
          <p:nvPr/>
        </p:nvGrpSpPr>
        <p:grpSpPr>
          <a:xfrm>
            <a:off x="3096048" y="1418005"/>
            <a:ext cx="5868440" cy="2779897"/>
            <a:chOff x="-422201" y="1065138"/>
            <a:chExt cx="4591433" cy="3184958"/>
          </a:xfrm>
        </p:grpSpPr>
        <p:sp>
          <p:nvSpPr>
            <p:cNvPr id="66" name="CasellaDiTesto 31">
              <a:extLst>
                <a:ext uri="{FF2B5EF4-FFF2-40B4-BE49-F238E27FC236}">
                  <a16:creationId xmlns:a16="http://schemas.microsoft.com/office/drawing/2014/main" id="{4DC0C376-138C-1062-F252-80ADC987B227}"/>
                </a:ext>
              </a:extLst>
            </p:cNvPr>
            <p:cNvSpPr txBox="1"/>
            <p:nvPr/>
          </p:nvSpPr>
          <p:spPr>
            <a:xfrm>
              <a:off x="-422201" y="1171683"/>
              <a:ext cx="821232" cy="401703"/>
            </a:xfrm>
            <a:prstGeom prst="rect">
              <a:avLst/>
            </a:prstGeom>
            <a:solidFill>
              <a:srgbClr val="FFC000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100" b="1" dirty="0"/>
                <a:t>Nord</a:t>
              </a:r>
            </a:p>
          </p:txBody>
        </p:sp>
        <p:sp>
          <p:nvSpPr>
            <p:cNvPr id="73" name="CasellaDiTesto 38">
              <a:extLst>
                <a:ext uri="{FF2B5EF4-FFF2-40B4-BE49-F238E27FC236}">
                  <a16:creationId xmlns:a16="http://schemas.microsoft.com/office/drawing/2014/main" id="{9E966B37-D6FC-476F-91D6-A2F4B3A06DE8}"/>
                </a:ext>
              </a:extLst>
            </p:cNvPr>
            <p:cNvSpPr txBox="1"/>
            <p:nvPr/>
          </p:nvSpPr>
          <p:spPr>
            <a:xfrm>
              <a:off x="538028" y="3459521"/>
              <a:ext cx="3631204" cy="790575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it-IT" sz="1100" dirty="0"/>
                <a:t>Il repertorio</a:t>
              </a:r>
              <a:r>
                <a:rPr lang="it-IT" sz="1100" baseline="0" dirty="0"/>
                <a:t> prodotto dai </a:t>
              </a:r>
              <a:r>
                <a:rPr lang="it-IT" sz="1100" b="1" u="sng" baseline="0" dirty="0">
                  <a:solidFill>
                    <a:schemeClr val="accent1"/>
                  </a:solidFill>
                </a:rPr>
                <a:t>primi 10 </a:t>
              </a:r>
              <a:r>
                <a:rPr lang="it-IT" sz="1100" baseline="0" dirty="0"/>
                <a:t>notai </a:t>
              </a:r>
              <a:r>
                <a:rPr lang="it-IT" sz="1100" baseline="0" dirty="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(pari allo 1% degli attivi del Sud – 1481 - e Isole</a:t>
              </a:r>
              <a:r>
                <a:rPr lang="it-IT" sz="1100" baseline="0" dirty="0"/>
                <a:t> con età media pari a 51 anni) equivale al repertorio prodotto dagli </a:t>
              </a:r>
              <a:r>
                <a:rPr lang="it-IT" sz="1100" b="1" u="sng" baseline="0" dirty="0">
                  <a:solidFill>
                    <a:schemeClr val="accent1"/>
                  </a:solidFill>
                </a:rPr>
                <a:t>ultimi 248 </a:t>
              </a:r>
              <a:r>
                <a:rPr lang="it-IT" sz="1100" baseline="0" dirty="0"/>
                <a:t>notai della medesima area (</a:t>
              </a:r>
              <a:r>
                <a:rPr lang="it-IT" sz="1100" baseline="0" dirty="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pari al 16% </a:t>
              </a:r>
              <a:r>
                <a:rPr lang="it-IT" sz="1100" baseline="0" dirty="0"/>
                <a:t>con età media pari a 50 anni</a:t>
              </a:r>
              <a:r>
                <a:rPr lang="it-IT" sz="1100" baseline="0" dirty="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)</a:t>
              </a:r>
              <a:r>
                <a:rPr lang="it-IT" sz="1100" baseline="0" dirty="0"/>
                <a:t>.</a:t>
              </a:r>
              <a:endParaRPr lang="it-IT" sz="1100" dirty="0"/>
            </a:p>
          </p:txBody>
        </p:sp>
        <p:sp>
          <p:nvSpPr>
            <p:cNvPr id="75" name="CasellaDiTesto 33">
              <a:extLst>
                <a:ext uri="{FF2B5EF4-FFF2-40B4-BE49-F238E27FC236}">
                  <a16:creationId xmlns:a16="http://schemas.microsoft.com/office/drawing/2014/main" id="{82A8B390-FECB-44D1-3AC3-69C505BF4930}"/>
                </a:ext>
              </a:extLst>
            </p:cNvPr>
            <p:cNvSpPr txBox="1"/>
            <p:nvPr/>
          </p:nvSpPr>
          <p:spPr>
            <a:xfrm>
              <a:off x="-410786" y="2395596"/>
              <a:ext cx="809817" cy="388865"/>
            </a:xfrm>
            <a:prstGeom prst="rect">
              <a:avLst/>
            </a:prstGeom>
            <a:solidFill>
              <a:srgbClr val="92D050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100" b="1" dirty="0"/>
                <a:t>Centro</a:t>
              </a:r>
            </a:p>
          </p:txBody>
        </p:sp>
        <p:sp>
          <p:nvSpPr>
            <p:cNvPr id="76" name="CasellaDiTesto 34">
              <a:extLst>
                <a:ext uri="{FF2B5EF4-FFF2-40B4-BE49-F238E27FC236}">
                  <a16:creationId xmlns:a16="http://schemas.microsoft.com/office/drawing/2014/main" id="{13C4DCEA-4796-F051-9E16-5AEC46FB4A0B}"/>
                </a:ext>
              </a:extLst>
            </p:cNvPr>
            <p:cNvSpPr txBox="1"/>
            <p:nvPr/>
          </p:nvSpPr>
          <p:spPr>
            <a:xfrm>
              <a:off x="-399759" y="3526054"/>
              <a:ext cx="809816" cy="37574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100" b="1" dirty="0"/>
                <a:t>Sud e Isole</a:t>
              </a:r>
            </a:p>
          </p:txBody>
        </p:sp>
        <p:sp>
          <p:nvSpPr>
            <p:cNvPr id="77" name="CasellaDiTesto 35">
              <a:extLst>
                <a:ext uri="{FF2B5EF4-FFF2-40B4-BE49-F238E27FC236}">
                  <a16:creationId xmlns:a16="http://schemas.microsoft.com/office/drawing/2014/main" id="{1B9BB157-1A3C-84B2-BA1B-E2D6C1996C0E}"/>
                </a:ext>
              </a:extLst>
            </p:cNvPr>
            <p:cNvSpPr txBox="1"/>
            <p:nvPr/>
          </p:nvSpPr>
          <p:spPr>
            <a:xfrm>
              <a:off x="538028" y="2214828"/>
              <a:ext cx="3631204" cy="790575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rgbClr val="00B05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it-IT" sz="1100" dirty="0"/>
                <a:t>Il repertorio</a:t>
              </a:r>
              <a:r>
                <a:rPr lang="it-IT" sz="1100" baseline="0" dirty="0"/>
                <a:t> prodotto dai </a:t>
              </a:r>
              <a:r>
                <a:rPr lang="it-IT" sz="1100" b="1" u="sng" baseline="0" dirty="0">
                  <a:solidFill>
                    <a:srgbClr val="00B050"/>
                  </a:solidFill>
                </a:rPr>
                <a:t>primi 10 </a:t>
              </a:r>
              <a:r>
                <a:rPr lang="it-IT" sz="1100" baseline="0" dirty="0"/>
                <a:t>notai </a:t>
              </a:r>
              <a:r>
                <a:rPr lang="it-IT" sz="1100" baseline="0" dirty="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(pari all'1% degli attivi del Centro</a:t>
              </a:r>
              <a:r>
                <a:rPr lang="it-IT" sz="1100" baseline="0" dirty="0"/>
                <a:t> – 1154 - con età media pari a 49 anni</a:t>
              </a:r>
              <a:r>
                <a:rPr lang="it-IT" sz="1100" baseline="0" dirty="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)</a:t>
              </a:r>
              <a:r>
                <a:rPr lang="it-IT" sz="1100" baseline="0" dirty="0"/>
                <a:t> equivale al repertorio prodotto dagli </a:t>
              </a:r>
              <a:r>
                <a:rPr lang="it-IT" sz="1100" b="1" u="sng" baseline="0" dirty="0">
                  <a:solidFill>
                    <a:srgbClr val="00B050"/>
                  </a:solidFill>
                </a:rPr>
                <a:t>ultimi 257 </a:t>
              </a:r>
              <a:r>
                <a:rPr lang="it-IT" sz="1100" baseline="0" dirty="0"/>
                <a:t>notai della medesima area (</a:t>
              </a:r>
              <a:r>
                <a:rPr lang="it-IT" sz="1100" baseline="0" dirty="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pari al 22% </a:t>
              </a:r>
              <a:r>
                <a:rPr lang="it-IT" sz="1100" baseline="0" dirty="0"/>
                <a:t>con età media pari a 51 anni).</a:t>
              </a:r>
              <a:endParaRPr lang="it-IT" sz="1100" dirty="0"/>
            </a:p>
          </p:txBody>
        </p:sp>
        <p:sp>
          <p:nvSpPr>
            <p:cNvPr id="79" name="CasellaDiTesto 37">
              <a:extLst>
                <a:ext uri="{FF2B5EF4-FFF2-40B4-BE49-F238E27FC236}">
                  <a16:creationId xmlns:a16="http://schemas.microsoft.com/office/drawing/2014/main" id="{411DA870-55A0-5E1F-AFB9-05B5E4551C00}"/>
                </a:ext>
              </a:extLst>
            </p:cNvPr>
            <p:cNvSpPr txBox="1"/>
            <p:nvPr/>
          </p:nvSpPr>
          <p:spPr>
            <a:xfrm>
              <a:off x="538029" y="1065138"/>
              <a:ext cx="3631202" cy="851800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it-IT" sz="1100" dirty="0"/>
                <a:t>Il repertorio</a:t>
              </a:r>
              <a:r>
                <a:rPr lang="it-IT" sz="1100" baseline="0" dirty="0"/>
                <a:t> prodotto dai </a:t>
              </a:r>
              <a:r>
                <a:rPr lang="it-IT" sz="1100" b="1" u="sng" baseline="0" dirty="0">
                  <a:solidFill>
                    <a:schemeClr val="accent6">
                      <a:lumMod val="75000"/>
                    </a:schemeClr>
                  </a:solidFill>
                </a:rPr>
                <a:t>primi 10</a:t>
              </a:r>
              <a:r>
                <a:rPr lang="it-IT" sz="1100" baseline="0" dirty="0">
                  <a:solidFill>
                    <a:schemeClr val="accent6">
                      <a:lumMod val="75000"/>
                    </a:schemeClr>
                  </a:solidFill>
                </a:rPr>
                <a:t> </a:t>
              </a:r>
              <a:r>
                <a:rPr lang="it-IT" sz="1100" baseline="0" dirty="0"/>
                <a:t>notai (pari allo 0,4% degli attivi del Nord -2481 - con età media pari a 58 anni) equivale al repertorio prodotto dagli </a:t>
              </a:r>
              <a:r>
                <a:rPr lang="it-IT" sz="1100" b="1" u="sng" baseline="0" dirty="0">
                  <a:solidFill>
                    <a:schemeClr val="accent6">
                      <a:lumMod val="75000"/>
                    </a:schemeClr>
                  </a:solidFill>
                </a:rPr>
                <a:t>ultimi 336</a:t>
              </a:r>
              <a:r>
                <a:rPr lang="it-IT" sz="1100" baseline="0" dirty="0">
                  <a:solidFill>
                    <a:schemeClr val="accent6">
                      <a:lumMod val="75000"/>
                    </a:schemeClr>
                  </a:solidFill>
                </a:rPr>
                <a:t> </a:t>
              </a:r>
              <a:r>
                <a:rPr lang="it-IT" sz="1100" baseline="0" dirty="0"/>
                <a:t>notai della medesima area (pari al 13% con età media pari a 51 anni).</a:t>
              </a:r>
              <a:endParaRPr lang="it-IT" sz="1100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5CC2716-E7E4-78CD-A5E8-6834B951B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4836828"/>
            <a:ext cx="2133600" cy="273844"/>
          </a:xfrm>
        </p:spPr>
        <p:txBody>
          <a:bodyPr/>
          <a:lstStyle/>
          <a:p>
            <a:fld id="{BD0547BF-5F9D-43ED-B26B-F4E650E9D61E}" type="slidenum">
              <a:rPr lang="it-IT" sz="800" smtClean="0">
                <a:solidFill>
                  <a:schemeClr val="bg1"/>
                </a:solidFill>
              </a:rPr>
              <a:pPr/>
              <a:t>3</a:t>
            </a:fld>
            <a:endParaRPr lang="it-IT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240341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4803999"/>
            <a:ext cx="9144000" cy="33950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Cassa Nazionale del Notariato. </a:t>
            </a:r>
            <a:r>
              <a:rPr lang="it-IT" sz="1400" i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 giugno 2023.</a:t>
            </a:r>
            <a:endParaRPr lang="it-IT" sz="1600" i="1" dirty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79" y="20923"/>
            <a:ext cx="1231353" cy="586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DC56C027-2BF5-7159-D0B1-3CF50AF2AE23}"/>
              </a:ext>
            </a:extLst>
          </p:cNvPr>
          <p:cNvSpPr txBox="1"/>
          <p:nvPr/>
        </p:nvSpPr>
        <p:spPr>
          <a:xfrm>
            <a:off x="323528" y="693923"/>
            <a:ext cx="8352927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Il repertorio notarile medio netto per classi di età anagrafica. Anno 2022 a raffronto con il 2006.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FA267D1-1138-3CAC-8031-39ABB3E8999B}"/>
              </a:ext>
            </a:extLst>
          </p:cNvPr>
          <p:cNvSpPr txBox="1"/>
          <p:nvPr/>
        </p:nvSpPr>
        <p:spPr>
          <a:xfrm flipV="1">
            <a:off x="467544" y="4448076"/>
            <a:ext cx="8352927" cy="4571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7288226-A448-ABEE-7015-6D9336C76E04}"/>
              </a:ext>
            </a:extLst>
          </p:cNvPr>
          <p:cNvSpPr txBox="1"/>
          <p:nvPr/>
        </p:nvSpPr>
        <p:spPr>
          <a:xfrm>
            <a:off x="7575715" y="4546111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Elaborazione Cassa NN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950A2AB-2CBC-81AE-983E-C6EC71BBF4DA}"/>
              </a:ext>
            </a:extLst>
          </p:cNvPr>
          <p:cNvSpPr txBox="1"/>
          <p:nvPr/>
        </p:nvSpPr>
        <p:spPr>
          <a:xfrm>
            <a:off x="2096526" y="3959914"/>
            <a:ext cx="93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/>
              <a:t>Anno 2006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ACC78ED-D2EA-E073-2AF2-DFC265FAA504}"/>
              </a:ext>
            </a:extLst>
          </p:cNvPr>
          <p:cNvSpPr txBox="1"/>
          <p:nvPr/>
        </p:nvSpPr>
        <p:spPr>
          <a:xfrm>
            <a:off x="5297277" y="3964051"/>
            <a:ext cx="93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/>
              <a:t>Anno</a:t>
            </a:r>
            <a:r>
              <a:rPr lang="it-IT" sz="1000" dirty="0"/>
              <a:t> </a:t>
            </a:r>
            <a:r>
              <a:rPr lang="it-IT" sz="1000" b="1" dirty="0"/>
              <a:t>2022</a:t>
            </a:r>
          </a:p>
        </p:txBody>
      </p:sp>
      <p:sp>
        <p:nvSpPr>
          <p:cNvPr id="16" name="Ovale 15">
            <a:extLst>
              <a:ext uri="{FF2B5EF4-FFF2-40B4-BE49-F238E27FC236}">
                <a16:creationId xmlns:a16="http://schemas.microsoft.com/office/drawing/2014/main" id="{AC08EC04-044C-37D2-A30E-8C4B8D0E9644}"/>
              </a:ext>
            </a:extLst>
          </p:cNvPr>
          <p:cNvSpPr/>
          <p:nvPr/>
        </p:nvSpPr>
        <p:spPr>
          <a:xfrm>
            <a:off x="7083786" y="1271804"/>
            <a:ext cx="1533952" cy="1160462"/>
          </a:xfrm>
          <a:prstGeom prst="ellipse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chemeClr val="tx2">
                    <a:lumMod val="75000"/>
                  </a:schemeClr>
                </a:solidFill>
              </a:rPr>
              <a:t>Per la classe di età fino a 45 anni</a:t>
            </a:r>
          </a:p>
          <a:p>
            <a:pPr algn="ctr"/>
            <a:r>
              <a:rPr lang="it-IT" sz="1100" b="1" dirty="0">
                <a:solidFill>
                  <a:schemeClr val="tx2">
                    <a:lumMod val="75000"/>
                  </a:schemeClr>
                </a:solidFill>
              </a:rPr>
              <a:t>Variazione 2022 vs 2006: </a:t>
            </a:r>
          </a:p>
          <a:p>
            <a:pPr algn="ctr"/>
            <a:r>
              <a:rPr lang="it-IT" sz="1100" b="1" dirty="0">
                <a:solidFill>
                  <a:srgbClr val="FF0000"/>
                </a:solidFill>
              </a:rPr>
              <a:t>-33,9%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A1353A37-764D-0D0C-4AF2-04D48A78A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9813" y="4840394"/>
            <a:ext cx="2133600" cy="273844"/>
          </a:xfrm>
        </p:spPr>
        <p:txBody>
          <a:bodyPr/>
          <a:lstStyle/>
          <a:p>
            <a:fld id="{BD0547BF-5F9D-43ED-B26B-F4E650E9D61E}" type="slidenum">
              <a:rPr lang="it-IT" sz="900" smtClean="0">
                <a:solidFill>
                  <a:schemeClr val="bg1"/>
                </a:solidFill>
              </a:rPr>
              <a:pPr/>
              <a:t>4</a:t>
            </a:fld>
            <a:endParaRPr lang="it-IT" sz="9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5" name="Grafico 4">
                <a:extLst>
                  <a:ext uri="{FF2B5EF4-FFF2-40B4-BE49-F238E27FC236}">
                    <a16:creationId xmlns:a16="http://schemas.microsoft.com/office/drawing/2014/main" id="{8D9ECFAA-20C7-4563-813F-722B36E4E285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245288078"/>
                  </p:ext>
                </p:extLst>
              </p:nvPr>
            </p:nvGraphicFramePr>
            <p:xfrm>
              <a:off x="589790" y="1333638"/>
              <a:ext cx="3313162" cy="262317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5" name="Grafico 4">
                <a:extLst>
                  <a:ext uri="{FF2B5EF4-FFF2-40B4-BE49-F238E27FC236}">
                    <a16:creationId xmlns:a16="http://schemas.microsoft.com/office/drawing/2014/main" id="{8D9ECFAA-20C7-4563-813F-722B36E4E2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9790" y="1333638"/>
                <a:ext cx="3313162" cy="26231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7" name="Grafico 6">
                <a:extLst>
                  <a:ext uri="{FF2B5EF4-FFF2-40B4-BE49-F238E27FC236}">
                    <a16:creationId xmlns:a16="http://schemas.microsoft.com/office/drawing/2014/main" id="{9ABD5485-DA8C-4930-A1FF-BC4F9ED455A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181049986"/>
                  </p:ext>
                </p:extLst>
              </p:nvPr>
            </p:nvGraphicFramePr>
            <p:xfrm>
              <a:off x="4283968" y="1359238"/>
              <a:ext cx="2418802" cy="257282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6"/>
              </a:graphicData>
            </a:graphic>
          </p:graphicFrame>
        </mc:Choice>
        <mc:Fallback xmlns="">
          <p:pic>
            <p:nvPicPr>
              <p:cNvPr id="7" name="Grafico 6">
                <a:extLst>
                  <a:ext uri="{FF2B5EF4-FFF2-40B4-BE49-F238E27FC236}">
                    <a16:creationId xmlns:a16="http://schemas.microsoft.com/office/drawing/2014/main" id="{9ABD5485-DA8C-4930-A1FF-BC4F9ED455A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83968" y="1359238"/>
                <a:ext cx="2418802" cy="2572822"/>
              </a:xfrm>
              <a:prstGeom prst="rect">
                <a:avLst/>
              </a:prstGeom>
            </p:spPr>
          </p:pic>
        </mc:Fallback>
      </mc:AlternateContent>
      <p:sp>
        <p:nvSpPr>
          <p:cNvPr id="9" name="Ovale 8">
            <a:extLst>
              <a:ext uri="{FF2B5EF4-FFF2-40B4-BE49-F238E27FC236}">
                <a16:creationId xmlns:a16="http://schemas.microsoft.com/office/drawing/2014/main" id="{44AF7DD4-E970-83F3-1758-93954C78CB47}"/>
              </a:ext>
            </a:extLst>
          </p:cNvPr>
          <p:cNvSpPr/>
          <p:nvPr/>
        </p:nvSpPr>
        <p:spPr>
          <a:xfrm>
            <a:off x="7118459" y="2819623"/>
            <a:ext cx="1533952" cy="1160462"/>
          </a:xfrm>
          <a:prstGeom prst="ellipse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chemeClr val="tx2">
                    <a:lumMod val="75000"/>
                  </a:schemeClr>
                </a:solidFill>
              </a:rPr>
              <a:t>Per la classe di età oltre 45 anni</a:t>
            </a:r>
          </a:p>
          <a:p>
            <a:pPr algn="ctr"/>
            <a:r>
              <a:rPr lang="it-IT" sz="1100" b="1" dirty="0">
                <a:solidFill>
                  <a:schemeClr val="tx2">
                    <a:lumMod val="75000"/>
                  </a:schemeClr>
                </a:solidFill>
              </a:rPr>
              <a:t>Variazione 2022 vs 2006: </a:t>
            </a:r>
          </a:p>
          <a:p>
            <a:pPr algn="ctr"/>
            <a:r>
              <a:rPr lang="it-IT" sz="1100" b="1" dirty="0">
                <a:solidFill>
                  <a:srgbClr val="FF0000"/>
                </a:solidFill>
              </a:rPr>
              <a:t>-31,3%</a:t>
            </a:r>
          </a:p>
        </p:txBody>
      </p:sp>
    </p:spTree>
    <p:extLst>
      <p:ext uri="{BB962C8B-B14F-4D97-AF65-F5344CB8AC3E}">
        <p14:creationId xmlns:p14="http://schemas.microsoft.com/office/powerpoint/2010/main" val="2874909333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4803999"/>
            <a:ext cx="9144000" cy="33950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Cassa Nazionale del Notariato. </a:t>
            </a:r>
            <a:r>
              <a:rPr lang="it-IT" sz="1200" i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 giugno 2023.</a:t>
            </a:r>
            <a:endParaRPr lang="it-IT" sz="1400" i="1" dirty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79" y="20923"/>
            <a:ext cx="1500165" cy="7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D1828149-5877-D4DE-91C8-64FC15A733CF}"/>
              </a:ext>
            </a:extLst>
          </p:cNvPr>
          <p:cNvSpPr txBox="1"/>
          <p:nvPr/>
        </p:nvSpPr>
        <p:spPr>
          <a:xfrm>
            <a:off x="6012160" y="4392197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Elaborazione Cassa NN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AC5DCD2-C32B-F868-CD84-1A410A9EB5BA}"/>
              </a:ext>
            </a:extLst>
          </p:cNvPr>
          <p:cNvSpPr txBox="1"/>
          <p:nvPr/>
        </p:nvSpPr>
        <p:spPr>
          <a:xfrm flipV="1">
            <a:off x="1681258" y="4346476"/>
            <a:ext cx="5771062" cy="5687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26E7DBD-F021-4B43-80B2-7737072616ED}"/>
              </a:ext>
            </a:extLst>
          </p:cNvPr>
          <p:cNvGrpSpPr>
            <a:grpSpLocks/>
          </p:cNvGrpSpPr>
          <p:nvPr/>
        </p:nvGrpSpPr>
        <p:grpSpPr bwMode="auto">
          <a:xfrm>
            <a:off x="1835696" y="1150147"/>
            <a:ext cx="2537445" cy="3073698"/>
            <a:chOff x="0" y="0"/>
            <a:chExt cx="174" cy="222"/>
          </a:xfrm>
        </p:grpSpPr>
        <p:sp>
          <p:nvSpPr>
            <p:cNvPr id="5" name="AutoShape 4">
              <a:extLst>
                <a:ext uri="{FF2B5EF4-FFF2-40B4-BE49-F238E27FC236}">
                  <a16:creationId xmlns:a16="http://schemas.microsoft.com/office/drawing/2014/main" id="{7116756E-043C-2F1F-3C46-05F386FDE33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174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D62115B4-8EA1-F348-6252-98208ED4B2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" y="118"/>
              <a:ext cx="27" cy="51"/>
            </a:xfrm>
            <a:custGeom>
              <a:avLst/>
              <a:gdLst>
                <a:gd name="T0" fmla="*/ 1 w 27"/>
                <a:gd name="T1" fmla="*/ 7 h 51"/>
                <a:gd name="T2" fmla="*/ 1 w 27"/>
                <a:gd name="T3" fmla="*/ 9 h 51"/>
                <a:gd name="T4" fmla="*/ 1 w 27"/>
                <a:gd name="T5" fmla="*/ 12 h 51"/>
                <a:gd name="T6" fmla="*/ 1 w 27"/>
                <a:gd name="T7" fmla="*/ 14 h 51"/>
                <a:gd name="T8" fmla="*/ 3 w 27"/>
                <a:gd name="T9" fmla="*/ 15 h 51"/>
                <a:gd name="T10" fmla="*/ 4 w 27"/>
                <a:gd name="T11" fmla="*/ 19 h 51"/>
                <a:gd name="T12" fmla="*/ 4 w 27"/>
                <a:gd name="T13" fmla="*/ 23 h 51"/>
                <a:gd name="T14" fmla="*/ 4 w 27"/>
                <a:gd name="T15" fmla="*/ 25 h 51"/>
                <a:gd name="T16" fmla="*/ 3 w 27"/>
                <a:gd name="T17" fmla="*/ 28 h 51"/>
                <a:gd name="T18" fmla="*/ 4 w 27"/>
                <a:gd name="T19" fmla="*/ 30 h 51"/>
                <a:gd name="T20" fmla="*/ 4 w 27"/>
                <a:gd name="T21" fmla="*/ 33 h 51"/>
                <a:gd name="T22" fmla="*/ 2 w 27"/>
                <a:gd name="T23" fmla="*/ 35 h 51"/>
                <a:gd name="T24" fmla="*/ 1 w 27"/>
                <a:gd name="T25" fmla="*/ 38 h 51"/>
                <a:gd name="T26" fmla="*/ 0 w 27"/>
                <a:gd name="T27" fmla="*/ 41 h 51"/>
                <a:gd name="T28" fmla="*/ 1 w 27"/>
                <a:gd name="T29" fmla="*/ 44 h 51"/>
                <a:gd name="T30" fmla="*/ 3 w 27"/>
                <a:gd name="T31" fmla="*/ 46 h 51"/>
                <a:gd name="T32" fmla="*/ 4 w 27"/>
                <a:gd name="T33" fmla="*/ 50 h 51"/>
                <a:gd name="T34" fmla="*/ 6 w 27"/>
                <a:gd name="T35" fmla="*/ 50 h 51"/>
                <a:gd name="T36" fmla="*/ 9 w 27"/>
                <a:gd name="T37" fmla="*/ 51 h 51"/>
                <a:gd name="T38" fmla="*/ 11 w 27"/>
                <a:gd name="T39" fmla="*/ 49 h 51"/>
                <a:gd name="T40" fmla="*/ 12 w 27"/>
                <a:gd name="T41" fmla="*/ 46 h 51"/>
                <a:gd name="T42" fmla="*/ 13 w 27"/>
                <a:gd name="T43" fmla="*/ 45 h 51"/>
                <a:gd name="T44" fmla="*/ 16 w 27"/>
                <a:gd name="T45" fmla="*/ 46 h 51"/>
                <a:gd name="T46" fmla="*/ 20 w 27"/>
                <a:gd name="T47" fmla="*/ 47 h 51"/>
                <a:gd name="T48" fmla="*/ 20 w 27"/>
                <a:gd name="T49" fmla="*/ 39 h 51"/>
                <a:gd name="T50" fmla="*/ 23 w 27"/>
                <a:gd name="T51" fmla="*/ 27 h 51"/>
                <a:gd name="T52" fmla="*/ 26 w 27"/>
                <a:gd name="T53" fmla="*/ 20 h 51"/>
                <a:gd name="T54" fmla="*/ 26 w 27"/>
                <a:gd name="T55" fmla="*/ 18 h 51"/>
                <a:gd name="T56" fmla="*/ 25 w 27"/>
                <a:gd name="T57" fmla="*/ 14 h 51"/>
                <a:gd name="T58" fmla="*/ 25 w 27"/>
                <a:gd name="T59" fmla="*/ 10 h 51"/>
                <a:gd name="T60" fmla="*/ 23 w 27"/>
                <a:gd name="T61" fmla="*/ 5 h 51"/>
                <a:gd name="T62" fmla="*/ 22 w 27"/>
                <a:gd name="T63" fmla="*/ 2 h 51"/>
                <a:gd name="T64" fmla="*/ 19 w 27"/>
                <a:gd name="T65" fmla="*/ 2 h 51"/>
                <a:gd name="T66" fmla="*/ 16 w 27"/>
                <a:gd name="T67" fmla="*/ 2 h 51"/>
                <a:gd name="T68" fmla="*/ 15 w 27"/>
                <a:gd name="T69" fmla="*/ 4 h 51"/>
                <a:gd name="T70" fmla="*/ 13 w 27"/>
                <a:gd name="T71" fmla="*/ 5 h 51"/>
                <a:gd name="T72" fmla="*/ 11 w 27"/>
                <a:gd name="T73" fmla="*/ 8 h 51"/>
                <a:gd name="T74" fmla="*/ 9 w 27"/>
                <a:gd name="T75" fmla="*/ 7 h 51"/>
                <a:gd name="T76" fmla="*/ 6 w 27"/>
                <a:gd name="T77" fmla="*/ 10 h 51"/>
                <a:gd name="T78" fmla="*/ 4 w 27"/>
                <a:gd name="T79" fmla="*/ 8 h 51"/>
                <a:gd name="T80" fmla="*/ 2 w 27"/>
                <a:gd name="T81" fmla="*/ 7 h 5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7"/>
                <a:gd name="T124" fmla="*/ 0 h 51"/>
                <a:gd name="T125" fmla="*/ 27 w 27"/>
                <a:gd name="T126" fmla="*/ 51 h 5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7" h="51">
                  <a:moveTo>
                    <a:pt x="2" y="6"/>
                  </a:moveTo>
                  <a:lnTo>
                    <a:pt x="1" y="7"/>
                  </a:lnTo>
                  <a:lnTo>
                    <a:pt x="1" y="8"/>
                  </a:lnTo>
                  <a:lnTo>
                    <a:pt x="1" y="9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3" y="13"/>
                  </a:lnTo>
                  <a:lnTo>
                    <a:pt x="3" y="15"/>
                  </a:lnTo>
                  <a:lnTo>
                    <a:pt x="4" y="18"/>
                  </a:lnTo>
                  <a:lnTo>
                    <a:pt x="4" y="19"/>
                  </a:lnTo>
                  <a:lnTo>
                    <a:pt x="4" y="21"/>
                  </a:lnTo>
                  <a:lnTo>
                    <a:pt x="4" y="23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3" y="26"/>
                  </a:lnTo>
                  <a:lnTo>
                    <a:pt x="3" y="28"/>
                  </a:lnTo>
                  <a:lnTo>
                    <a:pt x="3" y="29"/>
                  </a:lnTo>
                  <a:lnTo>
                    <a:pt x="4" y="30"/>
                  </a:lnTo>
                  <a:lnTo>
                    <a:pt x="4" y="32"/>
                  </a:lnTo>
                  <a:lnTo>
                    <a:pt x="4" y="33"/>
                  </a:lnTo>
                  <a:lnTo>
                    <a:pt x="2" y="34"/>
                  </a:lnTo>
                  <a:lnTo>
                    <a:pt x="2" y="35"/>
                  </a:lnTo>
                  <a:lnTo>
                    <a:pt x="2" y="37"/>
                  </a:lnTo>
                  <a:lnTo>
                    <a:pt x="1" y="38"/>
                  </a:lnTo>
                  <a:lnTo>
                    <a:pt x="0" y="38"/>
                  </a:lnTo>
                  <a:lnTo>
                    <a:pt x="0" y="41"/>
                  </a:lnTo>
                  <a:lnTo>
                    <a:pt x="0" y="43"/>
                  </a:lnTo>
                  <a:lnTo>
                    <a:pt x="1" y="44"/>
                  </a:lnTo>
                  <a:lnTo>
                    <a:pt x="2" y="45"/>
                  </a:lnTo>
                  <a:lnTo>
                    <a:pt x="3" y="46"/>
                  </a:lnTo>
                  <a:lnTo>
                    <a:pt x="3" y="48"/>
                  </a:lnTo>
                  <a:lnTo>
                    <a:pt x="4" y="50"/>
                  </a:lnTo>
                  <a:lnTo>
                    <a:pt x="4" y="51"/>
                  </a:lnTo>
                  <a:lnTo>
                    <a:pt x="6" y="50"/>
                  </a:lnTo>
                  <a:lnTo>
                    <a:pt x="9" y="51"/>
                  </a:lnTo>
                  <a:lnTo>
                    <a:pt x="10" y="50"/>
                  </a:lnTo>
                  <a:lnTo>
                    <a:pt x="11" y="49"/>
                  </a:lnTo>
                  <a:lnTo>
                    <a:pt x="13" y="48"/>
                  </a:lnTo>
                  <a:lnTo>
                    <a:pt x="12" y="46"/>
                  </a:lnTo>
                  <a:lnTo>
                    <a:pt x="12" y="45"/>
                  </a:lnTo>
                  <a:lnTo>
                    <a:pt x="13" y="45"/>
                  </a:lnTo>
                  <a:lnTo>
                    <a:pt x="15" y="44"/>
                  </a:lnTo>
                  <a:lnTo>
                    <a:pt x="16" y="46"/>
                  </a:lnTo>
                  <a:lnTo>
                    <a:pt x="17" y="46"/>
                  </a:lnTo>
                  <a:lnTo>
                    <a:pt x="20" y="47"/>
                  </a:lnTo>
                  <a:lnTo>
                    <a:pt x="20" y="39"/>
                  </a:lnTo>
                  <a:lnTo>
                    <a:pt x="22" y="34"/>
                  </a:lnTo>
                  <a:lnTo>
                    <a:pt x="23" y="27"/>
                  </a:lnTo>
                  <a:lnTo>
                    <a:pt x="24" y="22"/>
                  </a:lnTo>
                  <a:lnTo>
                    <a:pt x="26" y="20"/>
                  </a:lnTo>
                  <a:lnTo>
                    <a:pt x="27" y="19"/>
                  </a:lnTo>
                  <a:lnTo>
                    <a:pt x="26" y="18"/>
                  </a:lnTo>
                  <a:lnTo>
                    <a:pt x="26" y="16"/>
                  </a:lnTo>
                  <a:lnTo>
                    <a:pt x="25" y="14"/>
                  </a:lnTo>
                  <a:lnTo>
                    <a:pt x="24" y="12"/>
                  </a:lnTo>
                  <a:lnTo>
                    <a:pt x="25" y="10"/>
                  </a:lnTo>
                  <a:lnTo>
                    <a:pt x="23" y="9"/>
                  </a:lnTo>
                  <a:lnTo>
                    <a:pt x="23" y="5"/>
                  </a:lnTo>
                  <a:lnTo>
                    <a:pt x="22" y="4"/>
                  </a:lnTo>
                  <a:lnTo>
                    <a:pt x="22" y="2"/>
                  </a:lnTo>
                  <a:lnTo>
                    <a:pt x="20" y="2"/>
                  </a:lnTo>
                  <a:lnTo>
                    <a:pt x="19" y="2"/>
                  </a:lnTo>
                  <a:lnTo>
                    <a:pt x="18" y="0"/>
                  </a:lnTo>
                  <a:lnTo>
                    <a:pt x="16" y="2"/>
                  </a:lnTo>
                  <a:lnTo>
                    <a:pt x="16" y="3"/>
                  </a:lnTo>
                  <a:lnTo>
                    <a:pt x="15" y="4"/>
                  </a:lnTo>
                  <a:lnTo>
                    <a:pt x="14" y="4"/>
                  </a:lnTo>
                  <a:lnTo>
                    <a:pt x="13" y="5"/>
                  </a:lnTo>
                  <a:lnTo>
                    <a:pt x="13" y="6"/>
                  </a:lnTo>
                  <a:lnTo>
                    <a:pt x="11" y="8"/>
                  </a:lnTo>
                  <a:lnTo>
                    <a:pt x="10" y="7"/>
                  </a:lnTo>
                  <a:lnTo>
                    <a:pt x="9" y="7"/>
                  </a:lnTo>
                  <a:lnTo>
                    <a:pt x="8" y="9"/>
                  </a:lnTo>
                  <a:lnTo>
                    <a:pt x="6" y="10"/>
                  </a:lnTo>
                  <a:lnTo>
                    <a:pt x="5" y="9"/>
                  </a:lnTo>
                  <a:lnTo>
                    <a:pt x="4" y="8"/>
                  </a:lnTo>
                  <a:lnTo>
                    <a:pt x="3" y="8"/>
                  </a:lnTo>
                  <a:lnTo>
                    <a:pt x="2" y="7"/>
                  </a:lnTo>
                  <a:lnTo>
                    <a:pt x="2" y="6"/>
                  </a:lnTo>
                  <a:close/>
                </a:path>
              </a:pathLst>
            </a:custGeom>
            <a:solidFill>
              <a:srgbClr val="252FFB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ACEE7FA0-55CD-61CB-AC9F-22B72C18A6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" y="149"/>
              <a:ext cx="24" cy="47"/>
            </a:xfrm>
            <a:custGeom>
              <a:avLst/>
              <a:gdLst>
                <a:gd name="T0" fmla="*/ 0 w 24"/>
                <a:gd name="T1" fmla="*/ 1 h 47"/>
                <a:gd name="T2" fmla="*/ 2 w 24"/>
                <a:gd name="T3" fmla="*/ 4 h 47"/>
                <a:gd name="T4" fmla="*/ 1 w 24"/>
                <a:gd name="T5" fmla="*/ 5 h 47"/>
                <a:gd name="T6" fmla="*/ 2 w 24"/>
                <a:gd name="T7" fmla="*/ 7 h 47"/>
                <a:gd name="T8" fmla="*/ 4 w 24"/>
                <a:gd name="T9" fmla="*/ 10 h 47"/>
                <a:gd name="T10" fmla="*/ 6 w 24"/>
                <a:gd name="T11" fmla="*/ 14 h 47"/>
                <a:gd name="T12" fmla="*/ 6 w 24"/>
                <a:gd name="T13" fmla="*/ 15 h 47"/>
                <a:gd name="T14" fmla="*/ 6 w 24"/>
                <a:gd name="T15" fmla="*/ 19 h 47"/>
                <a:gd name="T16" fmla="*/ 6 w 24"/>
                <a:gd name="T17" fmla="*/ 20 h 47"/>
                <a:gd name="T18" fmla="*/ 8 w 24"/>
                <a:gd name="T19" fmla="*/ 23 h 47"/>
                <a:gd name="T20" fmla="*/ 9 w 24"/>
                <a:gd name="T21" fmla="*/ 24 h 47"/>
                <a:gd name="T22" fmla="*/ 9 w 24"/>
                <a:gd name="T23" fmla="*/ 26 h 47"/>
                <a:gd name="T24" fmla="*/ 9 w 24"/>
                <a:gd name="T25" fmla="*/ 28 h 47"/>
                <a:gd name="T26" fmla="*/ 6 w 24"/>
                <a:gd name="T27" fmla="*/ 29 h 47"/>
                <a:gd name="T28" fmla="*/ 6 w 24"/>
                <a:gd name="T29" fmla="*/ 29 h 47"/>
                <a:gd name="T30" fmla="*/ 6 w 24"/>
                <a:gd name="T31" fmla="*/ 30 h 47"/>
                <a:gd name="T32" fmla="*/ 5 w 24"/>
                <a:gd name="T33" fmla="*/ 30 h 47"/>
                <a:gd name="T34" fmla="*/ 3 w 24"/>
                <a:gd name="T35" fmla="*/ 30 h 47"/>
                <a:gd name="T36" fmla="*/ 3 w 24"/>
                <a:gd name="T37" fmla="*/ 32 h 47"/>
                <a:gd name="T38" fmla="*/ 3 w 24"/>
                <a:gd name="T39" fmla="*/ 34 h 47"/>
                <a:gd name="T40" fmla="*/ 3 w 24"/>
                <a:gd name="T41" fmla="*/ 36 h 47"/>
                <a:gd name="T42" fmla="*/ 2 w 24"/>
                <a:gd name="T43" fmla="*/ 38 h 47"/>
                <a:gd name="T44" fmla="*/ 1 w 24"/>
                <a:gd name="T45" fmla="*/ 39 h 47"/>
                <a:gd name="T46" fmla="*/ 0 w 24"/>
                <a:gd name="T47" fmla="*/ 41 h 47"/>
                <a:gd name="T48" fmla="*/ 1 w 24"/>
                <a:gd name="T49" fmla="*/ 43 h 47"/>
                <a:gd name="T50" fmla="*/ 0 w 24"/>
                <a:gd name="T51" fmla="*/ 45 h 47"/>
                <a:gd name="T52" fmla="*/ 2 w 24"/>
                <a:gd name="T53" fmla="*/ 47 h 47"/>
                <a:gd name="T54" fmla="*/ 4 w 24"/>
                <a:gd name="T55" fmla="*/ 46 h 47"/>
                <a:gd name="T56" fmla="*/ 6 w 24"/>
                <a:gd name="T57" fmla="*/ 46 h 47"/>
                <a:gd name="T58" fmla="*/ 8 w 24"/>
                <a:gd name="T59" fmla="*/ 44 h 47"/>
                <a:gd name="T60" fmla="*/ 8 w 24"/>
                <a:gd name="T61" fmla="*/ 41 h 47"/>
                <a:gd name="T62" fmla="*/ 11 w 24"/>
                <a:gd name="T63" fmla="*/ 39 h 47"/>
                <a:gd name="T64" fmla="*/ 13 w 24"/>
                <a:gd name="T65" fmla="*/ 37 h 47"/>
                <a:gd name="T66" fmla="*/ 15 w 24"/>
                <a:gd name="T67" fmla="*/ 34 h 47"/>
                <a:gd name="T68" fmla="*/ 15 w 24"/>
                <a:gd name="T69" fmla="*/ 30 h 47"/>
                <a:gd name="T70" fmla="*/ 20 w 24"/>
                <a:gd name="T71" fmla="*/ 26 h 47"/>
                <a:gd name="T72" fmla="*/ 22 w 24"/>
                <a:gd name="T73" fmla="*/ 26 h 47"/>
                <a:gd name="T74" fmla="*/ 24 w 24"/>
                <a:gd name="T75" fmla="*/ 24 h 47"/>
                <a:gd name="T76" fmla="*/ 24 w 24"/>
                <a:gd name="T77" fmla="*/ 21 h 47"/>
                <a:gd name="T78" fmla="*/ 23 w 24"/>
                <a:gd name="T79" fmla="*/ 19 h 47"/>
                <a:gd name="T80" fmla="*/ 24 w 24"/>
                <a:gd name="T81" fmla="*/ 16 h 47"/>
                <a:gd name="T82" fmla="*/ 24 w 24"/>
                <a:gd name="T83" fmla="*/ 14 h 47"/>
                <a:gd name="T84" fmla="*/ 24 w 24"/>
                <a:gd name="T85" fmla="*/ 13 h 47"/>
                <a:gd name="T86" fmla="*/ 22 w 24"/>
                <a:gd name="T87" fmla="*/ 13 h 47"/>
                <a:gd name="T88" fmla="*/ 18 w 24"/>
                <a:gd name="T89" fmla="*/ 10 h 47"/>
                <a:gd name="T90" fmla="*/ 15 w 24"/>
                <a:gd name="T91" fmla="*/ 10 h 47"/>
                <a:gd name="T92" fmla="*/ 14 w 24"/>
                <a:gd name="T93" fmla="*/ 7 h 47"/>
                <a:gd name="T94" fmla="*/ 15 w 24"/>
                <a:gd name="T95" fmla="*/ 6 h 47"/>
                <a:gd name="T96" fmla="*/ 16 w 24"/>
                <a:gd name="T97" fmla="*/ 5 h 47"/>
                <a:gd name="T98" fmla="*/ 16 w 24"/>
                <a:gd name="T99" fmla="*/ 3 h 47"/>
                <a:gd name="T100" fmla="*/ 16 w 24"/>
                <a:gd name="T101" fmla="*/ 0 h 47"/>
                <a:gd name="T102" fmla="*/ 13 w 24"/>
                <a:gd name="T103" fmla="*/ 0 h 47"/>
                <a:gd name="T104" fmla="*/ 12 w 24"/>
                <a:gd name="T105" fmla="*/ 4 h 47"/>
                <a:gd name="T106" fmla="*/ 11 w 24"/>
                <a:gd name="T107" fmla="*/ 4 h 47"/>
                <a:gd name="T108" fmla="*/ 9 w 24"/>
                <a:gd name="T109" fmla="*/ 4 h 47"/>
                <a:gd name="T110" fmla="*/ 8 w 24"/>
                <a:gd name="T111" fmla="*/ 5 h 47"/>
                <a:gd name="T112" fmla="*/ 6 w 24"/>
                <a:gd name="T113" fmla="*/ 3 h 47"/>
                <a:gd name="T114" fmla="*/ 4 w 24"/>
                <a:gd name="T115" fmla="*/ 3 h 47"/>
                <a:gd name="T116" fmla="*/ 3 w 24"/>
                <a:gd name="T117" fmla="*/ 3 h 47"/>
                <a:gd name="T118" fmla="*/ 2 w 24"/>
                <a:gd name="T119" fmla="*/ 2 h 47"/>
                <a:gd name="T120" fmla="*/ 0 w 24"/>
                <a:gd name="T121" fmla="*/ 1 h 4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4"/>
                <a:gd name="T184" fmla="*/ 0 h 47"/>
                <a:gd name="T185" fmla="*/ 24 w 24"/>
                <a:gd name="T186" fmla="*/ 47 h 4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4" h="47">
                  <a:moveTo>
                    <a:pt x="0" y="1"/>
                  </a:moveTo>
                  <a:lnTo>
                    <a:pt x="2" y="4"/>
                  </a:lnTo>
                  <a:lnTo>
                    <a:pt x="1" y="5"/>
                  </a:lnTo>
                  <a:lnTo>
                    <a:pt x="2" y="7"/>
                  </a:lnTo>
                  <a:lnTo>
                    <a:pt x="4" y="10"/>
                  </a:lnTo>
                  <a:lnTo>
                    <a:pt x="6" y="14"/>
                  </a:lnTo>
                  <a:lnTo>
                    <a:pt x="6" y="15"/>
                  </a:lnTo>
                  <a:lnTo>
                    <a:pt x="6" y="19"/>
                  </a:lnTo>
                  <a:lnTo>
                    <a:pt x="6" y="20"/>
                  </a:lnTo>
                  <a:lnTo>
                    <a:pt x="8" y="23"/>
                  </a:lnTo>
                  <a:lnTo>
                    <a:pt x="9" y="24"/>
                  </a:lnTo>
                  <a:lnTo>
                    <a:pt x="9" y="26"/>
                  </a:lnTo>
                  <a:lnTo>
                    <a:pt x="9" y="28"/>
                  </a:lnTo>
                  <a:lnTo>
                    <a:pt x="6" y="29"/>
                  </a:lnTo>
                  <a:lnTo>
                    <a:pt x="6" y="30"/>
                  </a:lnTo>
                  <a:lnTo>
                    <a:pt x="5" y="30"/>
                  </a:lnTo>
                  <a:lnTo>
                    <a:pt x="3" y="30"/>
                  </a:lnTo>
                  <a:lnTo>
                    <a:pt x="3" y="32"/>
                  </a:lnTo>
                  <a:lnTo>
                    <a:pt x="3" y="34"/>
                  </a:lnTo>
                  <a:lnTo>
                    <a:pt x="3" y="36"/>
                  </a:lnTo>
                  <a:lnTo>
                    <a:pt x="2" y="38"/>
                  </a:lnTo>
                  <a:lnTo>
                    <a:pt x="1" y="39"/>
                  </a:lnTo>
                  <a:lnTo>
                    <a:pt x="0" y="41"/>
                  </a:lnTo>
                  <a:lnTo>
                    <a:pt x="1" y="43"/>
                  </a:lnTo>
                  <a:lnTo>
                    <a:pt x="0" y="45"/>
                  </a:lnTo>
                  <a:lnTo>
                    <a:pt x="2" y="47"/>
                  </a:lnTo>
                  <a:lnTo>
                    <a:pt x="4" y="46"/>
                  </a:lnTo>
                  <a:lnTo>
                    <a:pt x="6" y="46"/>
                  </a:lnTo>
                  <a:lnTo>
                    <a:pt x="8" y="44"/>
                  </a:lnTo>
                  <a:lnTo>
                    <a:pt x="8" y="41"/>
                  </a:lnTo>
                  <a:lnTo>
                    <a:pt x="11" y="39"/>
                  </a:lnTo>
                  <a:lnTo>
                    <a:pt x="13" y="37"/>
                  </a:lnTo>
                  <a:lnTo>
                    <a:pt x="15" y="34"/>
                  </a:lnTo>
                  <a:lnTo>
                    <a:pt x="15" y="30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4" y="24"/>
                  </a:lnTo>
                  <a:lnTo>
                    <a:pt x="24" y="21"/>
                  </a:lnTo>
                  <a:lnTo>
                    <a:pt x="23" y="19"/>
                  </a:lnTo>
                  <a:lnTo>
                    <a:pt x="24" y="16"/>
                  </a:lnTo>
                  <a:lnTo>
                    <a:pt x="24" y="14"/>
                  </a:lnTo>
                  <a:lnTo>
                    <a:pt x="24" y="13"/>
                  </a:lnTo>
                  <a:lnTo>
                    <a:pt x="22" y="13"/>
                  </a:lnTo>
                  <a:lnTo>
                    <a:pt x="18" y="10"/>
                  </a:lnTo>
                  <a:lnTo>
                    <a:pt x="15" y="10"/>
                  </a:lnTo>
                  <a:lnTo>
                    <a:pt x="14" y="7"/>
                  </a:lnTo>
                  <a:lnTo>
                    <a:pt x="15" y="6"/>
                  </a:lnTo>
                  <a:lnTo>
                    <a:pt x="16" y="5"/>
                  </a:lnTo>
                  <a:lnTo>
                    <a:pt x="16" y="3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2" y="4"/>
                  </a:lnTo>
                  <a:lnTo>
                    <a:pt x="11" y="4"/>
                  </a:lnTo>
                  <a:lnTo>
                    <a:pt x="9" y="4"/>
                  </a:lnTo>
                  <a:lnTo>
                    <a:pt x="8" y="5"/>
                  </a:lnTo>
                  <a:lnTo>
                    <a:pt x="6" y="3"/>
                  </a:lnTo>
                  <a:lnTo>
                    <a:pt x="4" y="3"/>
                  </a:lnTo>
                  <a:lnTo>
                    <a:pt x="3" y="3"/>
                  </a:lnTo>
                  <a:lnTo>
                    <a:pt x="2" y="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52FFB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3B124DD-952E-F69C-A538-42FD2C0860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" y="128"/>
              <a:ext cx="24" cy="26"/>
            </a:xfrm>
            <a:custGeom>
              <a:avLst/>
              <a:gdLst>
                <a:gd name="T0" fmla="*/ 19 w 24"/>
                <a:gd name="T1" fmla="*/ 22 h 26"/>
                <a:gd name="T2" fmla="*/ 21 w 24"/>
                <a:gd name="T3" fmla="*/ 19 h 26"/>
                <a:gd name="T4" fmla="*/ 21 w 24"/>
                <a:gd name="T5" fmla="*/ 18 h 26"/>
                <a:gd name="T6" fmla="*/ 23 w 24"/>
                <a:gd name="T7" fmla="*/ 16 h 26"/>
                <a:gd name="T8" fmla="*/ 24 w 24"/>
                <a:gd name="T9" fmla="*/ 15 h 26"/>
                <a:gd name="T10" fmla="*/ 22 w 24"/>
                <a:gd name="T11" fmla="*/ 13 h 26"/>
                <a:gd name="T12" fmla="*/ 21 w 24"/>
                <a:gd name="T13" fmla="*/ 10 h 26"/>
                <a:gd name="T14" fmla="*/ 21 w 24"/>
                <a:gd name="T15" fmla="*/ 8 h 26"/>
                <a:gd name="T16" fmla="*/ 20 w 24"/>
                <a:gd name="T17" fmla="*/ 8 h 26"/>
                <a:gd name="T18" fmla="*/ 16 w 24"/>
                <a:gd name="T19" fmla="*/ 9 h 26"/>
                <a:gd name="T20" fmla="*/ 15 w 24"/>
                <a:gd name="T21" fmla="*/ 8 h 26"/>
                <a:gd name="T22" fmla="*/ 15 w 24"/>
                <a:gd name="T23" fmla="*/ 7 h 26"/>
                <a:gd name="T24" fmla="*/ 15 w 24"/>
                <a:gd name="T25" fmla="*/ 6 h 26"/>
                <a:gd name="T26" fmla="*/ 14 w 24"/>
                <a:gd name="T27" fmla="*/ 5 h 26"/>
                <a:gd name="T28" fmla="*/ 13 w 24"/>
                <a:gd name="T29" fmla="*/ 5 h 26"/>
                <a:gd name="T30" fmla="*/ 11 w 24"/>
                <a:gd name="T31" fmla="*/ 4 h 26"/>
                <a:gd name="T32" fmla="*/ 10 w 24"/>
                <a:gd name="T33" fmla="*/ 2 h 26"/>
                <a:gd name="T34" fmla="*/ 10 w 24"/>
                <a:gd name="T35" fmla="*/ 0 h 26"/>
                <a:gd name="T36" fmla="*/ 9 w 24"/>
                <a:gd name="T37" fmla="*/ 0 h 26"/>
                <a:gd name="T38" fmla="*/ 7 w 24"/>
                <a:gd name="T39" fmla="*/ 1 h 26"/>
                <a:gd name="T40" fmla="*/ 5 w 24"/>
                <a:gd name="T41" fmla="*/ 1 h 26"/>
                <a:gd name="T42" fmla="*/ 3 w 24"/>
                <a:gd name="T43" fmla="*/ 4 h 26"/>
                <a:gd name="T44" fmla="*/ 3 w 24"/>
                <a:gd name="T45" fmla="*/ 4 h 26"/>
                <a:gd name="T46" fmla="*/ 1 w 24"/>
                <a:gd name="T47" fmla="*/ 4 h 26"/>
                <a:gd name="T48" fmla="*/ 0 w 24"/>
                <a:gd name="T49" fmla="*/ 5 h 26"/>
                <a:gd name="T50" fmla="*/ 2 w 24"/>
                <a:gd name="T51" fmla="*/ 7 h 26"/>
                <a:gd name="T52" fmla="*/ 2 w 24"/>
                <a:gd name="T53" fmla="*/ 8 h 26"/>
                <a:gd name="T54" fmla="*/ 1 w 24"/>
                <a:gd name="T55" fmla="*/ 10 h 26"/>
                <a:gd name="T56" fmla="*/ 3 w 24"/>
                <a:gd name="T57" fmla="*/ 13 h 26"/>
                <a:gd name="T58" fmla="*/ 4 w 24"/>
                <a:gd name="T59" fmla="*/ 15 h 26"/>
                <a:gd name="T60" fmla="*/ 5 w 24"/>
                <a:gd name="T61" fmla="*/ 17 h 26"/>
                <a:gd name="T62" fmla="*/ 5 w 24"/>
                <a:gd name="T63" fmla="*/ 19 h 26"/>
                <a:gd name="T64" fmla="*/ 5 w 24"/>
                <a:gd name="T65" fmla="*/ 20 h 26"/>
                <a:gd name="T66" fmla="*/ 4 w 24"/>
                <a:gd name="T67" fmla="*/ 21 h 26"/>
                <a:gd name="T68" fmla="*/ 3 w 24"/>
                <a:gd name="T69" fmla="*/ 22 h 26"/>
                <a:gd name="T70" fmla="*/ 4 w 24"/>
                <a:gd name="T71" fmla="*/ 22 h 26"/>
                <a:gd name="T72" fmla="*/ 6 w 24"/>
                <a:gd name="T73" fmla="*/ 24 h 26"/>
                <a:gd name="T74" fmla="*/ 7 w 24"/>
                <a:gd name="T75" fmla="*/ 24 h 26"/>
                <a:gd name="T76" fmla="*/ 8 w 24"/>
                <a:gd name="T77" fmla="*/ 24 h 26"/>
                <a:gd name="T78" fmla="*/ 11 w 24"/>
                <a:gd name="T79" fmla="*/ 26 h 26"/>
                <a:gd name="T80" fmla="*/ 12 w 24"/>
                <a:gd name="T81" fmla="*/ 25 h 26"/>
                <a:gd name="T82" fmla="*/ 14 w 24"/>
                <a:gd name="T83" fmla="*/ 25 h 26"/>
                <a:gd name="T84" fmla="*/ 15 w 24"/>
                <a:gd name="T85" fmla="*/ 24 h 26"/>
                <a:gd name="T86" fmla="*/ 16 w 24"/>
                <a:gd name="T87" fmla="*/ 23 h 26"/>
                <a:gd name="T88" fmla="*/ 16 w 24"/>
                <a:gd name="T89" fmla="*/ 21 h 26"/>
                <a:gd name="T90" fmla="*/ 19 w 24"/>
                <a:gd name="T91" fmla="*/ 22 h 2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4"/>
                <a:gd name="T139" fmla="*/ 0 h 26"/>
                <a:gd name="T140" fmla="*/ 24 w 24"/>
                <a:gd name="T141" fmla="*/ 26 h 2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4" h="26">
                  <a:moveTo>
                    <a:pt x="19" y="22"/>
                  </a:moveTo>
                  <a:lnTo>
                    <a:pt x="21" y="19"/>
                  </a:lnTo>
                  <a:lnTo>
                    <a:pt x="21" y="18"/>
                  </a:lnTo>
                  <a:lnTo>
                    <a:pt x="23" y="16"/>
                  </a:lnTo>
                  <a:lnTo>
                    <a:pt x="24" y="15"/>
                  </a:lnTo>
                  <a:lnTo>
                    <a:pt x="22" y="13"/>
                  </a:lnTo>
                  <a:lnTo>
                    <a:pt x="21" y="10"/>
                  </a:lnTo>
                  <a:lnTo>
                    <a:pt x="21" y="8"/>
                  </a:lnTo>
                  <a:lnTo>
                    <a:pt x="20" y="8"/>
                  </a:lnTo>
                  <a:lnTo>
                    <a:pt x="16" y="9"/>
                  </a:lnTo>
                  <a:lnTo>
                    <a:pt x="15" y="8"/>
                  </a:lnTo>
                  <a:lnTo>
                    <a:pt x="15" y="7"/>
                  </a:lnTo>
                  <a:lnTo>
                    <a:pt x="15" y="6"/>
                  </a:lnTo>
                  <a:lnTo>
                    <a:pt x="14" y="5"/>
                  </a:lnTo>
                  <a:lnTo>
                    <a:pt x="13" y="5"/>
                  </a:lnTo>
                  <a:lnTo>
                    <a:pt x="11" y="4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9" y="0"/>
                  </a:lnTo>
                  <a:lnTo>
                    <a:pt x="7" y="1"/>
                  </a:lnTo>
                  <a:lnTo>
                    <a:pt x="5" y="1"/>
                  </a:lnTo>
                  <a:lnTo>
                    <a:pt x="3" y="4"/>
                  </a:lnTo>
                  <a:lnTo>
                    <a:pt x="1" y="4"/>
                  </a:lnTo>
                  <a:lnTo>
                    <a:pt x="0" y="5"/>
                  </a:lnTo>
                  <a:lnTo>
                    <a:pt x="2" y="7"/>
                  </a:lnTo>
                  <a:lnTo>
                    <a:pt x="2" y="8"/>
                  </a:lnTo>
                  <a:lnTo>
                    <a:pt x="1" y="10"/>
                  </a:lnTo>
                  <a:lnTo>
                    <a:pt x="3" y="13"/>
                  </a:lnTo>
                  <a:lnTo>
                    <a:pt x="4" y="15"/>
                  </a:lnTo>
                  <a:lnTo>
                    <a:pt x="5" y="17"/>
                  </a:lnTo>
                  <a:lnTo>
                    <a:pt x="5" y="19"/>
                  </a:lnTo>
                  <a:lnTo>
                    <a:pt x="5" y="20"/>
                  </a:lnTo>
                  <a:lnTo>
                    <a:pt x="4" y="21"/>
                  </a:lnTo>
                  <a:lnTo>
                    <a:pt x="3" y="22"/>
                  </a:lnTo>
                  <a:lnTo>
                    <a:pt x="4" y="22"/>
                  </a:lnTo>
                  <a:lnTo>
                    <a:pt x="6" y="24"/>
                  </a:lnTo>
                  <a:lnTo>
                    <a:pt x="7" y="24"/>
                  </a:lnTo>
                  <a:lnTo>
                    <a:pt x="8" y="24"/>
                  </a:lnTo>
                  <a:lnTo>
                    <a:pt x="11" y="26"/>
                  </a:lnTo>
                  <a:lnTo>
                    <a:pt x="12" y="25"/>
                  </a:lnTo>
                  <a:lnTo>
                    <a:pt x="14" y="25"/>
                  </a:lnTo>
                  <a:lnTo>
                    <a:pt x="15" y="24"/>
                  </a:lnTo>
                  <a:lnTo>
                    <a:pt x="16" y="23"/>
                  </a:lnTo>
                  <a:lnTo>
                    <a:pt x="16" y="21"/>
                  </a:lnTo>
                  <a:lnTo>
                    <a:pt x="19" y="22"/>
                  </a:lnTo>
                  <a:close/>
                </a:path>
              </a:pathLst>
            </a:custGeom>
            <a:solidFill>
              <a:srgbClr val="252FFB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989AEE06-5C3E-B530-36DD-98B67A7AE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" y="111"/>
              <a:ext cx="56" cy="46"/>
            </a:xfrm>
            <a:custGeom>
              <a:avLst/>
              <a:gdLst>
                <a:gd name="T0" fmla="*/ 4 w 56"/>
                <a:gd name="T1" fmla="*/ 4 h 46"/>
                <a:gd name="T2" fmla="*/ 3 w 56"/>
                <a:gd name="T3" fmla="*/ 7 h 46"/>
                <a:gd name="T4" fmla="*/ 1 w 56"/>
                <a:gd name="T5" fmla="*/ 7 h 46"/>
                <a:gd name="T6" fmla="*/ 1 w 56"/>
                <a:gd name="T7" fmla="*/ 9 h 46"/>
                <a:gd name="T8" fmla="*/ 2 w 56"/>
                <a:gd name="T9" fmla="*/ 10 h 46"/>
                <a:gd name="T10" fmla="*/ 5 w 56"/>
                <a:gd name="T11" fmla="*/ 14 h 46"/>
                <a:gd name="T12" fmla="*/ 7 w 56"/>
                <a:gd name="T13" fmla="*/ 13 h 46"/>
                <a:gd name="T14" fmla="*/ 7 w 56"/>
                <a:gd name="T15" fmla="*/ 16 h 46"/>
                <a:gd name="T16" fmla="*/ 10 w 56"/>
                <a:gd name="T17" fmla="*/ 17 h 46"/>
                <a:gd name="T18" fmla="*/ 12 w 56"/>
                <a:gd name="T19" fmla="*/ 18 h 46"/>
                <a:gd name="T20" fmla="*/ 13 w 56"/>
                <a:gd name="T21" fmla="*/ 18 h 46"/>
                <a:gd name="T22" fmla="*/ 16 w 56"/>
                <a:gd name="T23" fmla="*/ 17 h 46"/>
                <a:gd name="T24" fmla="*/ 17 w 56"/>
                <a:gd name="T25" fmla="*/ 19 h 46"/>
                <a:gd name="T26" fmla="*/ 20 w 56"/>
                <a:gd name="T27" fmla="*/ 22 h 46"/>
                <a:gd name="T28" fmla="*/ 22 w 56"/>
                <a:gd name="T29" fmla="*/ 22 h 46"/>
                <a:gd name="T30" fmla="*/ 22 w 56"/>
                <a:gd name="T31" fmla="*/ 25 h 46"/>
                <a:gd name="T32" fmla="*/ 24 w 56"/>
                <a:gd name="T33" fmla="*/ 25 h 46"/>
                <a:gd name="T34" fmla="*/ 27 w 56"/>
                <a:gd name="T35" fmla="*/ 25 h 46"/>
                <a:gd name="T36" fmla="*/ 28 w 56"/>
                <a:gd name="T37" fmla="*/ 27 h 46"/>
                <a:gd name="T38" fmla="*/ 29 w 56"/>
                <a:gd name="T39" fmla="*/ 30 h 46"/>
                <a:gd name="T40" fmla="*/ 30 w 56"/>
                <a:gd name="T41" fmla="*/ 32 h 46"/>
                <a:gd name="T42" fmla="*/ 32 w 56"/>
                <a:gd name="T43" fmla="*/ 33 h 46"/>
                <a:gd name="T44" fmla="*/ 37 w 56"/>
                <a:gd name="T45" fmla="*/ 34 h 46"/>
                <a:gd name="T46" fmla="*/ 41 w 56"/>
                <a:gd name="T47" fmla="*/ 36 h 46"/>
                <a:gd name="T48" fmla="*/ 46 w 56"/>
                <a:gd name="T49" fmla="*/ 36 h 46"/>
                <a:gd name="T50" fmla="*/ 47 w 56"/>
                <a:gd name="T51" fmla="*/ 38 h 46"/>
                <a:gd name="T52" fmla="*/ 48 w 56"/>
                <a:gd name="T53" fmla="*/ 42 h 46"/>
                <a:gd name="T54" fmla="*/ 49 w 56"/>
                <a:gd name="T55" fmla="*/ 44 h 46"/>
                <a:gd name="T56" fmla="*/ 53 w 56"/>
                <a:gd name="T57" fmla="*/ 46 h 46"/>
                <a:gd name="T58" fmla="*/ 54 w 56"/>
                <a:gd name="T59" fmla="*/ 43 h 46"/>
                <a:gd name="T60" fmla="*/ 56 w 56"/>
                <a:gd name="T61" fmla="*/ 38 h 46"/>
                <a:gd name="T62" fmla="*/ 55 w 56"/>
                <a:gd name="T63" fmla="*/ 35 h 46"/>
                <a:gd name="T64" fmla="*/ 53 w 56"/>
                <a:gd name="T65" fmla="*/ 34 h 46"/>
                <a:gd name="T66" fmla="*/ 46 w 56"/>
                <a:gd name="T67" fmla="*/ 26 h 46"/>
                <a:gd name="T68" fmla="*/ 41 w 56"/>
                <a:gd name="T69" fmla="*/ 24 h 46"/>
                <a:gd name="T70" fmla="*/ 37 w 56"/>
                <a:gd name="T71" fmla="*/ 22 h 46"/>
                <a:gd name="T72" fmla="*/ 36 w 56"/>
                <a:gd name="T73" fmla="*/ 19 h 46"/>
                <a:gd name="T74" fmla="*/ 32 w 56"/>
                <a:gd name="T75" fmla="*/ 19 h 46"/>
                <a:gd name="T76" fmla="*/ 25 w 56"/>
                <a:gd name="T77" fmla="*/ 16 h 46"/>
                <a:gd name="T78" fmla="*/ 21 w 56"/>
                <a:gd name="T79" fmla="*/ 13 h 46"/>
                <a:gd name="T80" fmla="*/ 16 w 56"/>
                <a:gd name="T81" fmla="*/ 9 h 46"/>
                <a:gd name="T82" fmla="*/ 18 w 56"/>
                <a:gd name="T83" fmla="*/ 8 h 46"/>
                <a:gd name="T84" fmla="*/ 20 w 56"/>
                <a:gd name="T85" fmla="*/ 5 h 46"/>
                <a:gd name="T86" fmla="*/ 22 w 56"/>
                <a:gd name="T87" fmla="*/ 3 h 46"/>
                <a:gd name="T88" fmla="*/ 20 w 56"/>
                <a:gd name="T89" fmla="*/ 1 h 46"/>
                <a:gd name="T90" fmla="*/ 17 w 56"/>
                <a:gd name="T91" fmla="*/ 0 h 46"/>
                <a:gd name="T92" fmla="*/ 15 w 56"/>
                <a:gd name="T93" fmla="*/ 1 h 46"/>
                <a:gd name="T94" fmla="*/ 10 w 56"/>
                <a:gd name="T95" fmla="*/ 1 h 46"/>
                <a:gd name="T96" fmla="*/ 7 w 56"/>
                <a:gd name="T97" fmla="*/ 0 h 46"/>
                <a:gd name="T98" fmla="*/ 4 w 56"/>
                <a:gd name="T99" fmla="*/ 2 h 4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6"/>
                <a:gd name="T151" fmla="*/ 0 h 46"/>
                <a:gd name="T152" fmla="*/ 56 w 56"/>
                <a:gd name="T153" fmla="*/ 46 h 4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6" h="46">
                  <a:moveTo>
                    <a:pt x="4" y="2"/>
                  </a:moveTo>
                  <a:lnTo>
                    <a:pt x="4" y="4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7"/>
                  </a:lnTo>
                  <a:lnTo>
                    <a:pt x="1" y="7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9"/>
                  </a:lnTo>
                  <a:lnTo>
                    <a:pt x="2" y="10"/>
                  </a:lnTo>
                  <a:lnTo>
                    <a:pt x="2" y="11"/>
                  </a:lnTo>
                  <a:lnTo>
                    <a:pt x="5" y="14"/>
                  </a:lnTo>
                  <a:lnTo>
                    <a:pt x="6" y="13"/>
                  </a:lnTo>
                  <a:lnTo>
                    <a:pt x="7" y="13"/>
                  </a:lnTo>
                  <a:lnTo>
                    <a:pt x="8" y="14"/>
                  </a:lnTo>
                  <a:lnTo>
                    <a:pt x="7" y="16"/>
                  </a:lnTo>
                  <a:lnTo>
                    <a:pt x="9" y="17"/>
                  </a:lnTo>
                  <a:lnTo>
                    <a:pt x="10" y="17"/>
                  </a:lnTo>
                  <a:lnTo>
                    <a:pt x="12" y="18"/>
                  </a:lnTo>
                  <a:lnTo>
                    <a:pt x="13" y="18"/>
                  </a:lnTo>
                  <a:lnTo>
                    <a:pt x="14" y="18"/>
                  </a:lnTo>
                  <a:lnTo>
                    <a:pt x="16" y="17"/>
                  </a:lnTo>
                  <a:lnTo>
                    <a:pt x="17" y="17"/>
                  </a:lnTo>
                  <a:lnTo>
                    <a:pt x="17" y="19"/>
                  </a:lnTo>
                  <a:lnTo>
                    <a:pt x="19" y="21"/>
                  </a:lnTo>
                  <a:lnTo>
                    <a:pt x="20" y="22"/>
                  </a:lnTo>
                  <a:lnTo>
                    <a:pt x="21" y="22"/>
                  </a:lnTo>
                  <a:lnTo>
                    <a:pt x="22" y="22"/>
                  </a:lnTo>
                  <a:lnTo>
                    <a:pt x="22" y="24"/>
                  </a:lnTo>
                  <a:lnTo>
                    <a:pt x="22" y="25"/>
                  </a:lnTo>
                  <a:lnTo>
                    <a:pt x="23" y="26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7" y="25"/>
                  </a:lnTo>
                  <a:lnTo>
                    <a:pt x="28" y="25"/>
                  </a:lnTo>
                  <a:lnTo>
                    <a:pt x="28" y="27"/>
                  </a:lnTo>
                  <a:lnTo>
                    <a:pt x="29" y="29"/>
                  </a:lnTo>
                  <a:lnTo>
                    <a:pt x="29" y="30"/>
                  </a:lnTo>
                  <a:lnTo>
                    <a:pt x="30" y="31"/>
                  </a:lnTo>
                  <a:lnTo>
                    <a:pt x="30" y="32"/>
                  </a:lnTo>
                  <a:lnTo>
                    <a:pt x="31" y="32"/>
                  </a:lnTo>
                  <a:lnTo>
                    <a:pt x="32" y="33"/>
                  </a:lnTo>
                  <a:lnTo>
                    <a:pt x="35" y="32"/>
                  </a:lnTo>
                  <a:lnTo>
                    <a:pt x="37" y="34"/>
                  </a:lnTo>
                  <a:lnTo>
                    <a:pt x="40" y="35"/>
                  </a:lnTo>
                  <a:lnTo>
                    <a:pt x="41" y="36"/>
                  </a:lnTo>
                  <a:lnTo>
                    <a:pt x="44" y="35"/>
                  </a:lnTo>
                  <a:lnTo>
                    <a:pt x="46" y="36"/>
                  </a:lnTo>
                  <a:lnTo>
                    <a:pt x="47" y="37"/>
                  </a:lnTo>
                  <a:lnTo>
                    <a:pt x="47" y="38"/>
                  </a:lnTo>
                  <a:lnTo>
                    <a:pt x="48" y="40"/>
                  </a:lnTo>
                  <a:lnTo>
                    <a:pt x="48" y="42"/>
                  </a:lnTo>
                  <a:lnTo>
                    <a:pt x="48" y="43"/>
                  </a:lnTo>
                  <a:lnTo>
                    <a:pt x="49" y="44"/>
                  </a:lnTo>
                  <a:lnTo>
                    <a:pt x="51" y="45"/>
                  </a:lnTo>
                  <a:lnTo>
                    <a:pt x="53" y="46"/>
                  </a:lnTo>
                  <a:lnTo>
                    <a:pt x="54" y="45"/>
                  </a:lnTo>
                  <a:lnTo>
                    <a:pt x="54" y="43"/>
                  </a:lnTo>
                  <a:lnTo>
                    <a:pt x="55" y="39"/>
                  </a:lnTo>
                  <a:lnTo>
                    <a:pt x="56" y="38"/>
                  </a:lnTo>
                  <a:lnTo>
                    <a:pt x="56" y="36"/>
                  </a:lnTo>
                  <a:lnTo>
                    <a:pt x="55" y="35"/>
                  </a:lnTo>
                  <a:lnTo>
                    <a:pt x="54" y="35"/>
                  </a:lnTo>
                  <a:lnTo>
                    <a:pt x="53" y="34"/>
                  </a:lnTo>
                  <a:lnTo>
                    <a:pt x="53" y="33"/>
                  </a:lnTo>
                  <a:lnTo>
                    <a:pt x="46" y="26"/>
                  </a:lnTo>
                  <a:lnTo>
                    <a:pt x="44" y="26"/>
                  </a:lnTo>
                  <a:lnTo>
                    <a:pt x="41" y="24"/>
                  </a:lnTo>
                  <a:lnTo>
                    <a:pt x="38" y="23"/>
                  </a:lnTo>
                  <a:lnTo>
                    <a:pt x="37" y="22"/>
                  </a:lnTo>
                  <a:lnTo>
                    <a:pt x="37" y="20"/>
                  </a:lnTo>
                  <a:lnTo>
                    <a:pt x="36" y="19"/>
                  </a:lnTo>
                  <a:lnTo>
                    <a:pt x="34" y="20"/>
                  </a:lnTo>
                  <a:lnTo>
                    <a:pt x="32" y="19"/>
                  </a:lnTo>
                  <a:lnTo>
                    <a:pt x="29" y="17"/>
                  </a:lnTo>
                  <a:lnTo>
                    <a:pt x="25" y="16"/>
                  </a:lnTo>
                  <a:lnTo>
                    <a:pt x="23" y="14"/>
                  </a:lnTo>
                  <a:lnTo>
                    <a:pt x="21" y="13"/>
                  </a:lnTo>
                  <a:lnTo>
                    <a:pt x="18" y="11"/>
                  </a:lnTo>
                  <a:lnTo>
                    <a:pt x="16" y="9"/>
                  </a:lnTo>
                  <a:lnTo>
                    <a:pt x="16" y="8"/>
                  </a:lnTo>
                  <a:lnTo>
                    <a:pt x="18" y="8"/>
                  </a:lnTo>
                  <a:lnTo>
                    <a:pt x="20" y="7"/>
                  </a:lnTo>
                  <a:lnTo>
                    <a:pt x="20" y="5"/>
                  </a:lnTo>
                  <a:lnTo>
                    <a:pt x="21" y="5"/>
                  </a:lnTo>
                  <a:lnTo>
                    <a:pt x="22" y="3"/>
                  </a:lnTo>
                  <a:lnTo>
                    <a:pt x="21" y="2"/>
                  </a:lnTo>
                  <a:lnTo>
                    <a:pt x="20" y="1"/>
                  </a:lnTo>
                  <a:lnTo>
                    <a:pt x="18" y="1"/>
                  </a:lnTo>
                  <a:lnTo>
                    <a:pt x="17" y="0"/>
                  </a:lnTo>
                  <a:lnTo>
                    <a:pt x="16" y="1"/>
                  </a:lnTo>
                  <a:lnTo>
                    <a:pt x="15" y="1"/>
                  </a:lnTo>
                  <a:lnTo>
                    <a:pt x="13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252FFB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7FA0E49F-2FBB-5421-2DAE-12646171E8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" y="119"/>
              <a:ext cx="29" cy="32"/>
            </a:xfrm>
            <a:custGeom>
              <a:avLst/>
              <a:gdLst>
                <a:gd name="T0" fmla="*/ 16 w 29"/>
                <a:gd name="T1" fmla="*/ 0 h 32"/>
                <a:gd name="T2" fmla="*/ 13 w 29"/>
                <a:gd name="T3" fmla="*/ 2 h 32"/>
                <a:gd name="T4" fmla="*/ 10 w 29"/>
                <a:gd name="T5" fmla="*/ 1 h 32"/>
                <a:gd name="T6" fmla="*/ 7 w 29"/>
                <a:gd name="T7" fmla="*/ 1 h 32"/>
                <a:gd name="T8" fmla="*/ 5 w 29"/>
                <a:gd name="T9" fmla="*/ 2 h 32"/>
                <a:gd name="T10" fmla="*/ 3 w 29"/>
                <a:gd name="T11" fmla="*/ 1 h 32"/>
                <a:gd name="T12" fmla="*/ 1 w 29"/>
                <a:gd name="T13" fmla="*/ 2 h 32"/>
                <a:gd name="T14" fmla="*/ 1 w 29"/>
                <a:gd name="T15" fmla="*/ 4 h 32"/>
                <a:gd name="T16" fmla="*/ 0 w 29"/>
                <a:gd name="T17" fmla="*/ 7 h 32"/>
                <a:gd name="T18" fmla="*/ 1 w 29"/>
                <a:gd name="T19" fmla="*/ 11 h 32"/>
                <a:gd name="T20" fmla="*/ 2 w 29"/>
                <a:gd name="T21" fmla="*/ 14 h 32"/>
                <a:gd name="T22" fmla="*/ 0 w 29"/>
                <a:gd name="T23" fmla="*/ 15 h 32"/>
                <a:gd name="T24" fmla="*/ 1 w 29"/>
                <a:gd name="T25" fmla="*/ 17 h 32"/>
                <a:gd name="T26" fmla="*/ 4 w 29"/>
                <a:gd name="T27" fmla="*/ 16 h 32"/>
                <a:gd name="T28" fmla="*/ 8 w 29"/>
                <a:gd name="T29" fmla="*/ 16 h 32"/>
                <a:gd name="T30" fmla="*/ 7 w 29"/>
                <a:gd name="T31" fmla="*/ 19 h 32"/>
                <a:gd name="T32" fmla="*/ 8 w 29"/>
                <a:gd name="T33" fmla="*/ 21 h 32"/>
                <a:gd name="T34" fmla="*/ 10 w 29"/>
                <a:gd name="T35" fmla="*/ 19 h 32"/>
                <a:gd name="T36" fmla="*/ 13 w 29"/>
                <a:gd name="T37" fmla="*/ 19 h 32"/>
                <a:gd name="T38" fmla="*/ 15 w 29"/>
                <a:gd name="T39" fmla="*/ 22 h 32"/>
                <a:gd name="T40" fmla="*/ 18 w 29"/>
                <a:gd name="T41" fmla="*/ 25 h 32"/>
                <a:gd name="T42" fmla="*/ 16 w 29"/>
                <a:gd name="T43" fmla="*/ 27 h 32"/>
                <a:gd name="T44" fmla="*/ 17 w 29"/>
                <a:gd name="T45" fmla="*/ 28 h 32"/>
                <a:gd name="T46" fmla="*/ 20 w 29"/>
                <a:gd name="T47" fmla="*/ 31 h 32"/>
                <a:gd name="T48" fmla="*/ 22 w 29"/>
                <a:gd name="T49" fmla="*/ 32 h 32"/>
                <a:gd name="T50" fmla="*/ 24 w 29"/>
                <a:gd name="T51" fmla="*/ 32 h 32"/>
                <a:gd name="T52" fmla="*/ 28 w 29"/>
                <a:gd name="T53" fmla="*/ 31 h 32"/>
                <a:gd name="T54" fmla="*/ 28 w 29"/>
                <a:gd name="T55" fmla="*/ 30 h 32"/>
                <a:gd name="T56" fmla="*/ 29 w 29"/>
                <a:gd name="T57" fmla="*/ 28 h 32"/>
                <a:gd name="T58" fmla="*/ 29 w 29"/>
                <a:gd name="T59" fmla="*/ 25 h 32"/>
                <a:gd name="T60" fmla="*/ 25 w 29"/>
                <a:gd name="T61" fmla="*/ 19 h 32"/>
                <a:gd name="T62" fmla="*/ 26 w 29"/>
                <a:gd name="T63" fmla="*/ 16 h 32"/>
                <a:gd name="T64" fmla="*/ 25 w 29"/>
                <a:gd name="T65" fmla="*/ 13 h 32"/>
                <a:gd name="T66" fmla="*/ 28 w 29"/>
                <a:gd name="T67" fmla="*/ 11 h 32"/>
                <a:gd name="T68" fmla="*/ 29 w 29"/>
                <a:gd name="T69" fmla="*/ 9 h 32"/>
                <a:gd name="T70" fmla="*/ 27 w 29"/>
                <a:gd name="T71" fmla="*/ 9 h 32"/>
                <a:gd name="T72" fmla="*/ 24 w 29"/>
                <a:gd name="T73" fmla="*/ 8 h 32"/>
                <a:gd name="T74" fmla="*/ 24 w 29"/>
                <a:gd name="T75" fmla="*/ 7 h 32"/>
                <a:gd name="T76" fmla="*/ 24 w 29"/>
                <a:gd name="T77" fmla="*/ 5 h 32"/>
                <a:gd name="T78" fmla="*/ 22 w 29"/>
                <a:gd name="T79" fmla="*/ 6 h 32"/>
                <a:gd name="T80" fmla="*/ 19 w 29"/>
                <a:gd name="T81" fmla="*/ 1 h 32"/>
                <a:gd name="T82" fmla="*/ 17 w 29"/>
                <a:gd name="T83" fmla="*/ 0 h 3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9"/>
                <a:gd name="T127" fmla="*/ 0 h 32"/>
                <a:gd name="T128" fmla="*/ 29 w 29"/>
                <a:gd name="T129" fmla="*/ 32 h 3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9" h="32">
                  <a:moveTo>
                    <a:pt x="17" y="0"/>
                  </a:moveTo>
                  <a:lnTo>
                    <a:pt x="16" y="0"/>
                  </a:lnTo>
                  <a:lnTo>
                    <a:pt x="15" y="2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9" y="1"/>
                  </a:lnTo>
                  <a:lnTo>
                    <a:pt x="7" y="1"/>
                  </a:lnTo>
                  <a:lnTo>
                    <a:pt x="6" y="2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1"/>
                  </a:lnTo>
                  <a:lnTo>
                    <a:pt x="3" y="2"/>
                  </a:lnTo>
                  <a:lnTo>
                    <a:pt x="1" y="2"/>
                  </a:lnTo>
                  <a:lnTo>
                    <a:pt x="1" y="3"/>
                  </a:lnTo>
                  <a:lnTo>
                    <a:pt x="1" y="4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2" y="13"/>
                  </a:lnTo>
                  <a:lnTo>
                    <a:pt x="2" y="14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1" y="17"/>
                  </a:lnTo>
                  <a:lnTo>
                    <a:pt x="2" y="17"/>
                  </a:lnTo>
                  <a:lnTo>
                    <a:pt x="4" y="16"/>
                  </a:lnTo>
                  <a:lnTo>
                    <a:pt x="6" y="16"/>
                  </a:lnTo>
                  <a:lnTo>
                    <a:pt x="8" y="16"/>
                  </a:lnTo>
                  <a:lnTo>
                    <a:pt x="8" y="18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8" y="21"/>
                  </a:lnTo>
                  <a:lnTo>
                    <a:pt x="9" y="19"/>
                  </a:lnTo>
                  <a:lnTo>
                    <a:pt x="10" y="19"/>
                  </a:lnTo>
                  <a:lnTo>
                    <a:pt x="11" y="20"/>
                  </a:lnTo>
                  <a:lnTo>
                    <a:pt x="13" y="19"/>
                  </a:lnTo>
                  <a:lnTo>
                    <a:pt x="14" y="20"/>
                  </a:lnTo>
                  <a:lnTo>
                    <a:pt x="15" y="22"/>
                  </a:lnTo>
                  <a:lnTo>
                    <a:pt x="17" y="24"/>
                  </a:lnTo>
                  <a:lnTo>
                    <a:pt x="18" y="25"/>
                  </a:lnTo>
                  <a:lnTo>
                    <a:pt x="17" y="26"/>
                  </a:lnTo>
                  <a:lnTo>
                    <a:pt x="16" y="27"/>
                  </a:lnTo>
                  <a:lnTo>
                    <a:pt x="17" y="28"/>
                  </a:lnTo>
                  <a:lnTo>
                    <a:pt x="19" y="29"/>
                  </a:lnTo>
                  <a:lnTo>
                    <a:pt x="20" y="31"/>
                  </a:lnTo>
                  <a:lnTo>
                    <a:pt x="21" y="32"/>
                  </a:lnTo>
                  <a:lnTo>
                    <a:pt x="22" y="32"/>
                  </a:lnTo>
                  <a:lnTo>
                    <a:pt x="23" y="31"/>
                  </a:lnTo>
                  <a:lnTo>
                    <a:pt x="24" y="32"/>
                  </a:lnTo>
                  <a:lnTo>
                    <a:pt x="26" y="32"/>
                  </a:lnTo>
                  <a:lnTo>
                    <a:pt x="28" y="31"/>
                  </a:lnTo>
                  <a:lnTo>
                    <a:pt x="27" y="31"/>
                  </a:lnTo>
                  <a:lnTo>
                    <a:pt x="28" y="30"/>
                  </a:lnTo>
                  <a:lnTo>
                    <a:pt x="29" y="29"/>
                  </a:lnTo>
                  <a:lnTo>
                    <a:pt x="29" y="28"/>
                  </a:lnTo>
                  <a:lnTo>
                    <a:pt x="29" y="26"/>
                  </a:lnTo>
                  <a:lnTo>
                    <a:pt x="29" y="25"/>
                  </a:lnTo>
                  <a:lnTo>
                    <a:pt x="28" y="22"/>
                  </a:lnTo>
                  <a:lnTo>
                    <a:pt x="25" y="19"/>
                  </a:lnTo>
                  <a:lnTo>
                    <a:pt x="25" y="17"/>
                  </a:lnTo>
                  <a:lnTo>
                    <a:pt x="26" y="16"/>
                  </a:lnTo>
                  <a:lnTo>
                    <a:pt x="24" y="14"/>
                  </a:lnTo>
                  <a:lnTo>
                    <a:pt x="25" y="13"/>
                  </a:lnTo>
                  <a:lnTo>
                    <a:pt x="26" y="13"/>
                  </a:lnTo>
                  <a:lnTo>
                    <a:pt x="28" y="11"/>
                  </a:lnTo>
                  <a:lnTo>
                    <a:pt x="28" y="10"/>
                  </a:lnTo>
                  <a:lnTo>
                    <a:pt x="29" y="9"/>
                  </a:lnTo>
                  <a:lnTo>
                    <a:pt x="28" y="9"/>
                  </a:lnTo>
                  <a:lnTo>
                    <a:pt x="27" y="9"/>
                  </a:lnTo>
                  <a:lnTo>
                    <a:pt x="25" y="8"/>
                  </a:lnTo>
                  <a:lnTo>
                    <a:pt x="24" y="8"/>
                  </a:lnTo>
                  <a:lnTo>
                    <a:pt x="24" y="7"/>
                  </a:lnTo>
                  <a:lnTo>
                    <a:pt x="25" y="6"/>
                  </a:lnTo>
                  <a:lnTo>
                    <a:pt x="24" y="5"/>
                  </a:lnTo>
                  <a:lnTo>
                    <a:pt x="23" y="6"/>
                  </a:lnTo>
                  <a:lnTo>
                    <a:pt x="22" y="6"/>
                  </a:lnTo>
                  <a:lnTo>
                    <a:pt x="19" y="3"/>
                  </a:lnTo>
                  <a:lnTo>
                    <a:pt x="19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252FFB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B4EC8100-D04C-AD4C-0B03-9A268B92F0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" y="107"/>
              <a:ext cx="20" cy="14"/>
            </a:xfrm>
            <a:custGeom>
              <a:avLst/>
              <a:gdLst>
                <a:gd name="T0" fmla="*/ 19 w 20"/>
                <a:gd name="T1" fmla="*/ 5 h 14"/>
                <a:gd name="T2" fmla="*/ 17 w 20"/>
                <a:gd name="T3" fmla="*/ 3 h 14"/>
                <a:gd name="T4" fmla="*/ 16 w 20"/>
                <a:gd name="T5" fmla="*/ 2 h 14"/>
                <a:gd name="T6" fmla="*/ 13 w 20"/>
                <a:gd name="T7" fmla="*/ 2 h 14"/>
                <a:gd name="T8" fmla="*/ 13 w 20"/>
                <a:gd name="T9" fmla="*/ 0 h 14"/>
                <a:gd name="T10" fmla="*/ 12 w 20"/>
                <a:gd name="T11" fmla="*/ 2 h 14"/>
                <a:gd name="T12" fmla="*/ 12 w 20"/>
                <a:gd name="T13" fmla="*/ 2 h 14"/>
                <a:gd name="T14" fmla="*/ 12 w 20"/>
                <a:gd name="T15" fmla="*/ 3 h 14"/>
                <a:gd name="T16" fmla="*/ 11 w 20"/>
                <a:gd name="T17" fmla="*/ 3 h 14"/>
                <a:gd name="T18" fmla="*/ 9 w 20"/>
                <a:gd name="T19" fmla="*/ 3 h 14"/>
                <a:gd name="T20" fmla="*/ 9 w 20"/>
                <a:gd name="T21" fmla="*/ 4 h 14"/>
                <a:gd name="T22" fmla="*/ 8 w 20"/>
                <a:gd name="T23" fmla="*/ 5 h 14"/>
                <a:gd name="T24" fmla="*/ 7 w 20"/>
                <a:gd name="T25" fmla="*/ 4 h 14"/>
                <a:gd name="T26" fmla="*/ 6 w 20"/>
                <a:gd name="T27" fmla="*/ 3 h 14"/>
                <a:gd name="T28" fmla="*/ 6 w 20"/>
                <a:gd name="T29" fmla="*/ 2 h 14"/>
                <a:gd name="T30" fmla="*/ 5 w 20"/>
                <a:gd name="T31" fmla="*/ 3 h 14"/>
                <a:gd name="T32" fmla="*/ 4 w 20"/>
                <a:gd name="T33" fmla="*/ 4 h 14"/>
                <a:gd name="T34" fmla="*/ 5 w 20"/>
                <a:gd name="T35" fmla="*/ 5 h 14"/>
                <a:gd name="T36" fmla="*/ 5 w 20"/>
                <a:gd name="T37" fmla="*/ 6 h 14"/>
                <a:gd name="T38" fmla="*/ 4 w 20"/>
                <a:gd name="T39" fmla="*/ 6 h 14"/>
                <a:gd name="T40" fmla="*/ 3 w 20"/>
                <a:gd name="T41" fmla="*/ 6 h 14"/>
                <a:gd name="T42" fmla="*/ 3 w 20"/>
                <a:gd name="T43" fmla="*/ 7 h 14"/>
                <a:gd name="T44" fmla="*/ 3 w 20"/>
                <a:gd name="T45" fmla="*/ 7 h 14"/>
                <a:gd name="T46" fmla="*/ 2 w 20"/>
                <a:gd name="T47" fmla="*/ 8 h 14"/>
                <a:gd name="T48" fmla="*/ 0 w 20"/>
                <a:gd name="T49" fmla="*/ 7 h 14"/>
                <a:gd name="T50" fmla="*/ 2 w 20"/>
                <a:gd name="T51" fmla="*/ 9 h 14"/>
                <a:gd name="T52" fmla="*/ 2 w 20"/>
                <a:gd name="T53" fmla="*/ 10 h 14"/>
                <a:gd name="T54" fmla="*/ 2 w 20"/>
                <a:gd name="T55" fmla="*/ 11 h 14"/>
                <a:gd name="T56" fmla="*/ 2 w 20"/>
                <a:gd name="T57" fmla="*/ 13 h 14"/>
                <a:gd name="T58" fmla="*/ 2 w 20"/>
                <a:gd name="T59" fmla="*/ 13 h 14"/>
                <a:gd name="T60" fmla="*/ 3 w 20"/>
                <a:gd name="T61" fmla="*/ 13 h 14"/>
                <a:gd name="T62" fmla="*/ 4 w 20"/>
                <a:gd name="T63" fmla="*/ 14 h 14"/>
                <a:gd name="T64" fmla="*/ 6 w 20"/>
                <a:gd name="T65" fmla="*/ 13 h 14"/>
                <a:gd name="T66" fmla="*/ 8 w 20"/>
                <a:gd name="T67" fmla="*/ 13 h 14"/>
                <a:gd name="T68" fmla="*/ 8 w 20"/>
                <a:gd name="T69" fmla="*/ 13 h 14"/>
                <a:gd name="T70" fmla="*/ 10 w 20"/>
                <a:gd name="T71" fmla="*/ 13 h 14"/>
                <a:gd name="T72" fmla="*/ 11 w 20"/>
                <a:gd name="T73" fmla="*/ 14 h 14"/>
                <a:gd name="T74" fmla="*/ 12 w 20"/>
                <a:gd name="T75" fmla="*/ 14 h 14"/>
                <a:gd name="T76" fmla="*/ 13 w 20"/>
                <a:gd name="T77" fmla="*/ 14 h 14"/>
                <a:gd name="T78" fmla="*/ 15 w 20"/>
                <a:gd name="T79" fmla="*/ 12 h 14"/>
                <a:gd name="T80" fmla="*/ 16 w 20"/>
                <a:gd name="T81" fmla="*/ 12 h 14"/>
                <a:gd name="T82" fmla="*/ 17 w 20"/>
                <a:gd name="T83" fmla="*/ 11 h 14"/>
                <a:gd name="T84" fmla="*/ 18 w 20"/>
                <a:gd name="T85" fmla="*/ 11 h 14"/>
                <a:gd name="T86" fmla="*/ 19 w 20"/>
                <a:gd name="T87" fmla="*/ 11 h 14"/>
                <a:gd name="T88" fmla="*/ 19 w 20"/>
                <a:gd name="T89" fmla="*/ 11 h 14"/>
                <a:gd name="T90" fmla="*/ 20 w 20"/>
                <a:gd name="T91" fmla="*/ 10 h 14"/>
                <a:gd name="T92" fmla="*/ 20 w 20"/>
                <a:gd name="T93" fmla="*/ 9 h 14"/>
                <a:gd name="T94" fmla="*/ 20 w 20"/>
                <a:gd name="T95" fmla="*/ 7 h 14"/>
                <a:gd name="T96" fmla="*/ 19 w 20"/>
                <a:gd name="T97" fmla="*/ 5 h 1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0"/>
                <a:gd name="T148" fmla="*/ 0 h 14"/>
                <a:gd name="T149" fmla="*/ 20 w 20"/>
                <a:gd name="T150" fmla="*/ 14 h 1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0" h="14">
                  <a:moveTo>
                    <a:pt x="19" y="5"/>
                  </a:moveTo>
                  <a:lnTo>
                    <a:pt x="17" y="3"/>
                  </a:lnTo>
                  <a:lnTo>
                    <a:pt x="16" y="2"/>
                  </a:lnTo>
                  <a:lnTo>
                    <a:pt x="13" y="2"/>
                  </a:lnTo>
                  <a:lnTo>
                    <a:pt x="13" y="0"/>
                  </a:lnTo>
                  <a:lnTo>
                    <a:pt x="12" y="2"/>
                  </a:lnTo>
                  <a:lnTo>
                    <a:pt x="12" y="3"/>
                  </a:lnTo>
                  <a:lnTo>
                    <a:pt x="11" y="3"/>
                  </a:lnTo>
                  <a:lnTo>
                    <a:pt x="9" y="3"/>
                  </a:lnTo>
                  <a:lnTo>
                    <a:pt x="9" y="4"/>
                  </a:lnTo>
                  <a:lnTo>
                    <a:pt x="8" y="5"/>
                  </a:lnTo>
                  <a:lnTo>
                    <a:pt x="7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3"/>
                  </a:lnTo>
                  <a:lnTo>
                    <a:pt x="4" y="4"/>
                  </a:lnTo>
                  <a:lnTo>
                    <a:pt x="5" y="5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6"/>
                  </a:lnTo>
                  <a:lnTo>
                    <a:pt x="3" y="7"/>
                  </a:lnTo>
                  <a:lnTo>
                    <a:pt x="2" y="8"/>
                  </a:lnTo>
                  <a:lnTo>
                    <a:pt x="0" y="7"/>
                  </a:lnTo>
                  <a:lnTo>
                    <a:pt x="2" y="9"/>
                  </a:lnTo>
                  <a:lnTo>
                    <a:pt x="2" y="10"/>
                  </a:lnTo>
                  <a:lnTo>
                    <a:pt x="2" y="11"/>
                  </a:lnTo>
                  <a:lnTo>
                    <a:pt x="2" y="13"/>
                  </a:lnTo>
                  <a:lnTo>
                    <a:pt x="3" y="13"/>
                  </a:lnTo>
                  <a:lnTo>
                    <a:pt x="4" y="14"/>
                  </a:lnTo>
                  <a:lnTo>
                    <a:pt x="6" y="13"/>
                  </a:lnTo>
                  <a:lnTo>
                    <a:pt x="8" y="13"/>
                  </a:lnTo>
                  <a:lnTo>
                    <a:pt x="10" y="13"/>
                  </a:lnTo>
                  <a:lnTo>
                    <a:pt x="11" y="14"/>
                  </a:lnTo>
                  <a:lnTo>
                    <a:pt x="12" y="14"/>
                  </a:lnTo>
                  <a:lnTo>
                    <a:pt x="13" y="14"/>
                  </a:lnTo>
                  <a:lnTo>
                    <a:pt x="15" y="12"/>
                  </a:lnTo>
                  <a:lnTo>
                    <a:pt x="16" y="12"/>
                  </a:lnTo>
                  <a:lnTo>
                    <a:pt x="17" y="11"/>
                  </a:lnTo>
                  <a:lnTo>
                    <a:pt x="18" y="11"/>
                  </a:lnTo>
                  <a:lnTo>
                    <a:pt x="19" y="11"/>
                  </a:lnTo>
                  <a:lnTo>
                    <a:pt x="20" y="10"/>
                  </a:lnTo>
                  <a:lnTo>
                    <a:pt x="20" y="9"/>
                  </a:lnTo>
                  <a:lnTo>
                    <a:pt x="20" y="7"/>
                  </a:lnTo>
                  <a:lnTo>
                    <a:pt x="19" y="5"/>
                  </a:lnTo>
                  <a:close/>
                </a:path>
              </a:pathLst>
            </a:custGeom>
            <a:solidFill>
              <a:srgbClr val="252FFB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8D7898FC-C066-F4FD-899B-07706F4C82E5}"/>
                </a:ext>
              </a:extLst>
            </p:cNvPr>
            <p:cNvSpPr>
              <a:spLocks/>
            </p:cNvSpPr>
            <p:nvPr/>
          </p:nvSpPr>
          <p:spPr bwMode="auto">
            <a:xfrm>
              <a:off x="90" y="90"/>
              <a:ext cx="25" cy="24"/>
            </a:xfrm>
            <a:custGeom>
              <a:avLst/>
              <a:gdLst>
                <a:gd name="T0" fmla="*/ 13 w 25"/>
                <a:gd name="T1" fmla="*/ 0 h 24"/>
                <a:gd name="T2" fmla="*/ 14 w 25"/>
                <a:gd name="T3" fmla="*/ 4 h 24"/>
                <a:gd name="T4" fmla="*/ 15 w 25"/>
                <a:gd name="T5" fmla="*/ 6 h 24"/>
                <a:gd name="T6" fmla="*/ 16 w 25"/>
                <a:gd name="T7" fmla="*/ 7 h 24"/>
                <a:gd name="T8" fmla="*/ 16 w 25"/>
                <a:gd name="T9" fmla="*/ 9 h 24"/>
                <a:gd name="T10" fmla="*/ 18 w 25"/>
                <a:gd name="T11" fmla="*/ 10 h 24"/>
                <a:gd name="T12" fmla="*/ 19 w 25"/>
                <a:gd name="T13" fmla="*/ 12 h 24"/>
                <a:gd name="T14" fmla="*/ 22 w 25"/>
                <a:gd name="T15" fmla="*/ 14 h 24"/>
                <a:gd name="T16" fmla="*/ 24 w 25"/>
                <a:gd name="T17" fmla="*/ 15 h 24"/>
                <a:gd name="T18" fmla="*/ 25 w 25"/>
                <a:gd name="T19" fmla="*/ 17 h 24"/>
                <a:gd name="T20" fmla="*/ 25 w 25"/>
                <a:gd name="T21" fmla="*/ 18 h 24"/>
                <a:gd name="T22" fmla="*/ 24 w 25"/>
                <a:gd name="T23" fmla="*/ 18 h 24"/>
                <a:gd name="T24" fmla="*/ 24 w 25"/>
                <a:gd name="T25" fmla="*/ 18 h 24"/>
                <a:gd name="T26" fmla="*/ 24 w 25"/>
                <a:gd name="T27" fmla="*/ 19 h 24"/>
                <a:gd name="T28" fmla="*/ 23 w 25"/>
                <a:gd name="T29" fmla="*/ 20 h 24"/>
                <a:gd name="T30" fmla="*/ 22 w 25"/>
                <a:gd name="T31" fmla="*/ 20 h 24"/>
                <a:gd name="T32" fmla="*/ 22 w 25"/>
                <a:gd name="T33" fmla="*/ 20 h 24"/>
                <a:gd name="T34" fmla="*/ 20 w 25"/>
                <a:gd name="T35" fmla="*/ 22 h 24"/>
                <a:gd name="T36" fmla="*/ 19 w 25"/>
                <a:gd name="T37" fmla="*/ 21 h 24"/>
                <a:gd name="T38" fmla="*/ 18 w 25"/>
                <a:gd name="T39" fmla="*/ 20 h 24"/>
                <a:gd name="T40" fmla="*/ 17 w 25"/>
                <a:gd name="T41" fmla="*/ 19 h 24"/>
                <a:gd name="T42" fmla="*/ 17 w 25"/>
                <a:gd name="T43" fmla="*/ 20 h 24"/>
                <a:gd name="T44" fmla="*/ 16 w 25"/>
                <a:gd name="T45" fmla="*/ 20 h 24"/>
                <a:gd name="T46" fmla="*/ 16 w 25"/>
                <a:gd name="T47" fmla="*/ 21 h 24"/>
                <a:gd name="T48" fmla="*/ 17 w 25"/>
                <a:gd name="T49" fmla="*/ 22 h 24"/>
                <a:gd name="T50" fmla="*/ 17 w 25"/>
                <a:gd name="T51" fmla="*/ 22 h 24"/>
                <a:gd name="T52" fmla="*/ 16 w 25"/>
                <a:gd name="T53" fmla="*/ 22 h 24"/>
                <a:gd name="T54" fmla="*/ 15 w 25"/>
                <a:gd name="T55" fmla="*/ 23 h 24"/>
                <a:gd name="T56" fmla="*/ 15 w 25"/>
                <a:gd name="T57" fmla="*/ 24 h 24"/>
                <a:gd name="T58" fmla="*/ 14 w 25"/>
                <a:gd name="T59" fmla="*/ 24 h 24"/>
                <a:gd name="T60" fmla="*/ 14 w 25"/>
                <a:gd name="T61" fmla="*/ 24 h 24"/>
                <a:gd name="T62" fmla="*/ 12 w 25"/>
                <a:gd name="T63" fmla="*/ 24 h 24"/>
                <a:gd name="T64" fmla="*/ 10 w 25"/>
                <a:gd name="T65" fmla="*/ 24 h 24"/>
                <a:gd name="T66" fmla="*/ 9 w 25"/>
                <a:gd name="T67" fmla="*/ 23 h 24"/>
                <a:gd name="T68" fmla="*/ 7 w 25"/>
                <a:gd name="T69" fmla="*/ 22 h 24"/>
                <a:gd name="T70" fmla="*/ 5 w 25"/>
                <a:gd name="T71" fmla="*/ 20 h 24"/>
                <a:gd name="T72" fmla="*/ 5 w 25"/>
                <a:gd name="T73" fmla="*/ 19 h 24"/>
                <a:gd name="T74" fmla="*/ 4 w 25"/>
                <a:gd name="T75" fmla="*/ 19 h 24"/>
                <a:gd name="T76" fmla="*/ 2 w 25"/>
                <a:gd name="T77" fmla="*/ 19 h 24"/>
                <a:gd name="T78" fmla="*/ 1 w 25"/>
                <a:gd name="T79" fmla="*/ 19 h 24"/>
                <a:gd name="T80" fmla="*/ 0 w 25"/>
                <a:gd name="T81" fmla="*/ 18 h 24"/>
                <a:gd name="T82" fmla="*/ 0 w 25"/>
                <a:gd name="T83" fmla="*/ 17 h 24"/>
                <a:gd name="T84" fmla="*/ 0 w 25"/>
                <a:gd name="T85" fmla="*/ 15 h 24"/>
                <a:gd name="T86" fmla="*/ 1 w 25"/>
                <a:gd name="T87" fmla="*/ 14 h 24"/>
                <a:gd name="T88" fmla="*/ 0 w 25"/>
                <a:gd name="T89" fmla="*/ 14 h 24"/>
                <a:gd name="T90" fmla="*/ 0 w 25"/>
                <a:gd name="T91" fmla="*/ 13 h 24"/>
                <a:gd name="T92" fmla="*/ 0 w 25"/>
                <a:gd name="T93" fmla="*/ 11 h 24"/>
                <a:gd name="T94" fmla="*/ 0 w 25"/>
                <a:gd name="T95" fmla="*/ 10 h 24"/>
                <a:gd name="T96" fmla="*/ 0 w 25"/>
                <a:gd name="T97" fmla="*/ 10 h 24"/>
                <a:gd name="T98" fmla="*/ 1 w 25"/>
                <a:gd name="T99" fmla="*/ 10 h 24"/>
                <a:gd name="T100" fmla="*/ 0 w 25"/>
                <a:gd name="T101" fmla="*/ 9 h 24"/>
                <a:gd name="T102" fmla="*/ 1 w 25"/>
                <a:gd name="T103" fmla="*/ 8 h 24"/>
                <a:gd name="T104" fmla="*/ 2 w 25"/>
                <a:gd name="T105" fmla="*/ 7 h 24"/>
                <a:gd name="T106" fmla="*/ 3 w 25"/>
                <a:gd name="T107" fmla="*/ 7 h 24"/>
                <a:gd name="T108" fmla="*/ 4 w 25"/>
                <a:gd name="T109" fmla="*/ 6 h 24"/>
                <a:gd name="T110" fmla="*/ 5 w 25"/>
                <a:gd name="T111" fmla="*/ 5 h 24"/>
                <a:gd name="T112" fmla="*/ 5 w 25"/>
                <a:gd name="T113" fmla="*/ 4 h 24"/>
                <a:gd name="T114" fmla="*/ 6 w 25"/>
                <a:gd name="T115" fmla="*/ 3 h 24"/>
                <a:gd name="T116" fmla="*/ 8 w 25"/>
                <a:gd name="T117" fmla="*/ 3 h 24"/>
                <a:gd name="T118" fmla="*/ 9 w 25"/>
                <a:gd name="T119" fmla="*/ 2 h 24"/>
                <a:gd name="T120" fmla="*/ 11 w 25"/>
                <a:gd name="T121" fmla="*/ 2 h 24"/>
                <a:gd name="T122" fmla="*/ 12 w 25"/>
                <a:gd name="T123" fmla="*/ 1 h 24"/>
                <a:gd name="T124" fmla="*/ 13 w 25"/>
                <a:gd name="T125" fmla="*/ 0 h 2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5"/>
                <a:gd name="T190" fmla="*/ 0 h 24"/>
                <a:gd name="T191" fmla="*/ 25 w 25"/>
                <a:gd name="T192" fmla="*/ 24 h 2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5" h="24">
                  <a:moveTo>
                    <a:pt x="13" y="0"/>
                  </a:moveTo>
                  <a:lnTo>
                    <a:pt x="14" y="4"/>
                  </a:lnTo>
                  <a:lnTo>
                    <a:pt x="15" y="6"/>
                  </a:lnTo>
                  <a:lnTo>
                    <a:pt x="16" y="7"/>
                  </a:lnTo>
                  <a:lnTo>
                    <a:pt x="16" y="9"/>
                  </a:lnTo>
                  <a:lnTo>
                    <a:pt x="18" y="10"/>
                  </a:lnTo>
                  <a:lnTo>
                    <a:pt x="19" y="12"/>
                  </a:lnTo>
                  <a:lnTo>
                    <a:pt x="22" y="14"/>
                  </a:lnTo>
                  <a:lnTo>
                    <a:pt x="24" y="15"/>
                  </a:lnTo>
                  <a:lnTo>
                    <a:pt x="25" y="17"/>
                  </a:lnTo>
                  <a:lnTo>
                    <a:pt x="25" y="18"/>
                  </a:lnTo>
                  <a:lnTo>
                    <a:pt x="24" y="18"/>
                  </a:lnTo>
                  <a:lnTo>
                    <a:pt x="24" y="19"/>
                  </a:lnTo>
                  <a:lnTo>
                    <a:pt x="23" y="20"/>
                  </a:lnTo>
                  <a:lnTo>
                    <a:pt x="22" y="20"/>
                  </a:lnTo>
                  <a:lnTo>
                    <a:pt x="20" y="22"/>
                  </a:lnTo>
                  <a:lnTo>
                    <a:pt x="19" y="21"/>
                  </a:lnTo>
                  <a:lnTo>
                    <a:pt x="18" y="20"/>
                  </a:lnTo>
                  <a:lnTo>
                    <a:pt x="17" y="19"/>
                  </a:lnTo>
                  <a:lnTo>
                    <a:pt x="17" y="20"/>
                  </a:lnTo>
                  <a:lnTo>
                    <a:pt x="16" y="20"/>
                  </a:lnTo>
                  <a:lnTo>
                    <a:pt x="16" y="21"/>
                  </a:lnTo>
                  <a:lnTo>
                    <a:pt x="17" y="22"/>
                  </a:lnTo>
                  <a:lnTo>
                    <a:pt x="16" y="22"/>
                  </a:lnTo>
                  <a:lnTo>
                    <a:pt x="15" y="23"/>
                  </a:lnTo>
                  <a:lnTo>
                    <a:pt x="15" y="24"/>
                  </a:lnTo>
                  <a:lnTo>
                    <a:pt x="14" y="24"/>
                  </a:lnTo>
                  <a:lnTo>
                    <a:pt x="12" y="24"/>
                  </a:lnTo>
                  <a:lnTo>
                    <a:pt x="10" y="24"/>
                  </a:lnTo>
                  <a:lnTo>
                    <a:pt x="9" y="23"/>
                  </a:lnTo>
                  <a:lnTo>
                    <a:pt x="7" y="22"/>
                  </a:lnTo>
                  <a:lnTo>
                    <a:pt x="5" y="20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2" y="19"/>
                  </a:lnTo>
                  <a:lnTo>
                    <a:pt x="1" y="19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1" y="14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0" y="9"/>
                  </a:lnTo>
                  <a:lnTo>
                    <a:pt x="1" y="8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8" y="3"/>
                  </a:lnTo>
                  <a:lnTo>
                    <a:pt x="9" y="2"/>
                  </a:lnTo>
                  <a:lnTo>
                    <a:pt x="11" y="2"/>
                  </a:lnTo>
                  <a:lnTo>
                    <a:pt x="12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252FFB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15381F38-D986-D998-AD79-12ADEAD2D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" y="75"/>
              <a:ext cx="21" cy="25"/>
            </a:xfrm>
            <a:custGeom>
              <a:avLst/>
              <a:gdLst>
                <a:gd name="T0" fmla="*/ 21 w 21"/>
                <a:gd name="T1" fmla="*/ 18 h 25"/>
                <a:gd name="T2" fmla="*/ 18 w 21"/>
                <a:gd name="T3" fmla="*/ 15 h 25"/>
                <a:gd name="T4" fmla="*/ 15 w 21"/>
                <a:gd name="T5" fmla="*/ 14 h 25"/>
                <a:gd name="T6" fmla="*/ 15 w 21"/>
                <a:gd name="T7" fmla="*/ 10 h 25"/>
                <a:gd name="T8" fmla="*/ 15 w 21"/>
                <a:gd name="T9" fmla="*/ 6 h 25"/>
                <a:gd name="T10" fmla="*/ 12 w 21"/>
                <a:gd name="T11" fmla="*/ 4 h 25"/>
                <a:gd name="T12" fmla="*/ 9 w 21"/>
                <a:gd name="T13" fmla="*/ 3 h 25"/>
                <a:gd name="T14" fmla="*/ 7 w 21"/>
                <a:gd name="T15" fmla="*/ 1 h 25"/>
                <a:gd name="T16" fmla="*/ 6 w 21"/>
                <a:gd name="T17" fmla="*/ 0 h 25"/>
                <a:gd name="T18" fmla="*/ 5 w 21"/>
                <a:gd name="T19" fmla="*/ 0 h 25"/>
                <a:gd name="T20" fmla="*/ 5 w 21"/>
                <a:gd name="T21" fmla="*/ 3 h 25"/>
                <a:gd name="T22" fmla="*/ 6 w 21"/>
                <a:gd name="T23" fmla="*/ 6 h 25"/>
                <a:gd name="T24" fmla="*/ 4 w 21"/>
                <a:gd name="T25" fmla="*/ 6 h 25"/>
                <a:gd name="T26" fmla="*/ 2 w 21"/>
                <a:gd name="T27" fmla="*/ 8 h 25"/>
                <a:gd name="T28" fmla="*/ 3 w 21"/>
                <a:gd name="T29" fmla="*/ 10 h 25"/>
                <a:gd name="T30" fmla="*/ 2 w 21"/>
                <a:gd name="T31" fmla="*/ 11 h 25"/>
                <a:gd name="T32" fmla="*/ 2 w 21"/>
                <a:gd name="T33" fmla="*/ 13 h 25"/>
                <a:gd name="T34" fmla="*/ 0 w 21"/>
                <a:gd name="T35" fmla="*/ 15 h 25"/>
                <a:gd name="T36" fmla="*/ 0 w 21"/>
                <a:gd name="T37" fmla="*/ 16 h 25"/>
                <a:gd name="T38" fmla="*/ 1 w 21"/>
                <a:gd name="T39" fmla="*/ 17 h 25"/>
                <a:gd name="T40" fmla="*/ 0 w 21"/>
                <a:gd name="T41" fmla="*/ 19 h 25"/>
                <a:gd name="T42" fmla="*/ 2 w 21"/>
                <a:gd name="T43" fmla="*/ 19 h 25"/>
                <a:gd name="T44" fmla="*/ 4 w 21"/>
                <a:gd name="T45" fmla="*/ 20 h 25"/>
                <a:gd name="T46" fmla="*/ 5 w 21"/>
                <a:gd name="T47" fmla="*/ 22 h 25"/>
                <a:gd name="T48" fmla="*/ 6 w 21"/>
                <a:gd name="T49" fmla="*/ 23 h 25"/>
                <a:gd name="T50" fmla="*/ 8 w 21"/>
                <a:gd name="T51" fmla="*/ 25 h 25"/>
                <a:gd name="T52" fmla="*/ 10 w 21"/>
                <a:gd name="T53" fmla="*/ 25 h 25"/>
                <a:gd name="T54" fmla="*/ 11 w 21"/>
                <a:gd name="T55" fmla="*/ 24 h 25"/>
                <a:gd name="T56" fmla="*/ 13 w 21"/>
                <a:gd name="T57" fmla="*/ 23 h 25"/>
                <a:gd name="T58" fmla="*/ 15 w 21"/>
                <a:gd name="T59" fmla="*/ 22 h 25"/>
                <a:gd name="T60" fmla="*/ 16 w 21"/>
                <a:gd name="T61" fmla="*/ 20 h 25"/>
                <a:gd name="T62" fmla="*/ 19 w 21"/>
                <a:gd name="T63" fmla="*/ 20 h 25"/>
                <a:gd name="T64" fmla="*/ 21 w 21"/>
                <a:gd name="T65" fmla="*/ 19 h 2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"/>
                <a:gd name="T100" fmla="*/ 0 h 25"/>
                <a:gd name="T101" fmla="*/ 21 w 21"/>
                <a:gd name="T102" fmla="*/ 25 h 2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" h="25">
                  <a:moveTo>
                    <a:pt x="21" y="19"/>
                  </a:moveTo>
                  <a:lnTo>
                    <a:pt x="21" y="18"/>
                  </a:lnTo>
                  <a:lnTo>
                    <a:pt x="20" y="17"/>
                  </a:lnTo>
                  <a:lnTo>
                    <a:pt x="18" y="15"/>
                  </a:lnTo>
                  <a:lnTo>
                    <a:pt x="16" y="15"/>
                  </a:lnTo>
                  <a:lnTo>
                    <a:pt x="15" y="14"/>
                  </a:lnTo>
                  <a:lnTo>
                    <a:pt x="16" y="12"/>
                  </a:lnTo>
                  <a:lnTo>
                    <a:pt x="15" y="10"/>
                  </a:lnTo>
                  <a:lnTo>
                    <a:pt x="15" y="9"/>
                  </a:lnTo>
                  <a:lnTo>
                    <a:pt x="15" y="6"/>
                  </a:lnTo>
                  <a:lnTo>
                    <a:pt x="14" y="5"/>
                  </a:lnTo>
                  <a:lnTo>
                    <a:pt x="12" y="4"/>
                  </a:lnTo>
                  <a:lnTo>
                    <a:pt x="11" y="4"/>
                  </a:lnTo>
                  <a:lnTo>
                    <a:pt x="9" y="3"/>
                  </a:lnTo>
                  <a:lnTo>
                    <a:pt x="9" y="1"/>
                  </a:lnTo>
                  <a:lnTo>
                    <a:pt x="7" y="1"/>
                  </a:lnTo>
                  <a:lnTo>
                    <a:pt x="6" y="1"/>
                  </a:lnTo>
                  <a:lnTo>
                    <a:pt x="6" y="0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2"/>
                  </a:lnTo>
                  <a:lnTo>
                    <a:pt x="5" y="3"/>
                  </a:lnTo>
                  <a:lnTo>
                    <a:pt x="6" y="5"/>
                  </a:lnTo>
                  <a:lnTo>
                    <a:pt x="6" y="6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8"/>
                  </a:lnTo>
                  <a:lnTo>
                    <a:pt x="3" y="9"/>
                  </a:lnTo>
                  <a:lnTo>
                    <a:pt x="3" y="10"/>
                  </a:lnTo>
                  <a:lnTo>
                    <a:pt x="2" y="10"/>
                  </a:lnTo>
                  <a:lnTo>
                    <a:pt x="2" y="11"/>
                  </a:lnTo>
                  <a:lnTo>
                    <a:pt x="1" y="12"/>
                  </a:lnTo>
                  <a:lnTo>
                    <a:pt x="2" y="13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1" y="17"/>
                  </a:lnTo>
                  <a:lnTo>
                    <a:pt x="1" y="18"/>
                  </a:lnTo>
                  <a:lnTo>
                    <a:pt x="0" y="19"/>
                  </a:lnTo>
                  <a:lnTo>
                    <a:pt x="1" y="20"/>
                  </a:lnTo>
                  <a:lnTo>
                    <a:pt x="2" y="19"/>
                  </a:lnTo>
                  <a:lnTo>
                    <a:pt x="4" y="19"/>
                  </a:lnTo>
                  <a:lnTo>
                    <a:pt x="4" y="20"/>
                  </a:lnTo>
                  <a:lnTo>
                    <a:pt x="5" y="21"/>
                  </a:lnTo>
                  <a:lnTo>
                    <a:pt x="5" y="22"/>
                  </a:lnTo>
                  <a:lnTo>
                    <a:pt x="6" y="23"/>
                  </a:lnTo>
                  <a:lnTo>
                    <a:pt x="7" y="24"/>
                  </a:lnTo>
                  <a:lnTo>
                    <a:pt x="8" y="25"/>
                  </a:lnTo>
                  <a:lnTo>
                    <a:pt x="9" y="25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1" y="24"/>
                  </a:lnTo>
                  <a:lnTo>
                    <a:pt x="12" y="23"/>
                  </a:lnTo>
                  <a:lnTo>
                    <a:pt x="13" y="23"/>
                  </a:lnTo>
                  <a:lnTo>
                    <a:pt x="14" y="23"/>
                  </a:lnTo>
                  <a:lnTo>
                    <a:pt x="15" y="22"/>
                  </a:lnTo>
                  <a:lnTo>
                    <a:pt x="16" y="21"/>
                  </a:lnTo>
                  <a:lnTo>
                    <a:pt x="16" y="20"/>
                  </a:lnTo>
                  <a:lnTo>
                    <a:pt x="18" y="21"/>
                  </a:lnTo>
                  <a:lnTo>
                    <a:pt x="19" y="20"/>
                  </a:lnTo>
                  <a:lnTo>
                    <a:pt x="20" y="20"/>
                  </a:lnTo>
                  <a:lnTo>
                    <a:pt x="21" y="19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6AD291A8-520E-0660-8CD5-CA484C2BE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77" y="66"/>
              <a:ext cx="25" cy="29"/>
            </a:xfrm>
            <a:custGeom>
              <a:avLst/>
              <a:gdLst>
                <a:gd name="T0" fmla="*/ 25 w 25"/>
                <a:gd name="T1" fmla="*/ 24 h 29"/>
                <a:gd name="T2" fmla="*/ 25 w 25"/>
                <a:gd name="T3" fmla="*/ 23 h 29"/>
                <a:gd name="T4" fmla="*/ 25 w 25"/>
                <a:gd name="T5" fmla="*/ 19 h 29"/>
                <a:gd name="T6" fmla="*/ 24 w 25"/>
                <a:gd name="T7" fmla="*/ 17 h 29"/>
                <a:gd name="T8" fmla="*/ 23 w 25"/>
                <a:gd name="T9" fmla="*/ 13 h 29"/>
                <a:gd name="T10" fmla="*/ 22 w 25"/>
                <a:gd name="T11" fmla="*/ 12 h 29"/>
                <a:gd name="T12" fmla="*/ 21 w 25"/>
                <a:gd name="T13" fmla="*/ 9 h 29"/>
                <a:gd name="T14" fmla="*/ 19 w 25"/>
                <a:gd name="T15" fmla="*/ 9 h 29"/>
                <a:gd name="T16" fmla="*/ 17 w 25"/>
                <a:gd name="T17" fmla="*/ 7 h 29"/>
                <a:gd name="T18" fmla="*/ 15 w 25"/>
                <a:gd name="T19" fmla="*/ 5 h 29"/>
                <a:gd name="T20" fmla="*/ 12 w 25"/>
                <a:gd name="T21" fmla="*/ 3 h 29"/>
                <a:gd name="T22" fmla="*/ 11 w 25"/>
                <a:gd name="T23" fmla="*/ 1 h 29"/>
                <a:gd name="T24" fmla="*/ 10 w 25"/>
                <a:gd name="T25" fmla="*/ 0 h 29"/>
                <a:gd name="T26" fmla="*/ 10 w 25"/>
                <a:gd name="T27" fmla="*/ 1 h 29"/>
                <a:gd name="T28" fmla="*/ 9 w 25"/>
                <a:gd name="T29" fmla="*/ 3 h 29"/>
                <a:gd name="T30" fmla="*/ 8 w 25"/>
                <a:gd name="T31" fmla="*/ 3 h 29"/>
                <a:gd name="T32" fmla="*/ 7 w 25"/>
                <a:gd name="T33" fmla="*/ 3 h 29"/>
                <a:gd name="T34" fmla="*/ 6 w 25"/>
                <a:gd name="T35" fmla="*/ 2 h 29"/>
                <a:gd name="T36" fmla="*/ 5 w 25"/>
                <a:gd name="T37" fmla="*/ 1 h 29"/>
                <a:gd name="T38" fmla="*/ 4 w 25"/>
                <a:gd name="T39" fmla="*/ 1 h 29"/>
                <a:gd name="T40" fmla="*/ 3 w 25"/>
                <a:gd name="T41" fmla="*/ 2 h 29"/>
                <a:gd name="T42" fmla="*/ 2 w 25"/>
                <a:gd name="T43" fmla="*/ 1 h 29"/>
                <a:gd name="T44" fmla="*/ 1 w 25"/>
                <a:gd name="T45" fmla="*/ 2 h 29"/>
                <a:gd name="T46" fmla="*/ 1 w 25"/>
                <a:gd name="T47" fmla="*/ 4 h 29"/>
                <a:gd name="T48" fmla="*/ 0 w 25"/>
                <a:gd name="T49" fmla="*/ 4 h 29"/>
                <a:gd name="T50" fmla="*/ 0 w 25"/>
                <a:gd name="T51" fmla="*/ 5 h 29"/>
                <a:gd name="T52" fmla="*/ 1 w 25"/>
                <a:gd name="T53" fmla="*/ 6 h 29"/>
                <a:gd name="T54" fmla="*/ 2 w 25"/>
                <a:gd name="T55" fmla="*/ 5 h 29"/>
                <a:gd name="T56" fmla="*/ 3 w 25"/>
                <a:gd name="T57" fmla="*/ 5 h 29"/>
                <a:gd name="T58" fmla="*/ 4 w 25"/>
                <a:gd name="T59" fmla="*/ 6 h 29"/>
                <a:gd name="T60" fmla="*/ 3 w 25"/>
                <a:gd name="T61" fmla="*/ 7 h 29"/>
                <a:gd name="T62" fmla="*/ 2 w 25"/>
                <a:gd name="T63" fmla="*/ 7 h 29"/>
                <a:gd name="T64" fmla="*/ 2 w 25"/>
                <a:gd name="T65" fmla="*/ 8 h 29"/>
                <a:gd name="T66" fmla="*/ 2 w 25"/>
                <a:gd name="T67" fmla="*/ 9 h 29"/>
                <a:gd name="T68" fmla="*/ 2 w 25"/>
                <a:gd name="T69" fmla="*/ 9 h 29"/>
                <a:gd name="T70" fmla="*/ 2 w 25"/>
                <a:gd name="T71" fmla="*/ 10 h 29"/>
                <a:gd name="T72" fmla="*/ 4 w 25"/>
                <a:gd name="T73" fmla="*/ 10 h 29"/>
                <a:gd name="T74" fmla="*/ 4 w 25"/>
                <a:gd name="T75" fmla="*/ 10 h 29"/>
                <a:gd name="T76" fmla="*/ 6 w 25"/>
                <a:gd name="T77" fmla="*/ 12 h 29"/>
                <a:gd name="T78" fmla="*/ 7 w 25"/>
                <a:gd name="T79" fmla="*/ 13 h 29"/>
                <a:gd name="T80" fmla="*/ 8 w 25"/>
                <a:gd name="T81" fmla="*/ 13 h 29"/>
                <a:gd name="T82" fmla="*/ 10 w 25"/>
                <a:gd name="T83" fmla="*/ 14 h 29"/>
                <a:gd name="T84" fmla="*/ 11 w 25"/>
                <a:gd name="T85" fmla="*/ 16 h 29"/>
                <a:gd name="T86" fmla="*/ 11 w 25"/>
                <a:gd name="T87" fmla="*/ 18 h 29"/>
                <a:gd name="T88" fmla="*/ 11 w 25"/>
                <a:gd name="T89" fmla="*/ 20 h 29"/>
                <a:gd name="T90" fmla="*/ 11 w 25"/>
                <a:gd name="T91" fmla="*/ 22 h 29"/>
                <a:gd name="T92" fmla="*/ 12 w 25"/>
                <a:gd name="T93" fmla="*/ 23 h 29"/>
                <a:gd name="T94" fmla="*/ 12 w 25"/>
                <a:gd name="T95" fmla="*/ 24 h 29"/>
                <a:gd name="T96" fmla="*/ 14 w 25"/>
                <a:gd name="T97" fmla="*/ 24 h 29"/>
                <a:gd name="T98" fmla="*/ 16 w 25"/>
                <a:gd name="T99" fmla="*/ 26 h 29"/>
                <a:gd name="T100" fmla="*/ 16 w 25"/>
                <a:gd name="T101" fmla="*/ 27 h 29"/>
                <a:gd name="T102" fmla="*/ 17 w 25"/>
                <a:gd name="T103" fmla="*/ 27 h 29"/>
                <a:gd name="T104" fmla="*/ 17 w 25"/>
                <a:gd name="T105" fmla="*/ 28 h 29"/>
                <a:gd name="T106" fmla="*/ 18 w 25"/>
                <a:gd name="T107" fmla="*/ 29 h 29"/>
                <a:gd name="T108" fmla="*/ 18 w 25"/>
                <a:gd name="T109" fmla="*/ 28 h 29"/>
                <a:gd name="T110" fmla="*/ 19 w 25"/>
                <a:gd name="T111" fmla="*/ 27 h 29"/>
                <a:gd name="T112" fmla="*/ 21 w 25"/>
                <a:gd name="T113" fmla="*/ 27 h 29"/>
                <a:gd name="T114" fmla="*/ 22 w 25"/>
                <a:gd name="T115" fmla="*/ 26 h 29"/>
                <a:gd name="T116" fmla="*/ 23 w 25"/>
                <a:gd name="T117" fmla="*/ 26 h 29"/>
                <a:gd name="T118" fmla="*/ 25 w 25"/>
                <a:gd name="T119" fmla="*/ 24 h 2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"/>
                <a:gd name="T181" fmla="*/ 0 h 29"/>
                <a:gd name="T182" fmla="*/ 25 w 25"/>
                <a:gd name="T183" fmla="*/ 29 h 2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" h="29">
                  <a:moveTo>
                    <a:pt x="25" y="24"/>
                  </a:moveTo>
                  <a:lnTo>
                    <a:pt x="25" y="23"/>
                  </a:lnTo>
                  <a:lnTo>
                    <a:pt x="25" y="19"/>
                  </a:lnTo>
                  <a:lnTo>
                    <a:pt x="24" y="17"/>
                  </a:lnTo>
                  <a:lnTo>
                    <a:pt x="23" y="13"/>
                  </a:lnTo>
                  <a:lnTo>
                    <a:pt x="22" y="12"/>
                  </a:lnTo>
                  <a:lnTo>
                    <a:pt x="21" y="9"/>
                  </a:lnTo>
                  <a:lnTo>
                    <a:pt x="19" y="9"/>
                  </a:lnTo>
                  <a:lnTo>
                    <a:pt x="17" y="7"/>
                  </a:lnTo>
                  <a:lnTo>
                    <a:pt x="15" y="5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10" y="0"/>
                  </a:lnTo>
                  <a:lnTo>
                    <a:pt x="10" y="1"/>
                  </a:lnTo>
                  <a:lnTo>
                    <a:pt x="9" y="3"/>
                  </a:lnTo>
                  <a:lnTo>
                    <a:pt x="8" y="3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1"/>
                  </a:lnTo>
                  <a:lnTo>
                    <a:pt x="3" y="2"/>
                  </a:lnTo>
                  <a:lnTo>
                    <a:pt x="2" y="1"/>
                  </a:lnTo>
                  <a:lnTo>
                    <a:pt x="1" y="2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7"/>
                  </a:lnTo>
                  <a:lnTo>
                    <a:pt x="2" y="8"/>
                  </a:lnTo>
                  <a:lnTo>
                    <a:pt x="2" y="9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6" y="12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10" y="14"/>
                  </a:lnTo>
                  <a:lnTo>
                    <a:pt x="11" y="16"/>
                  </a:lnTo>
                  <a:lnTo>
                    <a:pt x="11" y="18"/>
                  </a:lnTo>
                  <a:lnTo>
                    <a:pt x="11" y="20"/>
                  </a:lnTo>
                  <a:lnTo>
                    <a:pt x="11" y="22"/>
                  </a:lnTo>
                  <a:lnTo>
                    <a:pt x="12" y="23"/>
                  </a:lnTo>
                  <a:lnTo>
                    <a:pt x="12" y="24"/>
                  </a:lnTo>
                  <a:lnTo>
                    <a:pt x="14" y="24"/>
                  </a:lnTo>
                  <a:lnTo>
                    <a:pt x="16" y="26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17" y="28"/>
                  </a:lnTo>
                  <a:lnTo>
                    <a:pt x="18" y="29"/>
                  </a:lnTo>
                  <a:lnTo>
                    <a:pt x="18" y="28"/>
                  </a:lnTo>
                  <a:lnTo>
                    <a:pt x="19" y="27"/>
                  </a:lnTo>
                  <a:lnTo>
                    <a:pt x="21" y="27"/>
                  </a:lnTo>
                  <a:lnTo>
                    <a:pt x="22" y="26"/>
                  </a:lnTo>
                  <a:lnTo>
                    <a:pt x="23" y="26"/>
                  </a:lnTo>
                  <a:lnTo>
                    <a:pt x="25" y="24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E943ED21-7DB2-5C61-0A0C-0A65575D863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" y="90"/>
              <a:ext cx="38" cy="37"/>
            </a:xfrm>
            <a:custGeom>
              <a:avLst/>
              <a:gdLst>
                <a:gd name="T0" fmla="*/ 8 w 38"/>
                <a:gd name="T1" fmla="*/ 2 h 37"/>
                <a:gd name="T2" fmla="*/ 7 w 38"/>
                <a:gd name="T3" fmla="*/ 3 h 37"/>
                <a:gd name="T4" fmla="*/ 9 w 38"/>
                <a:gd name="T5" fmla="*/ 4 h 37"/>
                <a:gd name="T6" fmla="*/ 11 w 38"/>
                <a:gd name="T7" fmla="*/ 4 h 37"/>
                <a:gd name="T8" fmla="*/ 12 w 38"/>
                <a:gd name="T9" fmla="*/ 6 h 37"/>
                <a:gd name="T10" fmla="*/ 12 w 38"/>
                <a:gd name="T11" fmla="*/ 8 h 37"/>
                <a:gd name="T12" fmla="*/ 13 w 38"/>
                <a:gd name="T13" fmla="*/ 9 h 37"/>
                <a:gd name="T14" fmla="*/ 14 w 38"/>
                <a:gd name="T15" fmla="*/ 10 h 37"/>
                <a:gd name="T16" fmla="*/ 16 w 38"/>
                <a:gd name="T17" fmla="*/ 10 h 37"/>
                <a:gd name="T18" fmla="*/ 18 w 38"/>
                <a:gd name="T19" fmla="*/ 9 h 37"/>
                <a:gd name="T20" fmla="*/ 20 w 38"/>
                <a:gd name="T21" fmla="*/ 8 h 37"/>
                <a:gd name="T22" fmla="*/ 22 w 38"/>
                <a:gd name="T23" fmla="*/ 7 h 37"/>
                <a:gd name="T24" fmla="*/ 24 w 38"/>
                <a:gd name="T25" fmla="*/ 5 h 37"/>
                <a:gd name="T26" fmla="*/ 25 w 38"/>
                <a:gd name="T27" fmla="*/ 5 h 37"/>
                <a:gd name="T28" fmla="*/ 27 w 38"/>
                <a:gd name="T29" fmla="*/ 5 h 37"/>
                <a:gd name="T30" fmla="*/ 29 w 38"/>
                <a:gd name="T31" fmla="*/ 5 h 37"/>
                <a:gd name="T32" fmla="*/ 28 w 38"/>
                <a:gd name="T33" fmla="*/ 6 h 37"/>
                <a:gd name="T34" fmla="*/ 26 w 38"/>
                <a:gd name="T35" fmla="*/ 7 h 37"/>
                <a:gd name="T36" fmla="*/ 24 w 38"/>
                <a:gd name="T37" fmla="*/ 8 h 37"/>
                <a:gd name="T38" fmla="*/ 25 w 38"/>
                <a:gd name="T39" fmla="*/ 10 h 37"/>
                <a:gd name="T40" fmla="*/ 24 w 38"/>
                <a:gd name="T41" fmla="*/ 11 h 37"/>
                <a:gd name="T42" fmla="*/ 24 w 38"/>
                <a:gd name="T43" fmla="*/ 13 h 37"/>
                <a:gd name="T44" fmla="*/ 24 w 38"/>
                <a:gd name="T45" fmla="*/ 15 h 37"/>
                <a:gd name="T46" fmla="*/ 24 w 38"/>
                <a:gd name="T47" fmla="*/ 18 h 37"/>
                <a:gd name="T48" fmla="*/ 26 w 38"/>
                <a:gd name="T49" fmla="*/ 19 h 37"/>
                <a:gd name="T50" fmla="*/ 29 w 38"/>
                <a:gd name="T51" fmla="*/ 20 h 37"/>
                <a:gd name="T52" fmla="*/ 34 w 38"/>
                <a:gd name="T53" fmla="*/ 24 h 37"/>
                <a:gd name="T54" fmla="*/ 36 w 38"/>
                <a:gd name="T55" fmla="*/ 24 h 37"/>
                <a:gd name="T56" fmla="*/ 38 w 38"/>
                <a:gd name="T57" fmla="*/ 28 h 37"/>
                <a:gd name="T58" fmla="*/ 38 w 38"/>
                <a:gd name="T59" fmla="*/ 29 h 37"/>
                <a:gd name="T60" fmla="*/ 38 w 38"/>
                <a:gd name="T61" fmla="*/ 31 h 37"/>
                <a:gd name="T62" fmla="*/ 36 w 38"/>
                <a:gd name="T63" fmla="*/ 31 h 37"/>
                <a:gd name="T64" fmla="*/ 36 w 38"/>
                <a:gd name="T65" fmla="*/ 33 h 37"/>
                <a:gd name="T66" fmla="*/ 35 w 38"/>
                <a:gd name="T67" fmla="*/ 35 h 37"/>
                <a:gd name="T68" fmla="*/ 35 w 38"/>
                <a:gd name="T69" fmla="*/ 36 h 37"/>
                <a:gd name="T70" fmla="*/ 32 w 38"/>
                <a:gd name="T71" fmla="*/ 37 h 37"/>
                <a:gd name="T72" fmla="*/ 30 w 38"/>
                <a:gd name="T73" fmla="*/ 35 h 37"/>
                <a:gd name="T74" fmla="*/ 27 w 38"/>
                <a:gd name="T75" fmla="*/ 34 h 37"/>
                <a:gd name="T76" fmla="*/ 23 w 38"/>
                <a:gd name="T77" fmla="*/ 35 h 37"/>
                <a:gd name="T78" fmla="*/ 21 w 38"/>
                <a:gd name="T79" fmla="*/ 32 h 37"/>
                <a:gd name="T80" fmla="*/ 18 w 38"/>
                <a:gd name="T81" fmla="*/ 30 h 37"/>
                <a:gd name="T82" fmla="*/ 14 w 38"/>
                <a:gd name="T83" fmla="*/ 26 h 37"/>
                <a:gd name="T84" fmla="*/ 10 w 38"/>
                <a:gd name="T85" fmla="*/ 21 h 37"/>
                <a:gd name="T86" fmla="*/ 7 w 38"/>
                <a:gd name="T87" fmla="*/ 18 h 37"/>
                <a:gd name="T88" fmla="*/ 4 w 38"/>
                <a:gd name="T89" fmla="*/ 14 h 37"/>
                <a:gd name="T90" fmla="*/ 0 w 38"/>
                <a:gd name="T91" fmla="*/ 10 h 37"/>
                <a:gd name="T92" fmla="*/ 2 w 38"/>
                <a:gd name="T93" fmla="*/ 7 h 37"/>
                <a:gd name="T94" fmla="*/ 3 w 38"/>
                <a:gd name="T95" fmla="*/ 4 h 37"/>
                <a:gd name="T96" fmla="*/ 5 w 38"/>
                <a:gd name="T97" fmla="*/ 3 h 37"/>
                <a:gd name="T98" fmla="*/ 5 w 38"/>
                <a:gd name="T99" fmla="*/ 1 h 37"/>
                <a:gd name="T100" fmla="*/ 7 w 38"/>
                <a:gd name="T101" fmla="*/ 1 h 3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8"/>
                <a:gd name="T154" fmla="*/ 0 h 37"/>
                <a:gd name="T155" fmla="*/ 38 w 38"/>
                <a:gd name="T156" fmla="*/ 37 h 3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8" h="37">
                  <a:moveTo>
                    <a:pt x="7" y="1"/>
                  </a:moveTo>
                  <a:lnTo>
                    <a:pt x="8" y="2"/>
                  </a:lnTo>
                  <a:lnTo>
                    <a:pt x="7" y="3"/>
                  </a:lnTo>
                  <a:lnTo>
                    <a:pt x="8" y="5"/>
                  </a:lnTo>
                  <a:lnTo>
                    <a:pt x="9" y="4"/>
                  </a:lnTo>
                  <a:lnTo>
                    <a:pt x="10" y="4"/>
                  </a:lnTo>
                  <a:lnTo>
                    <a:pt x="11" y="4"/>
                  </a:lnTo>
                  <a:lnTo>
                    <a:pt x="11" y="5"/>
                  </a:lnTo>
                  <a:lnTo>
                    <a:pt x="12" y="6"/>
                  </a:lnTo>
                  <a:lnTo>
                    <a:pt x="12" y="7"/>
                  </a:lnTo>
                  <a:lnTo>
                    <a:pt x="12" y="8"/>
                  </a:lnTo>
                  <a:lnTo>
                    <a:pt x="13" y="8"/>
                  </a:lnTo>
                  <a:lnTo>
                    <a:pt x="13" y="9"/>
                  </a:lnTo>
                  <a:lnTo>
                    <a:pt x="14" y="10"/>
                  </a:lnTo>
                  <a:lnTo>
                    <a:pt x="16" y="10"/>
                  </a:lnTo>
                  <a:lnTo>
                    <a:pt x="17" y="10"/>
                  </a:lnTo>
                  <a:lnTo>
                    <a:pt x="18" y="9"/>
                  </a:lnTo>
                  <a:lnTo>
                    <a:pt x="19" y="8"/>
                  </a:lnTo>
                  <a:lnTo>
                    <a:pt x="20" y="8"/>
                  </a:lnTo>
                  <a:lnTo>
                    <a:pt x="21" y="8"/>
                  </a:lnTo>
                  <a:lnTo>
                    <a:pt x="22" y="7"/>
                  </a:lnTo>
                  <a:lnTo>
                    <a:pt x="23" y="5"/>
                  </a:lnTo>
                  <a:lnTo>
                    <a:pt x="24" y="5"/>
                  </a:lnTo>
                  <a:lnTo>
                    <a:pt x="24" y="6"/>
                  </a:lnTo>
                  <a:lnTo>
                    <a:pt x="25" y="5"/>
                  </a:lnTo>
                  <a:lnTo>
                    <a:pt x="26" y="5"/>
                  </a:lnTo>
                  <a:lnTo>
                    <a:pt x="27" y="5"/>
                  </a:lnTo>
                  <a:lnTo>
                    <a:pt x="28" y="4"/>
                  </a:lnTo>
                  <a:lnTo>
                    <a:pt x="29" y="5"/>
                  </a:lnTo>
                  <a:lnTo>
                    <a:pt x="28" y="5"/>
                  </a:lnTo>
                  <a:lnTo>
                    <a:pt x="28" y="6"/>
                  </a:lnTo>
                  <a:lnTo>
                    <a:pt x="27" y="7"/>
                  </a:lnTo>
                  <a:lnTo>
                    <a:pt x="26" y="7"/>
                  </a:lnTo>
                  <a:lnTo>
                    <a:pt x="25" y="7"/>
                  </a:lnTo>
                  <a:lnTo>
                    <a:pt x="24" y="8"/>
                  </a:lnTo>
                  <a:lnTo>
                    <a:pt x="24" y="9"/>
                  </a:lnTo>
                  <a:lnTo>
                    <a:pt x="25" y="10"/>
                  </a:lnTo>
                  <a:lnTo>
                    <a:pt x="24" y="10"/>
                  </a:lnTo>
                  <a:lnTo>
                    <a:pt x="24" y="11"/>
                  </a:lnTo>
                  <a:lnTo>
                    <a:pt x="23" y="12"/>
                  </a:lnTo>
                  <a:lnTo>
                    <a:pt x="24" y="13"/>
                  </a:lnTo>
                  <a:lnTo>
                    <a:pt x="24" y="14"/>
                  </a:lnTo>
                  <a:lnTo>
                    <a:pt x="24" y="15"/>
                  </a:lnTo>
                  <a:lnTo>
                    <a:pt x="24" y="17"/>
                  </a:lnTo>
                  <a:lnTo>
                    <a:pt x="24" y="18"/>
                  </a:lnTo>
                  <a:lnTo>
                    <a:pt x="25" y="19"/>
                  </a:lnTo>
                  <a:lnTo>
                    <a:pt x="26" y="19"/>
                  </a:lnTo>
                  <a:lnTo>
                    <a:pt x="28" y="19"/>
                  </a:lnTo>
                  <a:lnTo>
                    <a:pt x="29" y="20"/>
                  </a:lnTo>
                  <a:lnTo>
                    <a:pt x="31" y="22"/>
                  </a:lnTo>
                  <a:lnTo>
                    <a:pt x="34" y="24"/>
                  </a:lnTo>
                  <a:lnTo>
                    <a:pt x="35" y="24"/>
                  </a:lnTo>
                  <a:lnTo>
                    <a:pt x="36" y="24"/>
                  </a:lnTo>
                  <a:lnTo>
                    <a:pt x="38" y="26"/>
                  </a:lnTo>
                  <a:lnTo>
                    <a:pt x="38" y="28"/>
                  </a:lnTo>
                  <a:lnTo>
                    <a:pt x="38" y="29"/>
                  </a:lnTo>
                  <a:lnTo>
                    <a:pt x="38" y="30"/>
                  </a:lnTo>
                  <a:lnTo>
                    <a:pt x="38" y="31"/>
                  </a:lnTo>
                  <a:lnTo>
                    <a:pt x="37" y="31"/>
                  </a:lnTo>
                  <a:lnTo>
                    <a:pt x="36" y="31"/>
                  </a:lnTo>
                  <a:lnTo>
                    <a:pt x="36" y="32"/>
                  </a:lnTo>
                  <a:lnTo>
                    <a:pt x="36" y="33"/>
                  </a:lnTo>
                  <a:lnTo>
                    <a:pt x="36" y="34"/>
                  </a:lnTo>
                  <a:lnTo>
                    <a:pt x="35" y="35"/>
                  </a:lnTo>
                  <a:lnTo>
                    <a:pt x="35" y="36"/>
                  </a:lnTo>
                  <a:lnTo>
                    <a:pt x="34" y="36"/>
                  </a:lnTo>
                  <a:lnTo>
                    <a:pt x="32" y="37"/>
                  </a:lnTo>
                  <a:lnTo>
                    <a:pt x="31" y="36"/>
                  </a:lnTo>
                  <a:lnTo>
                    <a:pt x="30" y="35"/>
                  </a:lnTo>
                  <a:lnTo>
                    <a:pt x="28" y="34"/>
                  </a:lnTo>
                  <a:lnTo>
                    <a:pt x="27" y="34"/>
                  </a:lnTo>
                  <a:lnTo>
                    <a:pt x="25" y="34"/>
                  </a:lnTo>
                  <a:lnTo>
                    <a:pt x="23" y="35"/>
                  </a:lnTo>
                  <a:lnTo>
                    <a:pt x="21" y="33"/>
                  </a:lnTo>
                  <a:lnTo>
                    <a:pt x="21" y="32"/>
                  </a:lnTo>
                  <a:lnTo>
                    <a:pt x="20" y="30"/>
                  </a:lnTo>
                  <a:lnTo>
                    <a:pt x="18" y="30"/>
                  </a:lnTo>
                  <a:lnTo>
                    <a:pt x="16" y="28"/>
                  </a:lnTo>
                  <a:lnTo>
                    <a:pt x="14" y="26"/>
                  </a:lnTo>
                  <a:lnTo>
                    <a:pt x="11" y="23"/>
                  </a:lnTo>
                  <a:lnTo>
                    <a:pt x="10" y="21"/>
                  </a:lnTo>
                  <a:lnTo>
                    <a:pt x="8" y="20"/>
                  </a:lnTo>
                  <a:lnTo>
                    <a:pt x="7" y="18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1" y="8"/>
                  </a:lnTo>
                  <a:lnTo>
                    <a:pt x="2" y="7"/>
                  </a:lnTo>
                  <a:lnTo>
                    <a:pt x="3" y="6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DABFA91A-C387-274E-31E3-637B5801EA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" y="40"/>
              <a:ext cx="51" cy="30"/>
            </a:xfrm>
            <a:custGeom>
              <a:avLst/>
              <a:gdLst>
                <a:gd name="T0" fmla="*/ 49 w 51"/>
                <a:gd name="T1" fmla="*/ 25 h 30"/>
                <a:gd name="T2" fmla="*/ 47 w 51"/>
                <a:gd name="T3" fmla="*/ 21 h 30"/>
                <a:gd name="T4" fmla="*/ 45 w 51"/>
                <a:gd name="T5" fmla="*/ 18 h 30"/>
                <a:gd name="T6" fmla="*/ 45 w 51"/>
                <a:gd name="T7" fmla="*/ 16 h 30"/>
                <a:gd name="T8" fmla="*/ 45 w 51"/>
                <a:gd name="T9" fmla="*/ 13 h 30"/>
                <a:gd name="T10" fmla="*/ 45 w 51"/>
                <a:gd name="T11" fmla="*/ 10 h 30"/>
                <a:gd name="T12" fmla="*/ 45 w 51"/>
                <a:gd name="T13" fmla="*/ 9 h 30"/>
                <a:gd name="T14" fmla="*/ 43 w 51"/>
                <a:gd name="T15" fmla="*/ 6 h 30"/>
                <a:gd name="T16" fmla="*/ 40 w 51"/>
                <a:gd name="T17" fmla="*/ 6 h 30"/>
                <a:gd name="T18" fmla="*/ 38 w 51"/>
                <a:gd name="T19" fmla="*/ 7 h 30"/>
                <a:gd name="T20" fmla="*/ 35 w 51"/>
                <a:gd name="T21" fmla="*/ 7 h 30"/>
                <a:gd name="T22" fmla="*/ 32 w 51"/>
                <a:gd name="T23" fmla="*/ 6 h 30"/>
                <a:gd name="T24" fmla="*/ 30 w 51"/>
                <a:gd name="T25" fmla="*/ 5 h 30"/>
                <a:gd name="T26" fmla="*/ 25 w 51"/>
                <a:gd name="T27" fmla="*/ 6 h 30"/>
                <a:gd name="T28" fmla="*/ 22 w 51"/>
                <a:gd name="T29" fmla="*/ 4 h 30"/>
                <a:gd name="T30" fmla="*/ 20 w 51"/>
                <a:gd name="T31" fmla="*/ 5 h 30"/>
                <a:gd name="T32" fmla="*/ 19 w 51"/>
                <a:gd name="T33" fmla="*/ 4 h 30"/>
                <a:gd name="T34" fmla="*/ 16 w 51"/>
                <a:gd name="T35" fmla="*/ 4 h 30"/>
                <a:gd name="T36" fmla="*/ 13 w 51"/>
                <a:gd name="T37" fmla="*/ 2 h 30"/>
                <a:gd name="T38" fmla="*/ 10 w 51"/>
                <a:gd name="T39" fmla="*/ 0 h 30"/>
                <a:gd name="T40" fmla="*/ 7 w 51"/>
                <a:gd name="T41" fmla="*/ 0 h 30"/>
                <a:gd name="T42" fmla="*/ 5 w 51"/>
                <a:gd name="T43" fmla="*/ 0 h 30"/>
                <a:gd name="T44" fmla="*/ 4 w 51"/>
                <a:gd name="T45" fmla="*/ 1 h 30"/>
                <a:gd name="T46" fmla="*/ 4 w 51"/>
                <a:gd name="T47" fmla="*/ 5 h 30"/>
                <a:gd name="T48" fmla="*/ 2 w 51"/>
                <a:gd name="T49" fmla="*/ 7 h 30"/>
                <a:gd name="T50" fmla="*/ 1 w 51"/>
                <a:gd name="T51" fmla="*/ 10 h 30"/>
                <a:gd name="T52" fmla="*/ 1 w 51"/>
                <a:gd name="T53" fmla="*/ 11 h 30"/>
                <a:gd name="T54" fmla="*/ 4 w 51"/>
                <a:gd name="T55" fmla="*/ 12 h 30"/>
                <a:gd name="T56" fmla="*/ 5 w 51"/>
                <a:gd name="T57" fmla="*/ 14 h 30"/>
                <a:gd name="T58" fmla="*/ 7 w 51"/>
                <a:gd name="T59" fmla="*/ 16 h 30"/>
                <a:gd name="T60" fmla="*/ 8 w 51"/>
                <a:gd name="T61" fmla="*/ 18 h 30"/>
                <a:gd name="T62" fmla="*/ 9 w 51"/>
                <a:gd name="T63" fmla="*/ 20 h 30"/>
                <a:gd name="T64" fmla="*/ 10 w 51"/>
                <a:gd name="T65" fmla="*/ 19 h 30"/>
                <a:gd name="T66" fmla="*/ 11 w 51"/>
                <a:gd name="T67" fmla="*/ 17 h 30"/>
                <a:gd name="T68" fmla="*/ 12 w 51"/>
                <a:gd name="T69" fmla="*/ 17 h 30"/>
                <a:gd name="T70" fmla="*/ 15 w 51"/>
                <a:gd name="T71" fmla="*/ 19 h 30"/>
                <a:gd name="T72" fmla="*/ 19 w 51"/>
                <a:gd name="T73" fmla="*/ 19 h 30"/>
                <a:gd name="T74" fmla="*/ 22 w 51"/>
                <a:gd name="T75" fmla="*/ 21 h 30"/>
                <a:gd name="T76" fmla="*/ 25 w 51"/>
                <a:gd name="T77" fmla="*/ 23 h 30"/>
                <a:gd name="T78" fmla="*/ 28 w 51"/>
                <a:gd name="T79" fmla="*/ 23 h 30"/>
                <a:gd name="T80" fmla="*/ 30 w 51"/>
                <a:gd name="T81" fmla="*/ 24 h 30"/>
                <a:gd name="T82" fmla="*/ 32 w 51"/>
                <a:gd name="T83" fmla="*/ 24 h 30"/>
                <a:gd name="T84" fmla="*/ 35 w 51"/>
                <a:gd name="T85" fmla="*/ 24 h 30"/>
                <a:gd name="T86" fmla="*/ 37 w 51"/>
                <a:gd name="T87" fmla="*/ 25 h 30"/>
                <a:gd name="T88" fmla="*/ 37 w 51"/>
                <a:gd name="T89" fmla="*/ 27 h 30"/>
                <a:gd name="T90" fmla="*/ 39 w 51"/>
                <a:gd name="T91" fmla="*/ 28 h 30"/>
                <a:gd name="T92" fmla="*/ 41 w 51"/>
                <a:gd name="T93" fmla="*/ 29 h 30"/>
                <a:gd name="T94" fmla="*/ 42 w 51"/>
                <a:gd name="T95" fmla="*/ 29 h 30"/>
                <a:gd name="T96" fmla="*/ 43 w 51"/>
                <a:gd name="T97" fmla="*/ 27 h 30"/>
                <a:gd name="T98" fmla="*/ 45 w 51"/>
                <a:gd name="T99" fmla="*/ 27 h 30"/>
                <a:gd name="T100" fmla="*/ 48 w 51"/>
                <a:gd name="T101" fmla="*/ 28 h 30"/>
                <a:gd name="T102" fmla="*/ 49 w 51"/>
                <a:gd name="T103" fmla="*/ 29 h 30"/>
                <a:gd name="T104" fmla="*/ 51 w 51"/>
                <a:gd name="T105" fmla="*/ 27 h 3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1"/>
                <a:gd name="T160" fmla="*/ 0 h 30"/>
                <a:gd name="T161" fmla="*/ 51 w 51"/>
                <a:gd name="T162" fmla="*/ 30 h 3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1" h="30">
                  <a:moveTo>
                    <a:pt x="50" y="26"/>
                  </a:moveTo>
                  <a:lnTo>
                    <a:pt x="49" y="25"/>
                  </a:lnTo>
                  <a:lnTo>
                    <a:pt x="48" y="23"/>
                  </a:lnTo>
                  <a:lnTo>
                    <a:pt x="47" y="21"/>
                  </a:lnTo>
                  <a:lnTo>
                    <a:pt x="46" y="20"/>
                  </a:lnTo>
                  <a:lnTo>
                    <a:pt x="45" y="18"/>
                  </a:lnTo>
                  <a:lnTo>
                    <a:pt x="45" y="17"/>
                  </a:lnTo>
                  <a:lnTo>
                    <a:pt x="45" y="16"/>
                  </a:lnTo>
                  <a:lnTo>
                    <a:pt x="46" y="15"/>
                  </a:lnTo>
                  <a:lnTo>
                    <a:pt x="45" y="13"/>
                  </a:lnTo>
                  <a:lnTo>
                    <a:pt x="45" y="12"/>
                  </a:lnTo>
                  <a:lnTo>
                    <a:pt x="45" y="10"/>
                  </a:lnTo>
                  <a:lnTo>
                    <a:pt x="46" y="10"/>
                  </a:lnTo>
                  <a:lnTo>
                    <a:pt x="45" y="9"/>
                  </a:lnTo>
                  <a:lnTo>
                    <a:pt x="44" y="7"/>
                  </a:lnTo>
                  <a:lnTo>
                    <a:pt x="43" y="6"/>
                  </a:lnTo>
                  <a:lnTo>
                    <a:pt x="41" y="6"/>
                  </a:lnTo>
                  <a:lnTo>
                    <a:pt x="40" y="6"/>
                  </a:lnTo>
                  <a:lnTo>
                    <a:pt x="39" y="7"/>
                  </a:lnTo>
                  <a:lnTo>
                    <a:pt x="38" y="7"/>
                  </a:lnTo>
                  <a:lnTo>
                    <a:pt x="37" y="7"/>
                  </a:lnTo>
                  <a:lnTo>
                    <a:pt x="35" y="7"/>
                  </a:lnTo>
                  <a:lnTo>
                    <a:pt x="33" y="6"/>
                  </a:lnTo>
                  <a:lnTo>
                    <a:pt x="32" y="6"/>
                  </a:lnTo>
                  <a:lnTo>
                    <a:pt x="31" y="5"/>
                  </a:lnTo>
                  <a:lnTo>
                    <a:pt x="30" y="5"/>
                  </a:lnTo>
                  <a:lnTo>
                    <a:pt x="28" y="5"/>
                  </a:lnTo>
                  <a:lnTo>
                    <a:pt x="25" y="6"/>
                  </a:lnTo>
                  <a:lnTo>
                    <a:pt x="24" y="5"/>
                  </a:lnTo>
                  <a:lnTo>
                    <a:pt x="22" y="4"/>
                  </a:lnTo>
                  <a:lnTo>
                    <a:pt x="21" y="5"/>
                  </a:lnTo>
                  <a:lnTo>
                    <a:pt x="20" y="5"/>
                  </a:lnTo>
                  <a:lnTo>
                    <a:pt x="19" y="4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5" y="3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8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4" y="3"/>
                  </a:lnTo>
                  <a:lnTo>
                    <a:pt x="4" y="5"/>
                  </a:lnTo>
                  <a:lnTo>
                    <a:pt x="3" y="6"/>
                  </a:lnTo>
                  <a:lnTo>
                    <a:pt x="2" y="7"/>
                  </a:lnTo>
                  <a:lnTo>
                    <a:pt x="2" y="9"/>
                  </a:lnTo>
                  <a:lnTo>
                    <a:pt x="1" y="10"/>
                  </a:lnTo>
                  <a:lnTo>
                    <a:pt x="0" y="10"/>
                  </a:lnTo>
                  <a:lnTo>
                    <a:pt x="1" y="11"/>
                  </a:lnTo>
                  <a:lnTo>
                    <a:pt x="2" y="12"/>
                  </a:lnTo>
                  <a:lnTo>
                    <a:pt x="4" y="12"/>
                  </a:lnTo>
                  <a:lnTo>
                    <a:pt x="3" y="14"/>
                  </a:lnTo>
                  <a:lnTo>
                    <a:pt x="5" y="14"/>
                  </a:lnTo>
                  <a:lnTo>
                    <a:pt x="7" y="15"/>
                  </a:lnTo>
                  <a:lnTo>
                    <a:pt x="7" y="16"/>
                  </a:lnTo>
                  <a:lnTo>
                    <a:pt x="8" y="18"/>
                  </a:lnTo>
                  <a:lnTo>
                    <a:pt x="8" y="19"/>
                  </a:lnTo>
                  <a:lnTo>
                    <a:pt x="9" y="20"/>
                  </a:lnTo>
                  <a:lnTo>
                    <a:pt x="10" y="20"/>
                  </a:lnTo>
                  <a:lnTo>
                    <a:pt x="10" y="19"/>
                  </a:lnTo>
                  <a:lnTo>
                    <a:pt x="10" y="18"/>
                  </a:lnTo>
                  <a:lnTo>
                    <a:pt x="11" y="17"/>
                  </a:lnTo>
                  <a:lnTo>
                    <a:pt x="12" y="16"/>
                  </a:lnTo>
                  <a:lnTo>
                    <a:pt x="12" y="17"/>
                  </a:lnTo>
                  <a:lnTo>
                    <a:pt x="14" y="18"/>
                  </a:lnTo>
                  <a:lnTo>
                    <a:pt x="15" y="19"/>
                  </a:lnTo>
                  <a:lnTo>
                    <a:pt x="17" y="19"/>
                  </a:lnTo>
                  <a:lnTo>
                    <a:pt x="19" y="19"/>
                  </a:lnTo>
                  <a:lnTo>
                    <a:pt x="21" y="20"/>
                  </a:lnTo>
                  <a:lnTo>
                    <a:pt x="22" y="21"/>
                  </a:lnTo>
                  <a:lnTo>
                    <a:pt x="24" y="23"/>
                  </a:lnTo>
                  <a:lnTo>
                    <a:pt x="25" y="23"/>
                  </a:lnTo>
                  <a:lnTo>
                    <a:pt x="26" y="23"/>
                  </a:lnTo>
                  <a:lnTo>
                    <a:pt x="28" y="23"/>
                  </a:lnTo>
                  <a:lnTo>
                    <a:pt x="29" y="24"/>
                  </a:lnTo>
                  <a:lnTo>
                    <a:pt x="30" y="24"/>
                  </a:lnTo>
                  <a:lnTo>
                    <a:pt x="31" y="24"/>
                  </a:lnTo>
                  <a:lnTo>
                    <a:pt x="32" y="24"/>
                  </a:lnTo>
                  <a:lnTo>
                    <a:pt x="33" y="24"/>
                  </a:lnTo>
                  <a:lnTo>
                    <a:pt x="35" y="24"/>
                  </a:lnTo>
                  <a:lnTo>
                    <a:pt x="37" y="25"/>
                  </a:lnTo>
                  <a:lnTo>
                    <a:pt x="37" y="26"/>
                  </a:lnTo>
                  <a:lnTo>
                    <a:pt x="37" y="27"/>
                  </a:lnTo>
                  <a:lnTo>
                    <a:pt x="37" y="28"/>
                  </a:lnTo>
                  <a:lnTo>
                    <a:pt x="39" y="28"/>
                  </a:lnTo>
                  <a:lnTo>
                    <a:pt x="40" y="29"/>
                  </a:lnTo>
                  <a:lnTo>
                    <a:pt x="41" y="29"/>
                  </a:lnTo>
                  <a:lnTo>
                    <a:pt x="41" y="30"/>
                  </a:lnTo>
                  <a:lnTo>
                    <a:pt x="42" y="29"/>
                  </a:lnTo>
                  <a:lnTo>
                    <a:pt x="43" y="28"/>
                  </a:lnTo>
                  <a:lnTo>
                    <a:pt x="43" y="27"/>
                  </a:lnTo>
                  <a:lnTo>
                    <a:pt x="44" y="28"/>
                  </a:lnTo>
                  <a:lnTo>
                    <a:pt x="45" y="27"/>
                  </a:lnTo>
                  <a:lnTo>
                    <a:pt x="46" y="27"/>
                  </a:lnTo>
                  <a:lnTo>
                    <a:pt x="48" y="28"/>
                  </a:lnTo>
                  <a:lnTo>
                    <a:pt x="49" y="29"/>
                  </a:lnTo>
                  <a:lnTo>
                    <a:pt x="50" y="28"/>
                  </a:lnTo>
                  <a:lnTo>
                    <a:pt x="51" y="27"/>
                  </a:lnTo>
                  <a:lnTo>
                    <a:pt x="50" y="2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87CC9E57-52B5-2B58-3CAE-4E98FDF92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50"/>
              <a:ext cx="39" cy="15"/>
            </a:xfrm>
            <a:custGeom>
              <a:avLst/>
              <a:gdLst>
                <a:gd name="T0" fmla="*/ 22 w 39"/>
                <a:gd name="T1" fmla="*/ 0 h 15"/>
                <a:gd name="T2" fmla="*/ 20 w 39"/>
                <a:gd name="T3" fmla="*/ 1 h 15"/>
                <a:gd name="T4" fmla="*/ 18 w 39"/>
                <a:gd name="T5" fmla="*/ 1 h 15"/>
                <a:gd name="T6" fmla="*/ 15 w 39"/>
                <a:gd name="T7" fmla="*/ 1 h 15"/>
                <a:gd name="T8" fmla="*/ 13 w 39"/>
                <a:gd name="T9" fmla="*/ 0 h 15"/>
                <a:gd name="T10" fmla="*/ 10 w 39"/>
                <a:gd name="T11" fmla="*/ 0 h 15"/>
                <a:gd name="T12" fmla="*/ 11 w 39"/>
                <a:gd name="T13" fmla="*/ 1 h 15"/>
                <a:gd name="T14" fmla="*/ 10 w 39"/>
                <a:gd name="T15" fmla="*/ 3 h 15"/>
                <a:gd name="T16" fmla="*/ 9 w 39"/>
                <a:gd name="T17" fmla="*/ 4 h 15"/>
                <a:gd name="T18" fmla="*/ 9 w 39"/>
                <a:gd name="T19" fmla="*/ 6 h 15"/>
                <a:gd name="T20" fmla="*/ 6 w 39"/>
                <a:gd name="T21" fmla="*/ 7 h 15"/>
                <a:gd name="T22" fmla="*/ 3 w 39"/>
                <a:gd name="T23" fmla="*/ 8 h 15"/>
                <a:gd name="T24" fmla="*/ 1 w 39"/>
                <a:gd name="T25" fmla="*/ 10 h 15"/>
                <a:gd name="T26" fmla="*/ 0 w 39"/>
                <a:gd name="T27" fmla="*/ 13 h 15"/>
                <a:gd name="T28" fmla="*/ 2 w 39"/>
                <a:gd name="T29" fmla="*/ 14 h 15"/>
                <a:gd name="T30" fmla="*/ 5 w 39"/>
                <a:gd name="T31" fmla="*/ 15 h 15"/>
                <a:gd name="T32" fmla="*/ 8 w 39"/>
                <a:gd name="T33" fmla="*/ 14 h 15"/>
                <a:gd name="T34" fmla="*/ 10 w 39"/>
                <a:gd name="T35" fmla="*/ 11 h 15"/>
                <a:gd name="T36" fmla="*/ 11 w 39"/>
                <a:gd name="T37" fmla="*/ 8 h 15"/>
                <a:gd name="T38" fmla="*/ 14 w 39"/>
                <a:gd name="T39" fmla="*/ 7 h 15"/>
                <a:gd name="T40" fmla="*/ 17 w 39"/>
                <a:gd name="T41" fmla="*/ 4 h 15"/>
                <a:gd name="T42" fmla="*/ 22 w 39"/>
                <a:gd name="T43" fmla="*/ 5 h 15"/>
                <a:gd name="T44" fmla="*/ 25 w 39"/>
                <a:gd name="T45" fmla="*/ 6 h 15"/>
                <a:gd name="T46" fmla="*/ 29 w 39"/>
                <a:gd name="T47" fmla="*/ 8 h 15"/>
                <a:gd name="T48" fmla="*/ 33 w 39"/>
                <a:gd name="T49" fmla="*/ 11 h 15"/>
                <a:gd name="T50" fmla="*/ 38 w 39"/>
                <a:gd name="T51" fmla="*/ 15 h 15"/>
                <a:gd name="T52" fmla="*/ 39 w 39"/>
                <a:gd name="T53" fmla="*/ 13 h 15"/>
                <a:gd name="T54" fmla="*/ 36 w 39"/>
                <a:gd name="T55" fmla="*/ 10 h 15"/>
                <a:gd name="T56" fmla="*/ 34 w 39"/>
                <a:gd name="T57" fmla="*/ 9 h 15"/>
                <a:gd name="T58" fmla="*/ 34 w 39"/>
                <a:gd name="T59" fmla="*/ 7 h 15"/>
                <a:gd name="T60" fmla="*/ 33 w 39"/>
                <a:gd name="T61" fmla="*/ 5 h 15"/>
                <a:gd name="T62" fmla="*/ 31 w 39"/>
                <a:gd name="T63" fmla="*/ 4 h 15"/>
                <a:gd name="T64" fmla="*/ 29 w 39"/>
                <a:gd name="T65" fmla="*/ 3 h 15"/>
                <a:gd name="T66" fmla="*/ 29 w 39"/>
                <a:gd name="T67" fmla="*/ 1 h 15"/>
                <a:gd name="T68" fmla="*/ 28 w 39"/>
                <a:gd name="T69" fmla="*/ 1 h 15"/>
                <a:gd name="T70" fmla="*/ 26 w 39"/>
                <a:gd name="T71" fmla="*/ 0 h 1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9"/>
                <a:gd name="T109" fmla="*/ 0 h 15"/>
                <a:gd name="T110" fmla="*/ 39 w 39"/>
                <a:gd name="T111" fmla="*/ 15 h 1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9" h="15">
                  <a:moveTo>
                    <a:pt x="26" y="0"/>
                  </a:moveTo>
                  <a:lnTo>
                    <a:pt x="22" y="0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19" y="0"/>
                  </a:lnTo>
                  <a:lnTo>
                    <a:pt x="18" y="1"/>
                  </a:lnTo>
                  <a:lnTo>
                    <a:pt x="16" y="1"/>
                  </a:lnTo>
                  <a:lnTo>
                    <a:pt x="15" y="1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10" y="3"/>
                  </a:lnTo>
                  <a:lnTo>
                    <a:pt x="9" y="4"/>
                  </a:lnTo>
                  <a:lnTo>
                    <a:pt x="9" y="5"/>
                  </a:lnTo>
                  <a:lnTo>
                    <a:pt x="9" y="6"/>
                  </a:lnTo>
                  <a:lnTo>
                    <a:pt x="8" y="6"/>
                  </a:lnTo>
                  <a:lnTo>
                    <a:pt x="6" y="7"/>
                  </a:lnTo>
                  <a:lnTo>
                    <a:pt x="3" y="7"/>
                  </a:lnTo>
                  <a:lnTo>
                    <a:pt x="3" y="8"/>
                  </a:lnTo>
                  <a:lnTo>
                    <a:pt x="1" y="9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2" y="14"/>
                  </a:lnTo>
                  <a:lnTo>
                    <a:pt x="4" y="15"/>
                  </a:lnTo>
                  <a:lnTo>
                    <a:pt x="5" y="15"/>
                  </a:lnTo>
                  <a:lnTo>
                    <a:pt x="7" y="15"/>
                  </a:lnTo>
                  <a:lnTo>
                    <a:pt x="8" y="14"/>
                  </a:lnTo>
                  <a:lnTo>
                    <a:pt x="10" y="12"/>
                  </a:lnTo>
                  <a:lnTo>
                    <a:pt x="10" y="11"/>
                  </a:lnTo>
                  <a:lnTo>
                    <a:pt x="10" y="9"/>
                  </a:lnTo>
                  <a:lnTo>
                    <a:pt x="11" y="8"/>
                  </a:lnTo>
                  <a:lnTo>
                    <a:pt x="13" y="8"/>
                  </a:lnTo>
                  <a:lnTo>
                    <a:pt x="14" y="7"/>
                  </a:lnTo>
                  <a:lnTo>
                    <a:pt x="15" y="6"/>
                  </a:lnTo>
                  <a:lnTo>
                    <a:pt x="17" y="4"/>
                  </a:lnTo>
                  <a:lnTo>
                    <a:pt x="20" y="4"/>
                  </a:lnTo>
                  <a:lnTo>
                    <a:pt x="22" y="5"/>
                  </a:lnTo>
                  <a:lnTo>
                    <a:pt x="24" y="6"/>
                  </a:lnTo>
                  <a:lnTo>
                    <a:pt x="25" y="6"/>
                  </a:lnTo>
                  <a:lnTo>
                    <a:pt x="27" y="6"/>
                  </a:lnTo>
                  <a:lnTo>
                    <a:pt x="29" y="8"/>
                  </a:lnTo>
                  <a:lnTo>
                    <a:pt x="31" y="9"/>
                  </a:lnTo>
                  <a:lnTo>
                    <a:pt x="33" y="11"/>
                  </a:lnTo>
                  <a:lnTo>
                    <a:pt x="36" y="14"/>
                  </a:lnTo>
                  <a:lnTo>
                    <a:pt x="38" y="15"/>
                  </a:lnTo>
                  <a:lnTo>
                    <a:pt x="39" y="14"/>
                  </a:lnTo>
                  <a:lnTo>
                    <a:pt x="39" y="13"/>
                  </a:lnTo>
                  <a:lnTo>
                    <a:pt x="38" y="11"/>
                  </a:lnTo>
                  <a:lnTo>
                    <a:pt x="36" y="10"/>
                  </a:lnTo>
                  <a:lnTo>
                    <a:pt x="36" y="9"/>
                  </a:lnTo>
                  <a:lnTo>
                    <a:pt x="34" y="9"/>
                  </a:lnTo>
                  <a:lnTo>
                    <a:pt x="34" y="8"/>
                  </a:lnTo>
                  <a:lnTo>
                    <a:pt x="34" y="7"/>
                  </a:lnTo>
                  <a:lnTo>
                    <a:pt x="33" y="6"/>
                  </a:lnTo>
                  <a:lnTo>
                    <a:pt x="33" y="5"/>
                  </a:lnTo>
                  <a:lnTo>
                    <a:pt x="32" y="5"/>
                  </a:lnTo>
                  <a:lnTo>
                    <a:pt x="31" y="4"/>
                  </a:lnTo>
                  <a:lnTo>
                    <a:pt x="30" y="3"/>
                  </a:lnTo>
                  <a:lnTo>
                    <a:pt x="29" y="3"/>
                  </a:lnTo>
                  <a:lnTo>
                    <a:pt x="29" y="2"/>
                  </a:lnTo>
                  <a:lnTo>
                    <a:pt x="29" y="1"/>
                  </a:lnTo>
                  <a:lnTo>
                    <a:pt x="28" y="1"/>
                  </a:lnTo>
                  <a:lnTo>
                    <a:pt x="27" y="1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3940A16D-DC5A-6E57-D13C-E02EF696B7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" y="18"/>
              <a:ext cx="16" cy="13"/>
            </a:xfrm>
            <a:custGeom>
              <a:avLst/>
              <a:gdLst>
                <a:gd name="T0" fmla="*/ 15 w 16"/>
                <a:gd name="T1" fmla="*/ 1 h 13"/>
                <a:gd name="T2" fmla="*/ 13 w 16"/>
                <a:gd name="T3" fmla="*/ 1 h 13"/>
                <a:gd name="T4" fmla="*/ 11 w 16"/>
                <a:gd name="T5" fmla="*/ 1 h 13"/>
                <a:gd name="T6" fmla="*/ 10 w 16"/>
                <a:gd name="T7" fmla="*/ 2 h 13"/>
                <a:gd name="T8" fmla="*/ 10 w 16"/>
                <a:gd name="T9" fmla="*/ 3 h 13"/>
                <a:gd name="T10" fmla="*/ 8 w 16"/>
                <a:gd name="T11" fmla="*/ 3 h 13"/>
                <a:gd name="T12" fmla="*/ 7 w 16"/>
                <a:gd name="T13" fmla="*/ 3 h 13"/>
                <a:gd name="T14" fmla="*/ 6 w 16"/>
                <a:gd name="T15" fmla="*/ 2 h 13"/>
                <a:gd name="T16" fmla="*/ 4 w 16"/>
                <a:gd name="T17" fmla="*/ 1 h 13"/>
                <a:gd name="T18" fmla="*/ 4 w 16"/>
                <a:gd name="T19" fmla="*/ 0 h 13"/>
                <a:gd name="T20" fmla="*/ 2 w 16"/>
                <a:gd name="T21" fmla="*/ 1 h 13"/>
                <a:gd name="T22" fmla="*/ 2 w 16"/>
                <a:gd name="T23" fmla="*/ 3 h 13"/>
                <a:gd name="T24" fmla="*/ 0 w 16"/>
                <a:gd name="T25" fmla="*/ 4 h 13"/>
                <a:gd name="T26" fmla="*/ 1 w 16"/>
                <a:gd name="T27" fmla="*/ 6 h 13"/>
                <a:gd name="T28" fmla="*/ 2 w 16"/>
                <a:gd name="T29" fmla="*/ 7 h 13"/>
                <a:gd name="T30" fmla="*/ 2 w 16"/>
                <a:gd name="T31" fmla="*/ 8 h 13"/>
                <a:gd name="T32" fmla="*/ 2 w 16"/>
                <a:gd name="T33" fmla="*/ 9 h 13"/>
                <a:gd name="T34" fmla="*/ 2 w 16"/>
                <a:gd name="T35" fmla="*/ 11 h 13"/>
                <a:gd name="T36" fmla="*/ 2 w 16"/>
                <a:gd name="T37" fmla="*/ 12 h 13"/>
                <a:gd name="T38" fmla="*/ 2 w 16"/>
                <a:gd name="T39" fmla="*/ 13 h 13"/>
                <a:gd name="T40" fmla="*/ 3 w 16"/>
                <a:gd name="T41" fmla="*/ 12 h 13"/>
                <a:gd name="T42" fmla="*/ 5 w 16"/>
                <a:gd name="T43" fmla="*/ 11 h 13"/>
                <a:gd name="T44" fmla="*/ 6 w 16"/>
                <a:gd name="T45" fmla="*/ 11 h 13"/>
                <a:gd name="T46" fmla="*/ 7 w 16"/>
                <a:gd name="T47" fmla="*/ 11 h 13"/>
                <a:gd name="T48" fmla="*/ 8 w 16"/>
                <a:gd name="T49" fmla="*/ 11 h 13"/>
                <a:gd name="T50" fmla="*/ 10 w 16"/>
                <a:gd name="T51" fmla="*/ 11 h 13"/>
                <a:gd name="T52" fmla="*/ 11 w 16"/>
                <a:gd name="T53" fmla="*/ 11 h 13"/>
                <a:gd name="T54" fmla="*/ 12 w 16"/>
                <a:gd name="T55" fmla="*/ 11 h 13"/>
                <a:gd name="T56" fmla="*/ 13 w 16"/>
                <a:gd name="T57" fmla="*/ 10 h 13"/>
                <a:gd name="T58" fmla="*/ 14 w 16"/>
                <a:gd name="T59" fmla="*/ 9 h 13"/>
                <a:gd name="T60" fmla="*/ 14 w 16"/>
                <a:gd name="T61" fmla="*/ 8 h 13"/>
                <a:gd name="T62" fmla="*/ 15 w 16"/>
                <a:gd name="T63" fmla="*/ 9 h 13"/>
                <a:gd name="T64" fmla="*/ 16 w 16"/>
                <a:gd name="T65" fmla="*/ 8 h 13"/>
                <a:gd name="T66" fmla="*/ 16 w 16"/>
                <a:gd name="T67" fmla="*/ 7 h 13"/>
                <a:gd name="T68" fmla="*/ 16 w 16"/>
                <a:gd name="T69" fmla="*/ 6 h 13"/>
                <a:gd name="T70" fmla="*/ 15 w 16"/>
                <a:gd name="T71" fmla="*/ 5 h 13"/>
                <a:gd name="T72" fmla="*/ 15 w 16"/>
                <a:gd name="T73" fmla="*/ 3 h 13"/>
                <a:gd name="T74" fmla="*/ 15 w 16"/>
                <a:gd name="T75" fmla="*/ 2 h 13"/>
                <a:gd name="T76" fmla="*/ 15 w 16"/>
                <a:gd name="T77" fmla="*/ 1 h 1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6"/>
                <a:gd name="T118" fmla="*/ 0 h 13"/>
                <a:gd name="T119" fmla="*/ 16 w 16"/>
                <a:gd name="T120" fmla="*/ 13 h 13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6" h="13">
                  <a:moveTo>
                    <a:pt x="15" y="1"/>
                  </a:moveTo>
                  <a:lnTo>
                    <a:pt x="13" y="1"/>
                  </a:lnTo>
                  <a:lnTo>
                    <a:pt x="11" y="1"/>
                  </a:lnTo>
                  <a:lnTo>
                    <a:pt x="10" y="2"/>
                  </a:lnTo>
                  <a:lnTo>
                    <a:pt x="10" y="3"/>
                  </a:lnTo>
                  <a:lnTo>
                    <a:pt x="8" y="3"/>
                  </a:lnTo>
                  <a:lnTo>
                    <a:pt x="7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2" y="1"/>
                  </a:lnTo>
                  <a:lnTo>
                    <a:pt x="2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2" y="7"/>
                  </a:lnTo>
                  <a:lnTo>
                    <a:pt x="2" y="8"/>
                  </a:lnTo>
                  <a:lnTo>
                    <a:pt x="2" y="9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2" y="13"/>
                  </a:lnTo>
                  <a:lnTo>
                    <a:pt x="3" y="12"/>
                  </a:lnTo>
                  <a:lnTo>
                    <a:pt x="5" y="11"/>
                  </a:lnTo>
                  <a:lnTo>
                    <a:pt x="6" y="11"/>
                  </a:lnTo>
                  <a:lnTo>
                    <a:pt x="7" y="11"/>
                  </a:lnTo>
                  <a:lnTo>
                    <a:pt x="8" y="11"/>
                  </a:lnTo>
                  <a:lnTo>
                    <a:pt x="10" y="11"/>
                  </a:lnTo>
                  <a:lnTo>
                    <a:pt x="11" y="11"/>
                  </a:lnTo>
                  <a:lnTo>
                    <a:pt x="12" y="11"/>
                  </a:lnTo>
                  <a:lnTo>
                    <a:pt x="13" y="10"/>
                  </a:lnTo>
                  <a:lnTo>
                    <a:pt x="14" y="9"/>
                  </a:lnTo>
                  <a:lnTo>
                    <a:pt x="14" y="8"/>
                  </a:lnTo>
                  <a:lnTo>
                    <a:pt x="15" y="9"/>
                  </a:lnTo>
                  <a:lnTo>
                    <a:pt x="16" y="8"/>
                  </a:lnTo>
                  <a:lnTo>
                    <a:pt x="16" y="7"/>
                  </a:lnTo>
                  <a:lnTo>
                    <a:pt x="16" y="6"/>
                  </a:lnTo>
                  <a:lnTo>
                    <a:pt x="15" y="5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FDDD3F3A-336E-1EB1-DC46-59EB210C5FF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9"/>
              <a:ext cx="37" cy="49"/>
            </a:xfrm>
            <a:custGeom>
              <a:avLst/>
              <a:gdLst>
                <a:gd name="T0" fmla="*/ 20 w 37"/>
                <a:gd name="T1" fmla="*/ 9 h 49"/>
                <a:gd name="T2" fmla="*/ 23 w 37"/>
                <a:gd name="T3" fmla="*/ 7 h 49"/>
                <a:gd name="T4" fmla="*/ 22 w 37"/>
                <a:gd name="T5" fmla="*/ 3 h 49"/>
                <a:gd name="T6" fmla="*/ 26 w 37"/>
                <a:gd name="T7" fmla="*/ 2 h 49"/>
                <a:gd name="T8" fmla="*/ 29 w 37"/>
                <a:gd name="T9" fmla="*/ 0 h 49"/>
                <a:gd name="T10" fmla="*/ 29 w 37"/>
                <a:gd name="T11" fmla="*/ 3 h 49"/>
                <a:gd name="T12" fmla="*/ 31 w 37"/>
                <a:gd name="T13" fmla="*/ 7 h 49"/>
                <a:gd name="T14" fmla="*/ 31 w 37"/>
                <a:gd name="T15" fmla="*/ 10 h 49"/>
                <a:gd name="T16" fmla="*/ 29 w 37"/>
                <a:gd name="T17" fmla="*/ 11 h 49"/>
                <a:gd name="T18" fmla="*/ 28 w 37"/>
                <a:gd name="T19" fmla="*/ 12 h 49"/>
                <a:gd name="T20" fmla="*/ 28 w 37"/>
                <a:gd name="T21" fmla="*/ 16 h 49"/>
                <a:gd name="T22" fmla="*/ 29 w 37"/>
                <a:gd name="T23" fmla="*/ 19 h 49"/>
                <a:gd name="T24" fmla="*/ 31 w 37"/>
                <a:gd name="T25" fmla="*/ 22 h 49"/>
                <a:gd name="T26" fmla="*/ 31 w 37"/>
                <a:gd name="T27" fmla="*/ 24 h 49"/>
                <a:gd name="T28" fmla="*/ 31 w 37"/>
                <a:gd name="T29" fmla="*/ 25 h 49"/>
                <a:gd name="T30" fmla="*/ 28 w 37"/>
                <a:gd name="T31" fmla="*/ 24 h 49"/>
                <a:gd name="T32" fmla="*/ 26 w 37"/>
                <a:gd name="T33" fmla="*/ 26 h 49"/>
                <a:gd name="T34" fmla="*/ 27 w 37"/>
                <a:gd name="T35" fmla="*/ 30 h 49"/>
                <a:gd name="T36" fmla="*/ 29 w 37"/>
                <a:gd name="T37" fmla="*/ 31 h 49"/>
                <a:gd name="T38" fmla="*/ 32 w 37"/>
                <a:gd name="T39" fmla="*/ 31 h 49"/>
                <a:gd name="T40" fmla="*/ 35 w 37"/>
                <a:gd name="T41" fmla="*/ 35 h 49"/>
                <a:gd name="T42" fmla="*/ 36 w 37"/>
                <a:gd name="T43" fmla="*/ 37 h 49"/>
                <a:gd name="T44" fmla="*/ 37 w 37"/>
                <a:gd name="T45" fmla="*/ 40 h 49"/>
                <a:gd name="T46" fmla="*/ 36 w 37"/>
                <a:gd name="T47" fmla="*/ 41 h 49"/>
                <a:gd name="T48" fmla="*/ 32 w 37"/>
                <a:gd name="T49" fmla="*/ 41 h 49"/>
                <a:gd name="T50" fmla="*/ 30 w 37"/>
                <a:gd name="T51" fmla="*/ 43 h 49"/>
                <a:gd name="T52" fmla="*/ 28 w 37"/>
                <a:gd name="T53" fmla="*/ 42 h 49"/>
                <a:gd name="T54" fmla="*/ 26 w 37"/>
                <a:gd name="T55" fmla="*/ 43 h 49"/>
                <a:gd name="T56" fmla="*/ 24 w 37"/>
                <a:gd name="T57" fmla="*/ 42 h 49"/>
                <a:gd name="T58" fmla="*/ 22 w 37"/>
                <a:gd name="T59" fmla="*/ 41 h 49"/>
                <a:gd name="T60" fmla="*/ 20 w 37"/>
                <a:gd name="T61" fmla="*/ 42 h 49"/>
                <a:gd name="T62" fmla="*/ 21 w 37"/>
                <a:gd name="T63" fmla="*/ 43 h 49"/>
                <a:gd name="T64" fmla="*/ 19 w 37"/>
                <a:gd name="T65" fmla="*/ 44 h 49"/>
                <a:gd name="T66" fmla="*/ 19 w 37"/>
                <a:gd name="T67" fmla="*/ 46 h 49"/>
                <a:gd name="T68" fmla="*/ 18 w 37"/>
                <a:gd name="T69" fmla="*/ 48 h 49"/>
                <a:gd name="T70" fmla="*/ 14 w 37"/>
                <a:gd name="T71" fmla="*/ 48 h 49"/>
                <a:gd name="T72" fmla="*/ 12 w 37"/>
                <a:gd name="T73" fmla="*/ 47 h 49"/>
                <a:gd name="T74" fmla="*/ 9 w 37"/>
                <a:gd name="T75" fmla="*/ 46 h 49"/>
                <a:gd name="T76" fmla="*/ 8 w 37"/>
                <a:gd name="T77" fmla="*/ 47 h 49"/>
                <a:gd name="T78" fmla="*/ 7 w 37"/>
                <a:gd name="T79" fmla="*/ 48 h 49"/>
                <a:gd name="T80" fmla="*/ 5 w 37"/>
                <a:gd name="T81" fmla="*/ 46 h 49"/>
                <a:gd name="T82" fmla="*/ 3 w 37"/>
                <a:gd name="T83" fmla="*/ 44 h 49"/>
                <a:gd name="T84" fmla="*/ 2 w 37"/>
                <a:gd name="T85" fmla="*/ 41 h 49"/>
                <a:gd name="T86" fmla="*/ 1 w 37"/>
                <a:gd name="T87" fmla="*/ 39 h 49"/>
                <a:gd name="T88" fmla="*/ 3 w 37"/>
                <a:gd name="T89" fmla="*/ 37 h 49"/>
                <a:gd name="T90" fmla="*/ 4 w 37"/>
                <a:gd name="T91" fmla="*/ 35 h 49"/>
                <a:gd name="T92" fmla="*/ 5 w 37"/>
                <a:gd name="T93" fmla="*/ 32 h 49"/>
                <a:gd name="T94" fmla="*/ 2 w 37"/>
                <a:gd name="T95" fmla="*/ 30 h 49"/>
                <a:gd name="T96" fmla="*/ 0 w 37"/>
                <a:gd name="T97" fmla="*/ 28 h 49"/>
                <a:gd name="T98" fmla="*/ 2 w 37"/>
                <a:gd name="T99" fmla="*/ 26 h 49"/>
                <a:gd name="T100" fmla="*/ 4 w 37"/>
                <a:gd name="T101" fmla="*/ 25 h 49"/>
                <a:gd name="T102" fmla="*/ 6 w 37"/>
                <a:gd name="T103" fmla="*/ 23 h 49"/>
                <a:gd name="T104" fmla="*/ 6 w 37"/>
                <a:gd name="T105" fmla="*/ 22 h 49"/>
                <a:gd name="T106" fmla="*/ 9 w 37"/>
                <a:gd name="T107" fmla="*/ 20 h 49"/>
                <a:gd name="T108" fmla="*/ 11 w 37"/>
                <a:gd name="T109" fmla="*/ 20 h 49"/>
                <a:gd name="T110" fmla="*/ 14 w 37"/>
                <a:gd name="T111" fmla="*/ 20 h 49"/>
                <a:gd name="T112" fmla="*/ 17 w 37"/>
                <a:gd name="T113" fmla="*/ 19 h 49"/>
                <a:gd name="T114" fmla="*/ 18 w 37"/>
                <a:gd name="T115" fmla="*/ 18 h 49"/>
                <a:gd name="T116" fmla="*/ 19 w 37"/>
                <a:gd name="T117" fmla="*/ 18 h 49"/>
                <a:gd name="T118" fmla="*/ 20 w 37"/>
                <a:gd name="T119" fmla="*/ 14 h 49"/>
                <a:gd name="T120" fmla="*/ 19 w 37"/>
                <a:gd name="T121" fmla="*/ 12 h 4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7"/>
                <a:gd name="T184" fmla="*/ 0 h 49"/>
                <a:gd name="T185" fmla="*/ 37 w 37"/>
                <a:gd name="T186" fmla="*/ 49 h 4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7" h="49">
                  <a:moveTo>
                    <a:pt x="19" y="10"/>
                  </a:moveTo>
                  <a:lnTo>
                    <a:pt x="20" y="9"/>
                  </a:lnTo>
                  <a:lnTo>
                    <a:pt x="22" y="7"/>
                  </a:lnTo>
                  <a:lnTo>
                    <a:pt x="23" y="7"/>
                  </a:lnTo>
                  <a:lnTo>
                    <a:pt x="22" y="4"/>
                  </a:lnTo>
                  <a:lnTo>
                    <a:pt x="22" y="3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29" y="1"/>
                  </a:lnTo>
                  <a:lnTo>
                    <a:pt x="29" y="3"/>
                  </a:lnTo>
                  <a:lnTo>
                    <a:pt x="31" y="6"/>
                  </a:lnTo>
                  <a:lnTo>
                    <a:pt x="31" y="7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0" y="11"/>
                  </a:lnTo>
                  <a:lnTo>
                    <a:pt x="29" y="11"/>
                  </a:lnTo>
                  <a:lnTo>
                    <a:pt x="28" y="11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8" y="16"/>
                  </a:lnTo>
                  <a:lnTo>
                    <a:pt x="29" y="17"/>
                  </a:lnTo>
                  <a:lnTo>
                    <a:pt x="29" y="19"/>
                  </a:lnTo>
                  <a:lnTo>
                    <a:pt x="30" y="21"/>
                  </a:lnTo>
                  <a:lnTo>
                    <a:pt x="31" y="22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31" y="25"/>
                  </a:lnTo>
                  <a:lnTo>
                    <a:pt x="29" y="24"/>
                  </a:lnTo>
                  <a:lnTo>
                    <a:pt x="28" y="24"/>
                  </a:lnTo>
                  <a:lnTo>
                    <a:pt x="27" y="25"/>
                  </a:lnTo>
                  <a:lnTo>
                    <a:pt x="26" y="26"/>
                  </a:lnTo>
                  <a:lnTo>
                    <a:pt x="27" y="27"/>
                  </a:lnTo>
                  <a:lnTo>
                    <a:pt x="27" y="30"/>
                  </a:lnTo>
                  <a:lnTo>
                    <a:pt x="28" y="31"/>
                  </a:lnTo>
                  <a:lnTo>
                    <a:pt x="29" y="31"/>
                  </a:lnTo>
                  <a:lnTo>
                    <a:pt x="30" y="31"/>
                  </a:lnTo>
                  <a:lnTo>
                    <a:pt x="32" y="31"/>
                  </a:lnTo>
                  <a:lnTo>
                    <a:pt x="33" y="33"/>
                  </a:lnTo>
                  <a:lnTo>
                    <a:pt x="35" y="35"/>
                  </a:lnTo>
                  <a:lnTo>
                    <a:pt x="35" y="36"/>
                  </a:lnTo>
                  <a:lnTo>
                    <a:pt x="36" y="37"/>
                  </a:lnTo>
                  <a:lnTo>
                    <a:pt x="36" y="39"/>
                  </a:lnTo>
                  <a:lnTo>
                    <a:pt x="37" y="40"/>
                  </a:lnTo>
                  <a:lnTo>
                    <a:pt x="36" y="41"/>
                  </a:lnTo>
                  <a:lnTo>
                    <a:pt x="32" y="41"/>
                  </a:lnTo>
                  <a:lnTo>
                    <a:pt x="31" y="43"/>
                  </a:lnTo>
                  <a:lnTo>
                    <a:pt x="30" y="43"/>
                  </a:lnTo>
                  <a:lnTo>
                    <a:pt x="28" y="42"/>
                  </a:lnTo>
                  <a:lnTo>
                    <a:pt x="27" y="42"/>
                  </a:lnTo>
                  <a:lnTo>
                    <a:pt x="26" y="43"/>
                  </a:lnTo>
                  <a:lnTo>
                    <a:pt x="25" y="43"/>
                  </a:lnTo>
                  <a:lnTo>
                    <a:pt x="24" y="42"/>
                  </a:lnTo>
                  <a:lnTo>
                    <a:pt x="23" y="41"/>
                  </a:lnTo>
                  <a:lnTo>
                    <a:pt x="22" y="41"/>
                  </a:lnTo>
                  <a:lnTo>
                    <a:pt x="21" y="41"/>
                  </a:lnTo>
                  <a:lnTo>
                    <a:pt x="20" y="42"/>
                  </a:lnTo>
                  <a:lnTo>
                    <a:pt x="21" y="43"/>
                  </a:lnTo>
                  <a:lnTo>
                    <a:pt x="20" y="44"/>
                  </a:lnTo>
                  <a:lnTo>
                    <a:pt x="19" y="44"/>
                  </a:lnTo>
                  <a:lnTo>
                    <a:pt x="19" y="45"/>
                  </a:lnTo>
                  <a:lnTo>
                    <a:pt x="19" y="46"/>
                  </a:lnTo>
                  <a:lnTo>
                    <a:pt x="19" y="47"/>
                  </a:lnTo>
                  <a:lnTo>
                    <a:pt x="18" y="48"/>
                  </a:lnTo>
                  <a:lnTo>
                    <a:pt x="17" y="48"/>
                  </a:lnTo>
                  <a:lnTo>
                    <a:pt x="14" y="48"/>
                  </a:lnTo>
                  <a:lnTo>
                    <a:pt x="13" y="49"/>
                  </a:lnTo>
                  <a:lnTo>
                    <a:pt x="12" y="47"/>
                  </a:lnTo>
                  <a:lnTo>
                    <a:pt x="11" y="47"/>
                  </a:lnTo>
                  <a:lnTo>
                    <a:pt x="9" y="46"/>
                  </a:lnTo>
                  <a:lnTo>
                    <a:pt x="8" y="47"/>
                  </a:lnTo>
                  <a:lnTo>
                    <a:pt x="7" y="47"/>
                  </a:lnTo>
                  <a:lnTo>
                    <a:pt x="7" y="48"/>
                  </a:lnTo>
                  <a:lnTo>
                    <a:pt x="6" y="47"/>
                  </a:lnTo>
                  <a:lnTo>
                    <a:pt x="5" y="46"/>
                  </a:lnTo>
                  <a:lnTo>
                    <a:pt x="4" y="46"/>
                  </a:lnTo>
                  <a:lnTo>
                    <a:pt x="3" y="44"/>
                  </a:lnTo>
                  <a:lnTo>
                    <a:pt x="2" y="42"/>
                  </a:lnTo>
                  <a:lnTo>
                    <a:pt x="2" y="41"/>
                  </a:lnTo>
                  <a:lnTo>
                    <a:pt x="1" y="40"/>
                  </a:lnTo>
                  <a:lnTo>
                    <a:pt x="1" y="39"/>
                  </a:lnTo>
                  <a:lnTo>
                    <a:pt x="2" y="38"/>
                  </a:lnTo>
                  <a:lnTo>
                    <a:pt x="3" y="37"/>
                  </a:lnTo>
                  <a:lnTo>
                    <a:pt x="4" y="36"/>
                  </a:lnTo>
                  <a:lnTo>
                    <a:pt x="4" y="35"/>
                  </a:lnTo>
                  <a:lnTo>
                    <a:pt x="5" y="33"/>
                  </a:lnTo>
                  <a:lnTo>
                    <a:pt x="5" y="32"/>
                  </a:lnTo>
                  <a:lnTo>
                    <a:pt x="3" y="31"/>
                  </a:lnTo>
                  <a:lnTo>
                    <a:pt x="2" y="30"/>
                  </a:lnTo>
                  <a:lnTo>
                    <a:pt x="0" y="29"/>
                  </a:lnTo>
                  <a:lnTo>
                    <a:pt x="0" y="28"/>
                  </a:lnTo>
                  <a:lnTo>
                    <a:pt x="0" y="27"/>
                  </a:lnTo>
                  <a:lnTo>
                    <a:pt x="2" y="26"/>
                  </a:lnTo>
                  <a:lnTo>
                    <a:pt x="4" y="26"/>
                  </a:lnTo>
                  <a:lnTo>
                    <a:pt x="4" y="25"/>
                  </a:lnTo>
                  <a:lnTo>
                    <a:pt x="4" y="24"/>
                  </a:lnTo>
                  <a:lnTo>
                    <a:pt x="6" y="23"/>
                  </a:lnTo>
                  <a:lnTo>
                    <a:pt x="6" y="22"/>
                  </a:lnTo>
                  <a:lnTo>
                    <a:pt x="7" y="20"/>
                  </a:lnTo>
                  <a:lnTo>
                    <a:pt x="9" y="20"/>
                  </a:lnTo>
                  <a:lnTo>
                    <a:pt x="11" y="20"/>
                  </a:lnTo>
                  <a:lnTo>
                    <a:pt x="12" y="20"/>
                  </a:lnTo>
                  <a:lnTo>
                    <a:pt x="14" y="20"/>
                  </a:lnTo>
                  <a:lnTo>
                    <a:pt x="16" y="20"/>
                  </a:lnTo>
                  <a:lnTo>
                    <a:pt x="17" y="19"/>
                  </a:lnTo>
                  <a:lnTo>
                    <a:pt x="18" y="19"/>
                  </a:lnTo>
                  <a:lnTo>
                    <a:pt x="18" y="18"/>
                  </a:lnTo>
                  <a:lnTo>
                    <a:pt x="18" y="17"/>
                  </a:lnTo>
                  <a:lnTo>
                    <a:pt x="19" y="18"/>
                  </a:lnTo>
                  <a:lnTo>
                    <a:pt x="20" y="17"/>
                  </a:lnTo>
                  <a:lnTo>
                    <a:pt x="20" y="14"/>
                  </a:lnTo>
                  <a:lnTo>
                    <a:pt x="19" y="14"/>
                  </a:lnTo>
                  <a:lnTo>
                    <a:pt x="19" y="12"/>
                  </a:lnTo>
                  <a:lnTo>
                    <a:pt x="19" y="1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C0C014A0-9B33-F4F3-762F-D01DBD5608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" y="9"/>
              <a:ext cx="41" cy="40"/>
            </a:xfrm>
            <a:custGeom>
              <a:avLst/>
              <a:gdLst>
                <a:gd name="T0" fmla="*/ 8 w 41"/>
                <a:gd name="T1" fmla="*/ 8 h 40"/>
                <a:gd name="T2" fmla="*/ 8 w 41"/>
                <a:gd name="T3" fmla="*/ 11 h 40"/>
                <a:gd name="T4" fmla="*/ 9 w 41"/>
                <a:gd name="T5" fmla="*/ 13 h 40"/>
                <a:gd name="T6" fmla="*/ 12 w 41"/>
                <a:gd name="T7" fmla="*/ 10 h 40"/>
                <a:gd name="T8" fmla="*/ 14 w 41"/>
                <a:gd name="T9" fmla="*/ 8 h 40"/>
                <a:gd name="T10" fmla="*/ 16 w 41"/>
                <a:gd name="T11" fmla="*/ 2 h 40"/>
                <a:gd name="T12" fmla="*/ 18 w 41"/>
                <a:gd name="T13" fmla="*/ 3 h 40"/>
                <a:gd name="T14" fmla="*/ 20 w 41"/>
                <a:gd name="T15" fmla="*/ 6 h 40"/>
                <a:gd name="T16" fmla="*/ 23 w 41"/>
                <a:gd name="T17" fmla="*/ 5 h 40"/>
                <a:gd name="T18" fmla="*/ 25 w 41"/>
                <a:gd name="T19" fmla="*/ 4 h 40"/>
                <a:gd name="T20" fmla="*/ 28 w 41"/>
                <a:gd name="T21" fmla="*/ 0 h 40"/>
                <a:gd name="T22" fmla="*/ 31 w 41"/>
                <a:gd name="T23" fmla="*/ 3 h 40"/>
                <a:gd name="T24" fmla="*/ 32 w 41"/>
                <a:gd name="T25" fmla="*/ 6 h 40"/>
                <a:gd name="T26" fmla="*/ 32 w 41"/>
                <a:gd name="T27" fmla="*/ 11 h 40"/>
                <a:gd name="T28" fmla="*/ 31 w 41"/>
                <a:gd name="T29" fmla="*/ 16 h 40"/>
                <a:gd name="T30" fmla="*/ 33 w 41"/>
                <a:gd name="T31" fmla="*/ 20 h 40"/>
                <a:gd name="T32" fmla="*/ 36 w 41"/>
                <a:gd name="T33" fmla="*/ 18 h 40"/>
                <a:gd name="T34" fmla="*/ 36 w 41"/>
                <a:gd name="T35" fmla="*/ 23 h 40"/>
                <a:gd name="T36" fmla="*/ 33 w 41"/>
                <a:gd name="T37" fmla="*/ 26 h 40"/>
                <a:gd name="T38" fmla="*/ 34 w 41"/>
                <a:gd name="T39" fmla="*/ 29 h 40"/>
                <a:gd name="T40" fmla="*/ 36 w 41"/>
                <a:gd name="T41" fmla="*/ 29 h 40"/>
                <a:gd name="T42" fmla="*/ 38 w 41"/>
                <a:gd name="T43" fmla="*/ 33 h 40"/>
                <a:gd name="T44" fmla="*/ 40 w 41"/>
                <a:gd name="T45" fmla="*/ 35 h 40"/>
                <a:gd name="T46" fmla="*/ 36 w 41"/>
                <a:gd name="T47" fmla="*/ 36 h 40"/>
                <a:gd name="T48" fmla="*/ 32 w 41"/>
                <a:gd name="T49" fmla="*/ 35 h 40"/>
                <a:gd name="T50" fmla="*/ 30 w 41"/>
                <a:gd name="T51" fmla="*/ 36 h 40"/>
                <a:gd name="T52" fmla="*/ 27 w 41"/>
                <a:gd name="T53" fmla="*/ 35 h 40"/>
                <a:gd name="T54" fmla="*/ 22 w 41"/>
                <a:gd name="T55" fmla="*/ 32 h 40"/>
                <a:gd name="T56" fmla="*/ 19 w 41"/>
                <a:gd name="T57" fmla="*/ 32 h 40"/>
                <a:gd name="T58" fmla="*/ 16 w 41"/>
                <a:gd name="T59" fmla="*/ 30 h 40"/>
                <a:gd name="T60" fmla="*/ 14 w 41"/>
                <a:gd name="T61" fmla="*/ 31 h 40"/>
                <a:gd name="T62" fmla="*/ 14 w 41"/>
                <a:gd name="T63" fmla="*/ 35 h 40"/>
                <a:gd name="T64" fmla="*/ 12 w 41"/>
                <a:gd name="T65" fmla="*/ 38 h 40"/>
                <a:gd name="T66" fmla="*/ 11 w 41"/>
                <a:gd name="T67" fmla="*/ 39 h 40"/>
                <a:gd name="T68" fmla="*/ 7 w 41"/>
                <a:gd name="T69" fmla="*/ 33 h 40"/>
                <a:gd name="T70" fmla="*/ 4 w 41"/>
                <a:gd name="T71" fmla="*/ 31 h 40"/>
                <a:gd name="T72" fmla="*/ 2 w 41"/>
                <a:gd name="T73" fmla="*/ 30 h 40"/>
                <a:gd name="T74" fmla="*/ 1 w 41"/>
                <a:gd name="T75" fmla="*/ 26 h 40"/>
                <a:gd name="T76" fmla="*/ 1 w 41"/>
                <a:gd name="T77" fmla="*/ 25 h 40"/>
                <a:gd name="T78" fmla="*/ 3 w 41"/>
                <a:gd name="T79" fmla="*/ 24 h 40"/>
                <a:gd name="T80" fmla="*/ 6 w 41"/>
                <a:gd name="T81" fmla="*/ 23 h 40"/>
                <a:gd name="T82" fmla="*/ 4 w 41"/>
                <a:gd name="T83" fmla="*/ 20 h 40"/>
                <a:gd name="T84" fmla="*/ 2 w 41"/>
                <a:gd name="T85" fmla="*/ 16 h 40"/>
                <a:gd name="T86" fmla="*/ 2 w 41"/>
                <a:gd name="T87" fmla="*/ 13 h 40"/>
                <a:gd name="T88" fmla="*/ 2 w 41"/>
                <a:gd name="T89" fmla="*/ 11 h 40"/>
                <a:gd name="T90" fmla="*/ 5 w 41"/>
                <a:gd name="T91" fmla="*/ 10 h 40"/>
                <a:gd name="T92" fmla="*/ 6 w 41"/>
                <a:gd name="T93" fmla="*/ 7 h 4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1"/>
                <a:gd name="T142" fmla="*/ 0 h 40"/>
                <a:gd name="T143" fmla="*/ 41 w 41"/>
                <a:gd name="T144" fmla="*/ 40 h 4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1" h="40">
                  <a:moveTo>
                    <a:pt x="6" y="7"/>
                  </a:moveTo>
                  <a:lnTo>
                    <a:pt x="7" y="7"/>
                  </a:lnTo>
                  <a:lnTo>
                    <a:pt x="8" y="8"/>
                  </a:lnTo>
                  <a:lnTo>
                    <a:pt x="8" y="9"/>
                  </a:lnTo>
                  <a:lnTo>
                    <a:pt x="8" y="10"/>
                  </a:lnTo>
                  <a:lnTo>
                    <a:pt x="8" y="11"/>
                  </a:lnTo>
                  <a:lnTo>
                    <a:pt x="7" y="11"/>
                  </a:lnTo>
                  <a:lnTo>
                    <a:pt x="8" y="12"/>
                  </a:lnTo>
                  <a:lnTo>
                    <a:pt x="9" y="13"/>
                  </a:lnTo>
                  <a:lnTo>
                    <a:pt x="10" y="12"/>
                  </a:lnTo>
                  <a:lnTo>
                    <a:pt x="11" y="11"/>
                  </a:lnTo>
                  <a:lnTo>
                    <a:pt x="12" y="10"/>
                  </a:lnTo>
                  <a:lnTo>
                    <a:pt x="12" y="9"/>
                  </a:lnTo>
                  <a:lnTo>
                    <a:pt x="13" y="9"/>
                  </a:lnTo>
                  <a:lnTo>
                    <a:pt x="14" y="8"/>
                  </a:lnTo>
                  <a:lnTo>
                    <a:pt x="15" y="6"/>
                  </a:lnTo>
                  <a:lnTo>
                    <a:pt x="16" y="5"/>
                  </a:lnTo>
                  <a:lnTo>
                    <a:pt x="16" y="2"/>
                  </a:lnTo>
                  <a:lnTo>
                    <a:pt x="17" y="1"/>
                  </a:lnTo>
                  <a:lnTo>
                    <a:pt x="18" y="1"/>
                  </a:lnTo>
                  <a:lnTo>
                    <a:pt x="18" y="3"/>
                  </a:lnTo>
                  <a:lnTo>
                    <a:pt x="18" y="5"/>
                  </a:lnTo>
                  <a:lnTo>
                    <a:pt x="19" y="6"/>
                  </a:lnTo>
                  <a:lnTo>
                    <a:pt x="20" y="6"/>
                  </a:lnTo>
                  <a:lnTo>
                    <a:pt x="20" y="7"/>
                  </a:lnTo>
                  <a:lnTo>
                    <a:pt x="21" y="7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6" y="1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0" y="2"/>
                  </a:lnTo>
                  <a:lnTo>
                    <a:pt x="31" y="3"/>
                  </a:lnTo>
                  <a:lnTo>
                    <a:pt x="32" y="4"/>
                  </a:lnTo>
                  <a:lnTo>
                    <a:pt x="33" y="5"/>
                  </a:lnTo>
                  <a:lnTo>
                    <a:pt x="32" y="6"/>
                  </a:lnTo>
                  <a:lnTo>
                    <a:pt x="32" y="8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1" y="14"/>
                  </a:lnTo>
                  <a:lnTo>
                    <a:pt x="31" y="16"/>
                  </a:lnTo>
                  <a:lnTo>
                    <a:pt x="31" y="18"/>
                  </a:lnTo>
                  <a:lnTo>
                    <a:pt x="32" y="19"/>
                  </a:lnTo>
                  <a:lnTo>
                    <a:pt x="33" y="20"/>
                  </a:lnTo>
                  <a:lnTo>
                    <a:pt x="34" y="19"/>
                  </a:lnTo>
                  <a:lnTo>
                    <a:pt x="35" y="18"/>
                  </a:lnTo>
                  <a:lnTo>
                    <a:pt x="36" y="18"/>
                  </a:lnTo>
                  <a:lnTo>
                    <a:pt x="35" y="19"/>
                  </a:lnTo>
                  <a:lnTo>
                    <a:pt x="36" y="22"/>
                  </a:lnTo>
                  <a:lnTo>
                    <a:pt x="36" y="23"/>
                  </a:lnTo>
                  <a:lnTo>
                    <a:pt x="35" y="23"/>
                  </a:lnTo>
                  <a:lnTo>
                    <a:pt x="34" y="24"/>
                  </a:lnTo>
                  <a:lnTo>
                    <a:pt x="33" y="26"/>
                  </a:lnTo>
                  <a:lnTo>
                    <a:pt x="33" y="27"/>
                  </a:lnTo>
                  <a:lnTo>
                    <a:pt x="33" y="28"/>
                  </a:lnTo>
                  <a:lnTo>
                    <a:pt x="34" y="29"/>
                  </a:lnTo>
                  <a:lnTo>
                    <a:pt x="35" y="28"/>
                  </a:lnTo>
                  <a:lnTo>
                    <a:pt x="36" y="29"/>
                  </a:lnTo>
                  <a:lnTo>
                    <a:pt x="36" y="31"/>
                  </a:lnTo>
                  <a:lnTo>
                    <a:pt x="36" y="32"/>
                  </a:lnTo>
                  <a:lnTo>
                    <a:pt x="38" y="33"/>
                  </a:lnTo>
                  <a:lnTo>
                    <a:pt x="39" y="34"/>
                  </a:lnTo>
                  <a:lnTo>
                    <a:pt x="40" y="35"/>
                  </a:lnTo>
                  <a:lnTo>
                    <a:pt x="41" y="36"/>
                  </a:lnTo>
                  <a:lnTo>
                    <a:pt x="40" y="36"/>
                  </a:lnTo>
                  <a:lnTo>
                    <a:pt x="36" y="36"/>
                  </a:lnTo>
                  <a:lnTo>
                    <a:pt x="36" y="37"/>
                  </a:lnTo>
                  <a:lnTo>
                    <a:pt x="34" y="36"/>
                  </a:lnTo>
                  <a:lnTo>
                    <a:pt x="32" y="35"/>
                  </a:lnTo>
                  <a:lnTo>
                    <a:pt x="31" y="35"/>
                  </a:lnTo>
                  <a:lnTo>
                    <a:pt x="30" y="36"/>
                  </a:lnTo>
                  <a:lnTo>
                    <a:pt x="28" y="35"/>
                  </a:lnTo>
                  <a:lnTo>
                    <a:pt x="27" y="35"/>
                  </a:lnTo>
                  <a:lnTo>
                    <a:pt x="26" y="35"/>
                  </a:lnTo>
                  <a:lnTo>
                    <a:pt x="24" y="34"/>
                  </a:lnTo>
                  <a:lnTo>
                    <a:pt x="22" y="32"/>
                  </a:lnTo>
                  <a:lnTo>
                    <a:pt x="21" y="31"/>
                  </a:lnTo>
                  <a:lnTo>
                    <a:pt x="20" y="31"/>
                  </a:lnTo>
                  <a:lnTo>
                    <a:pt x="19" y="32"/>
                  </a:lnTo>
                  <a:lnTo>
                    <a:pt x="18" y="32"/>
                  </a:lnTo>
                  <a:lnTo>
                    <a:pt x="17" y="31"/>
                  </a:lnTo>
                  <a:lnTo>
                    <a:pt x="16" y="30"/>
                  </a:lnTo>
                  <a:lnTo>
                    <a:pt x="15" y="31"/>
                  </a:lnTo>
                  <a:lnTo>
                    <a:pt x="14" y="31"/>
                  </a:lnTo>
                  <a:lnTo>
                    <a:pt x="14" y="32"/>
                  </a:lnTo>
                  <a:lnTo>
                    <a:pt x="14" y="33"/>
                  </a:lnTo>
                  <a:lnTo>
                    <a:pt x="14" y="35"/>
                  </a:lnTo>
                  <a:lnTo>
                    <a:pt x="13" y="36"/>
                  </a:lnTo>
                  <a:lnTo>
                    <a:pt x="13" y="37"/>
                  </a:lnTo>
                  <a:lnTo>
                    <a:pt x="12" y="38"/>
                  </a:lnTo>
                  <a:lnTo>
                    <a:pt x="12" y="39"/>
                  </a:lnTo>
                  <a:lnTo>
                    <a:pt x="11" y="40"/>
                  </a:lnTo>
                  <a:lnTo>
                    <a:pt x="11" y="39"/>
                  </a:lnTo>
                  <a:lnTo>
                    <a:pt x="10" y="39"/>
                  </a:lnTo>
                  <a:lnTo>
                    <a:pt x="10" y="37"/>
                  </a:lnTo>
                  <a:lnTo>
                    <a:pt x="7" y="33"/>
                  </a:lnTo>
                  <a:lnTo>
                    <a:pt x="6" y="31"/>
                  </a:lnTo>
                  <a:lnTo>
                    <a:pt x="5" y="31"/>
                  </a:lnTo>
                  <a:lnTo>
                    <a:pt x="4" y="31"/>
                  </a:lnTo>
                  <a:lnTo>
                    <a:pt x="3" y="31"/>
                  </a:lnTo>
                  <a:lnTo>
                    <a:pt x="2" y="30"/>
                  </a:lnTo>
                  <a:lnTo>
                    <a:pt x="1" y="30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0" y="26"/>
                  </a:lnTo>
                  <a:lnTo>
                    <a:pt x="1" y="25"/>
                  </a:lnTo>
                  <a:lnTo>
                    <a:pt x="2" y="24"/>
                  </a:lnTo>
                  <a:lnTo>
                    <a:pt x="3" y="24"/>
                  </a:lnTo>
                  <a:lnTo>
                    <a:pt x="5" y="25"/>
                  </a:lnTo>
                  <a:lnTo>
                    <a:pt x="5" y="24"/>
                  </a:lnTo>
                  <a:lnTo>
                    <a:pt x="6" y="23"/>
                  </a:lnTo>
                  <a:lnTo>
                    <a:pt x="5" y="22"/>
                  </a:lnTo>
                  <a:lnTo>
                    <a:pt x="4" y="20"/>
                  </a:lnTo>
                  <a:lnTo>
                    <a:pt x="4" y="19"/>
                  </a:lnTo>
                  <a:lnTo>
                    <a:pt x="3" y="17"/>
                  </a:lnTo>
                  <a:lnTo>
                    <a:pt x="2" y="16"/>
                  </a:lnTo>
                  <a:lnTo>
                    <a:pt x="2" y="15"/>
                  </a:lnTo>
                  <a:lnTo>
                    <a:pt x="2" y="14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2" y="11"/>
                  </a:lnTo>
                  <a:lnTo>
                    <a:pt x="3" y="11"/>
                  </a:lnTo>
                  <a:lnTo>
                    <a:pt x="4" y="11"/>
                  </a:lnTo>
                  <a:lnTo>
                    <a:pt x="5" y="10"/>
                  </a:lnTo>
                  <a:lnTo>
                    <a:pt x="5" y="9"/>
                  </a:lnTo>
                  <a:lnTo>
                    <a:pt x="6" y="7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763274B6-7901-2638-66D7-5CC161F864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" y="0"/>
              <a:ext cx="32" cy="28"/>
            </a:xfrm>
            <a:custGeom>
              <a:avLst/>
              <a:gdLst>
                <a:gd name="T0" fmla="*/ 0 w 32"/>
                <a:gd name="T1" fmla="*/ 7 h 28"/>
                <a:gd name="T2" fmla="*/ 3 w 32"/>
                <a:gd name="T3" fmla="*/ 5 h 28"/>
                <a:gd name="T4" fmla="*/ 3 w 32"/>
                <a:gd name="T5" fmla="*/ 3 h 28"/>
                <a:gd name="T6" fmla="*/ 6 w 32"/>
                <a:gd name="T7" fmla="*/ 1 h 28"/>
                <a:gd name="T8" fmla="*/ 7 w 32"/>
                <a:gd name="T9" fmla="*/ 2 h 28"/>
                <a:gd name="T10" fmla="*/ 12 w 32"/>
                <a:gd name="T11" fmla="*/ 4 h 28"/>
                <a:gd name="T12" fmla="*/ 15 w 32"/>
                <a:gd name="T13" fmla="*/ 3 h 28"/>
                <a:gd name="T14" fmla="*/ 18 w 32"/>
                <a:gd name="T15" fmla="*/ 1 h 28"/>
                <a:gd name="T16" fmla="*/ 22 w 32"/>
                <a:gd name="T17" fmla="*/ 2 h 28"/>
                <a:gd name="T18" fmla="*/ 25 w 32"/>
                <a:gd name="T19" fmla="*/ 1 h 28"/>
                <a:gd name="T20" fmla="*/ 27 w 32"/>
                <a:gd name="T21" fmla="*/ 0 h 28"/>
                <a:gd name="T22" fmla="*/ 28 w 32"/>
                <a:gd name="T23" fmla="*/ 3 h 28"/>
                <a:gd name="T24" fmla="*/ 29 w 32"/>
                <a:gd name="T25" fmla="*/ 5 h 28"/>
                <a:gd name="T26" fmla="*/ 31 w 32"/>
                <a:gd name="T27" fmla="*/ 7 h 28"/>
                <a:gd name="T28" fmla="*/ 32 w 32"/>
                <a:gd name="T29" fmla="*/ 10 h 28"/>
                <a:gd name="T30" fmla="*/ 29 w 32"/>
                <a:gd name="T31" fmla="*/ 11 h 28"/>
                <a:gd name="T32" fmla="*/ 26 w 32"/>
                <a:gd name="T33" fmla="*/ 14 h 28"/>
                <a:gd name="T34" fmla="*/ 23 w 32"/>
                <a:gd name="T35" fmla="*/ 15 h 28"/>
                <a:gd name="T36" fmla="*/ 21 w 32"/>
                <a:gd name="T37" fmla="*/ 16 h 28"/>
                <a:gd name="T38" fmla="*/ 22 w 32"/>
                <a:gd name="T39" fmla="*/ 18 h 28"/>
                <a:gd name="T40" fmla="*/ 24 w 32"/>
                <a:gd name="T41" fmla="*/ 19 h 28"/>
                <a:gd name="T42" fmla="*/ 22 w 32"/>
                <a:gd name="T43" fmla="*/ 20 h 28"/>
                <a:gd name="T44" fmla="*/ 21 w 32"/>
                <a:gd name="T45" fmla="*/ 21 h 28"/>
                <a:gd name="T46" fmla="*/ 20 w 32"/>
                <a:gd name="T47" fmla="*/ 23 h 28"/>
                <a:gd name="T48" fmla="*/ 19 w 32"/>
                <a:gd name="T49" fmla="*/ 23 h 28"/>
                <a:gd name="T50" fmla="*/ 17 w 32"/>
                <a:gd name="T51" fmla="*/ 23 h 28"/>
                <a:gd name="T52" fmla="*/ 15 w 32"/>
                <a:gd name="T53" fmla="*/ 24 h 28"/>
                <a:gd name="T54" fmla="*/ 14 w 32"/>
                <a:gd name="T55" fmla="*/ 27 h 28"/>
                <a:gd name="T56" fmla="*/ 12 w 32"/>
                <a:gd name="T57" fmla="*/ 28 h 28"/>
                <a:gd name="T58" fmla="*/ 10 w 32"/>
                <a:gd name="T59" fmla="*/ 28 h 28"/>
                <a:gd name="T60" fmla="*/ 8 w 32"/>
                <a:gd name="T61" fmla="*/ 27 h 28"/>
                <a:gd name="T62" fmla="*/ 6 w 32"/>
                <a:gd name="T63" fmla="*/ 28 h 28"/>
                <a:gd name="T64" fmla="*/ 5 w 32"/>
                <a:gd name="T65" fmla="*/ 27 h 28"/>
                <a:gd name="T66" fmla="*/ 4 w 32"/>
                <a:gd name="T67" fmla="*/ 28 h 28"/>
                <a:gd name="T68" fmla="*/ 3 w 32"/>
                <a:gd name="T69" fmla="*/ 28 h 28"/>
                <a:gd name="T70" fmla="*/ 2 w 32"/>
                <a:gd name="T71" fmla="*/ 26 h 28"/>
                <a:gd name="T72" fmla="*/ 2 w 32"/>
                <a:gd name="T73" fmla="*/ 23 h 28"/>
                <a:gd name="T74" fmla="*/ 3 w 32"/>
                <a:gd name="T75" fmla="*/ 20 h 28"/>
                <a:gd name="T76" fmla="*/ 3 w 32"/>
                <a:gd name="T77" fmla="*/ 18 h 28"/>
                <a:gd name="T78" fmla="*/ 3 w 32"/>
                <a:gd name="T79" fmla="*/ 15 h 28"/>
                <a:gd name="T80" fmla="*/ 4 w 32"/>
                <a:gd name="T81" fmla="*/ 13 h 28"/>
                <a:gd name="T82" fmla="*/ 2 w 32"/>
                <a:gd name="T83" fmla="*/ 12 h 28"/>
                <a:gd name="T84" fmla="*/ 1 w 32"/>
                <a:gd name="T85" fmla="*/ 10 h 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"/>
                <a:gd name="T130" fmla="*/ 0 h 28"/>
                <a:gd name="T131" fmla="*/ 32 w 32"/>
                <a:gd name="T132" fmla="*/ 28 h 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" h="28">
                  <a:moveTo>
                    <a:pt x="0" y="9"/>
                  </a:moveTo>
                  <a:lnTo>
                    <a:pt x="0" y="7"/>
                  </a:lnTo>
                  <a:lnTo>
                    <a:pt x="2" y="6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3"/>
                  </a:lnTo>
                  <a:lnTo>
                    <a:pt x="6" y="0"/>
                  </a:lnTo>
                  <a:lnTo>
                    <a:pt x="6" y="1"/>
                  </a:lnTo>
                  <a:lnTo>
                    <a:pt x="7" y="2"/>
                  </a:lnTo>
                  <a:lnTo>
                    <a:pt x="9" y="3"/>
                  </a:lnTo>
                  <a:lnTo>
                    <a:pt x="12" y="4"/>
                  </a:lnTo>
                  <a:lnTo>
                    <a:pt x="13" y="4"/>
                  </a:lnTo>
                  <a:lnTo>
                    <a:pt x="15" y="3"/>
                  </a:lnTo>
                  <a:lnTo>
                    <a:pt x="17" y="1"/>
                  </a:lnTo>
                  <a:lnTo>
                    <a:pt x="18" y="1"/>
                  </a:lnTo>
                  <a:lnTo>
                    <a:pt x="20" y="2"/>
                  </a:lnTo>
                  <a:lnTo>
                    <a:pt x="22" y="2"/>
                  </a:lnTo>
                  <a:lnTo>
                    <a:pt x="24" y="2"/>
                  </a:lnTo>
                  <a:lnTo>
                    <a:pt x="25" y="1"/>
                  </a:lnTo>
                  <a:lnTo>
                    <a:pt x="26" y="1"/>
                  </a:lnTo>
                  <a:lnTo>
                    <a:pt x="27" y="0"/>
                  </a:lnTo>
                  <a:lnTo>
                    <a:pt x="28" y="2"/>
                  </a:lnTo>
                  <a:lnTo>
                    <a:pt x="28" y="3"/>
                  </a:lnTo>
                  <a:lnTo>
                    <a:pt x="28" y="4"/>
                  </a:lnTo>
                  <a:lnTo>
                    <a:pt x="29" y="5"/>
                  </a:lnTo>
                  <a:lnTo>
                    <a:pt x="30" y="6"/>
                  </a:lnTo>
                  <a:lnTo>
                    <a:pt x="31" y="7"/>
                  </a:lnTo>
                  <a:lnTo>
                    <a:pt x="32" y="9"/>
                  </a:lnTo>
                  <a:lnTo>
                    <a:pt x="32" y="10"/>
                  </a:lnTo>
                  <a:lnTo>
                    <a:pt x="30" y="10"/>
                  </a:lnTo>
                  <a:lnTo>
                    <a:pt x="29" y="11"/>
                  </a:lnTo>
                  <a:lnTo>
                    <a:pt x="27" y="12"/>
                  </a:lnTo>
                  <a:lnTo>
                    <a:pt x="26" y="14"/>
                  </a:lnTo>
                  <a:lnTo>
                    <a:pt x="25" y="15"/>
                  </a:lnTo>
                  <a:lnTo>
                    <a:pt x="23" y="15"/>
                  </a:lnTo>
                  <a:lnTo>
                    <a:pt x="22" y="15"/>
                  </a:lnTo>
                  <a:lnTo>
                    <a:pt x="21" y="16"/>
                  </a:lnTo>
                  <a:lnTo>
                    <a:pt x="21" y="17"/>
                  </a:lnTo>
                  <a:lnTo>
                    <a:pt x="22" y="18"/>
                  </a:lnTo>
                  <a:lnTo>
                    <a:pt x="23" y="18"/>
                  </a:lnTo>
                  <a:lnTo>
                    <a:pt x="24" y="19"/>
                  </a:lnTo>
                  <a:lnTo>
                    <a:pt x="23" y="19"/>
                  </a:lnTo>
                  <a:lnTo>
                    <a:pt x="22" y="20"/>
                  </a:lnTo>
                  <a:lnTo>
                    <a:pt x="21" y="20"/>
                  </a:lnTo>
                  <a:lnTo>
                    <a:pt x="21" y="21"/>
                  </a:lnTo>
                  <a:lnTo>
                    <a:pt x="21" y="22"/>
                  </a:lnTo>
                  <a:lnTo>
                    <a:pt x="20" y="23"/>
                  </a:lnTo>
                  <a:lnTo>
                    <a:pt x="19" y="23"/>
                  </a:lnTo>
                  <a:lnTo>
                    <a:pt x="18" y="23"/>
                  </a:lnTo>
                  <a:lnTo>
                    <a:pt x="17" y="23"/>
                  </a:lnTo>
                  <a:lnTo>
                    <a:pt x="16" y="23"/>
                  </a:lnTo>
                  <a:lnTo>
                    <a:pt x="15" y="24"/>
                  </a:lnTo>
                  <a:lnTo>
                    <a:pt x="15" y="25"/>
                  </a:lnTo>
                  <a:lnTo>
                    <a:pt x="14" y="27"/>
                  </a:lnTo>
                  <a:lnTo>
                    <a:pt x="13" y="27"/>
                  </a:lnTo>
                  <a:lnTo>
                    <a:pt x="12" y="28"/>
                  </a:lnTo>
                  <a:lnTo>
                    <a:pt x="11" y="28"/>
                  </a:lnTo>
                  <a:lnTo>
                    <a:pt x="10" y="28"/>
                  </a:lnTo>
                  <a:lnTo>
                    <a:pt x="9" y="28"/>
                  </a:lnTo>
                  <a:lnTo>
                    <a:pt x="8" y="27"/>
                  </a:lnTo>
                  <a:lnTo>
                    <a:pt x="7" y="27"/>
                  </a:lnTo>
                  <a:lnTo>
                    <a:pt x="6" y="28"/>
                  </a:lnTo>
                  <a:lnTo>
                    <a:pt x="6" y="27"/>
                  </a:lnTo>
                  <a:lnTo>
                    <a:pt x="5" y="27"/>
                  </a:lnTo>
                  <a:lnTo>
                    <a:pt x="4" y="28"/>
                  </a:lnTo>
                  <a:lnTo>
                    <a:pt x="3" y="28"/>
                  </a:lnTo>
                  <a:lnTo>
                    <a:pt x="2" y="27"/>
                  </a:lnTo>
                  <a:lnTo>
                    <a:pt x="2" y="26"/>
                  </a:lnTo>
                  <a:lnTo>
                    <a:pt x="2" y="25"/>
                  </a:lnTo>
                  <a:lnTo>
                    <a:pt x="2" y="23"/>
                  </a:lnTo>
                  <a:lnTo>
                    <a:pt x="3" y="22"/>
                  </a:lnTo>
                  <a:lnTo>
                    <a:pt x="3" y="20"/>
                  </a:lnTo>
                  <a:lnTo>
                    <a:pt x="3" y="19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3" y="15"/>
                  </a:lnTo>
                  <a:lnTo>
                    <a:pt x="4" y="14"/>
                  </a:lnTo>
                  <a:lnTo>
                    <a:pt x="4" y="13"/>
                  </a:lnTo>
                  <a:lnTo>
                    <a:pt x="3" y="13"/>
                  </a:lnTo>
                  <a:lnTo>
                    <a:pt x="2" y="12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ED658CE8-05F4-8CB2-F918-3D6DC6A21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84" y="12"/>
              <a:ext cx="21" cy="22"/>
            </a:xfrm>
            <a:custGeom>
              <a:avLst/>
              <a:gdLst>
                <a:gd name="T0" fmla="*/ 7 w 21"/>
                <a:gd name="T1" fmla="*/ 0 h 22"/>
                <a:gd name="T2" fmla="*/ 8 w 21"/>
                <a:gd name="T3" fmla="*/ 0 h 22"/>
                <a:gd name="T4" fmla="*/ 11 w 21"/>
                <a:gd name="T5" fmla="*/ 1 h 22"/>
                <a:gd name="T6" fmla="*/ 15 w 21"/>
                <a:gd name="T7" fmla="*/ 2 h 22"/>
                <a:gd name="T8" fmla="*/ 20 w 21"/>
                <a:gd name="T9" fmla="*/ 4 h 22"/>
                <a:gd name="T10" fmla="*/ 20 w 21"/>
                <a:gd name="T11" fmla="*/ 6 h 22"/>
                <a:gd name="T12" fmla="*/ 19 w 21"/>
                <a:gd name="T13" fmla="*/ 6 h 22"/>
                <a:gd name="T14" fmla="*/ 18 w 21"/>
                <a:gd name="T15" fmla="*/ 8 h 22"/>
                <a:gd name="T16" fmla="*/ 20 w 21"/>
                <a:gd name="T17" fmla="*/ 11 h 22"/>
                <a:gd name="T18" fmla="*/ 19 w 21"/>
                <a:gd name="T19" fmla="*/ 14 h 22"/>
                <a:gd name="T20" fmla="*/ 20 w 21"/>
                <a:gd name="T21" fmla="*/ 17 h 22"/>
                <a:gd name="T22" fmla="*/ 21 w 21"/>
                <a:gd name="T23" fmla="*/ 19 h 22"/>
                <a:gd name="T24" fmla="*/ 21 w 21"/>
                <a:gd name="T25" fmla="*/ 22 h 22"/>
                <a:gd name="T26" fmla="*/ 19 w 21"/>
                <a:gd name="T27" fmla="*/ 22 h 22"/>
                <a:gd name="T28" fmla="*/ 18 w 21"/>
                <a:gd name="T29" fmla="*/ 20 h 22"/>
                <a:gd name="T30" fmla="*/ 17 w 21"/>
                <a:gd name="T31" fmla="*/ 19 h 22"/>
                <a:gd name="T32" fmla="*/ 16 w 21"/>
                <a:gd name="T33" fmla="*/ 21 h 22"/>
                <a:gd name="T34" fmla="*/ 14 w 21"/>
                <a:gd name="T35" fmla="*/ 21 h 22"/>
                <a:gd name="T36" fmla="*/ 12 w 21"/>
                <a:gd name="T37" fmla="*/ 20 h 22"/>
                <a:gd name="T38" fmla="*/ 10 w 21"/>
                <a:gd name="T39" fmla="*/ 20 h 22"/>
                <a:gd name="T40" fmla="*/ 9 w 21"/>
                <a:gd name="T41" fmla="*/ 19 h 22"/>
                <a:gd name="T42" fmla="*/ 7 w 21"/>
                <a:gd name="T43" fmla="*/ 18 h 22"/>
                <a:gd name="T44" fmla="*/ 5 w 21"/>
                <a:gd name="T45" fmla="*/ 19 h 22"/>
                <a:gd name="T46" fmla="*/ 3 w 21"/>
                <a:gd name="T47" fmla="*/ 18 h 22"/>
                <a:gd name="T48" fmla="*/ 3 w 21"/>
                <a:gd name="T49" fmla="*/ 16 h 22"/>
                <a:gd name="T50" fmla="*/ 2 w 21"/>
                <a:gd name="T51" fmla="*/ 15 h 22"/>
                <a:gd name="T52" fmla="*/ 1 w 21"/>
                <a:gd name="T53" fmla="*/ 13 h 22"/>
                <a:gd name="T54" fmla="*/ 1 w 21"/>
                <a:gd name="T55" fmla="*/ 12 h 22"/>
                <a:gd name="T56" fmla="*/ 0 w 21"/>
                <a:gd name="T57" fmla="*/ 10 h 22"/>
                <a:gd name="T58" fmla="*/ 1 w 21"/>
                <a:gd name="T59" fmla="*/ 8 h 22"/>
                <a:gd name="T60" fmla="*/ 3 w 21"/>
                <a:gd name="T61" fmla="*/ 5 h 22"/>
                <a:gd name="T62" fmla="*/ 4 w 21"/>
                <a:gd name="T63" fmla="*/ 4 h 22"/>
                <a:gd name="T64" fmla="*/ 6 w 21"/>
                <a:gd name="T65" fmla="*/ 2 h 22"/>
                <a:gd name="T66" fmla="*/ 6 w 21"/>
                <a:gd name="T67" fmla="*/ 2 h 2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1"/>
                <a:gd name="T103" fmla="*/ 0 h 22"/>
                <a:gd name="T104" fmla="*/ 21 w 21"/>
                <a:gd name="T105" fmla="*/ 22 h 2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1" h="22">
                  <a:moveTo>
                    <a:pt x="7" y="0"/>
                  </a:moveTo>
                  <a:lnTo>
                    <a:pt x="7" y="0"/>
                  </a:lnTo>
                  <a:lnTo>
                    <a:pt x="7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1"/>
                  </a:lnTo>
                  <a:lnTo>
                    <a:pt x="14" y="2"/>
                  </a:lnTo>
                  <a:lnTo>
                    <a:pt x="15" y="2"/>
                  </a:lnTo>
                  <a:lnTo>
                    <a:pt x="19" y="4"/>
                  </a:lnTo>
                  <a:lnTo>
                    <a:pt x="20" y="4"/>
                  </a:lnTo>
                  <a:lnTo>
                    <a:pt x="21" y="5"/>
                  </a:lnTo>
                  <a:lnTo>
                    <a:pt x="20" y="6"/>
                  </a:lnTo>
                  <a:lnTo>
                    <a:pt x="19" y="6"/>
                  </a:lnTo>
                  <a:lnTo>
                    <a:pt x="18" y="7"/>
                  </a:lnTo>
                  <a:lnTo>
                    <a:pt x="18" y="8"/>
                  </a:lnTo>
                  <a:lnTo>
                    <a:pt x="20" y="10"/>
                  </a:lnTo>
                  <a:lnTo>
                    <a:pt x="20" y="11"/>
                  </a:lnTo>
                  <a:lnTo>
                    <a:pt x="20" y="13"/>
                  </a:lnTo>
                  <a:lnTo>
                    <a:pt x="19" y="14"/>
                  </a:lnTo>
                  <a:lnTo>
                    <a:pt x="18" y="16"/>
                  </a:lnTo>
                  <a:lnTo>
                    <a:pt x="20" y="17"/>
                  </a:lnTo>
                  <a:lnTo>
                    <a:pt x="21" y="18"/>
                  </a:lnTo>
                  <a:lnTo>
                    <a:pt x="21" y="19"/>
                  </a:lnTo>
                  <a:lnTo>
                    <a:pt x="21" y="21"/>
                  </a:lnTo>
                  <a:lnTo>
                    <a:pt x="21" y="22"/>
                  </a:lnTo>
                  <a:lnTo>
                    <a:pt x="20" y="22"/>
                  </a:lnTo>
                  <a:lnTo>
                    <a:pt x="19" y="22"/>
                  </a:lnTo>
                  <a:lnTo>
                    <a:pt x="18" y="20"/>
                  </a:lnTo>
                  <a:lnTo>
                    <a:pt x="18" y="19"/>
                  </a:lnTo>
                  <a:lnTo>
                    <a:pt x="17" y="19"/>
                  </a:lnTo>
                  <a:lnTo>
                    <a:pt x="17" y="20"/>
                  </a:lnTo>
                  <a:lnTo>
                    <a:pt x="16" y="21"/>
                  </a:lnTo>
                  <a:lnTo>
                    <a:pt x="15" y="21"/>
                  </a:lnTo>
                  <a:lnTo>
                    <a:pt x="14" y="21"/>
                  </a:lnTo>
                  <a:lnTo>
                    <a:pt x="13" y="20"/>
                  </a:lnTo>
                  <a:lnTo>
                    <a:pt x="12" y="20"/>
                  </a:lnTo>
                  <a:lnTo>
                    <a:pt x="11" y="21"/>
                  </a:lnTo>
                  <a:lnTo>
                    <a:pt x="10" y="20"/>
                  </a:lnTo>
                  <a:lnTo>
                    <a:pt x="9" y="19"/>
                  </a:lnTo>
                  <a:lnTo>
                    <a:pt x="8" y="18"/>
                  </a:lnTo>
                  <a:lnTo>
                    <a:pt x="7" y="18"/>
                  </a:lnTo>
                  <a:lnTo>
                    <a:pt x="6" y="18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3" y="16"/>
                  </a:lnTo>
                  <a:lnTo>
                    <a:pt x="3" y="15"/>
                  </a:lnTo>
                  <a:lnTo>
                    <a:pt x="2" y="15"/>
                  </a:lnTo>
                  <a:lnTo>
                    <a:pt x="2" y="14"/>
                  </a:lnTo>
                  <a:lnTo>
                    <a:pt x="1" y="13"/>
                  </a:lnTo>
                  <a:lnTo>
                    <a:pt x="0" y="13"/>
                  </a:lnTo>
                  <a:lnTo>
                    <a:pt x="1" y="12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9"/>
                  </a:lnTo>
                  <a:lnTo>
                    <a:pt x="1" y="8"/>
                  </a:lnTo>
                  <a:lnTo>
                    <a:pt x="2" y="7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2"/>
                  </a:lnTo>
                  <a:lnTo>
                    <a:pt x="6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7E69D811-4295-45BD-1A31-DE6C8CE56B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" y="9"/>
              <a:ext cx="35" cy="41"/>
            </a:xfrm>
            <a:custGeom>
              <a:avLst/>
              <a:gdLst>
                <a:gd name="T0" fmla="*/ 30 w 35"/>
                <a:gd name="T1" fmla="*/ 1 h 41"/>
                <a:gd name="T2" fmla="*/ 33 w 35"/>
                <a:gd name="T3" fmla="*/ 3 h 41"/>
                <a:gd name="T4" fmla="*/ 32 w 35"/>
                <a:gd name="T5" fmla="*/ 5 h 41"/>
                <a:gd name="T6" fmla="*/ 29 w 35"/>
                <a:gd name="T7" fmla="*/ 7 h 41"/>
                <a:gd name="T8" fmla="*/ 28 w 35"/>
                <a:gd name="T9" fmla="*/ 8 h 41"/>
                <a:gd name="T10" fmla="*/ 26 w 35"/>
                <a:gd name="T11" fmla="*/ 10 h 41"/>
                <a:gd name="T12" fmla="*/ 25 w 35"/>
                <a:gd name="T13" fmla="*/ 13 h 41"/>
                <a:gd name="T14" fmla="*/ 25 w 35"/>
                <a:gd name="T15" fmla="*/ 16 h 41"/>
                <a:gd name="T16" fmla="*/ 28 w 35"/>
                <a:gd name="T17" fmla="*/ 18 h 41"/>
                <a:gd name="T18" fmla="*/ 28 w 35"/>
                <a:gd name="T19" fmla="*/ 20 h 41"/>
                <a:gd name="T20" fmla="*/ 30 w 35"/>
                <a:gd name="T21" fmla="*/ 21 h 41"/>
                <a:gd name="T22" fmla="*/ 33 w 35"/>
                <a:gd name="T23" fmla="*/ 21 h 41"/>
                <a:gd name="T24" fmla="*/ 35 w 35"/>
                <a:gd name="T25" fmla="*/ 24 h 41"/>
                <a:gd name="T26" fmla="*/ 31 w 35"/>
                <a:gd name="T27" fmla="*/ 25 h 41"/>
                <a:gd name="T28" fmla="*/ 24 w 35"/>
                <a:gd name="T29" fmla="*/ 28 h 41"/>
                <a:gd name="T30" fmla="*/ 23 w 35"/>
                <a:gd name="T31" fmla="*/ 31 h 41"/>
                <a:gd name="T32" fmla="*/ 23 w 35"/>
                <a:gd name="T33" fmla="*/ 36 h 41"/>
                <a:gd name="T34" fmla="*/ 25 w 35"/>
                <a:gd name="T35" fmla="*/ 40 h 41"/>
                <a:gd name="T36" fmla="*/ 23 w 35"/>
                <a:gd name="T37" fmla="*/ 40 h 41"/>
                <a:gd name="T38" fmla="*/ 21 w 35"/>
                <a:gd name="T39" fmla="*/ 38 h 41"/>
                <a:gd name="T40" fmla="*/ 17 w 35"/>
                <a:gd name="T41" fmla="*/ 37 h 41"/>
                <a:gd name="T42" fmla="*/ 14 w 35"/>
                <a:gd name="T43" fmla="*/ 38 h 41"/>
                <a:gd name="T44" fmla="*/ 12 w 35"/>
                <a:gd name="T45" fmla="*/ 38 h 41"/>
                <a:gd name="T46" fmla="*/ 10 w 35"/>
                <a:gd name="T47" fmla="*/ 37 h 41"/>
                <a:gd name="T48" fmla="*/ 8 w 35"/>
                <a:gd name="T49" fmla="*/ 35 h 41"/>
                <a:gd name="T50" fmla="*/ 5 w 35"/>
                <a:gd name="T51" fmla="*/ 32 h 41"/>
                <a:gd name="T52" fmla="*/ 3 w 35"/>
                <a:gd name="T53" fmla="*/ 31 h 41"/>
                <a:gd name="T54" fmla="*/ 3 w 35"/>
                <a:gd name="T55" fmla="*/ 29 h 41"/>
                <a:gd name="T56" fmla="*/ 1 w 35"/>
                <a:gd name="T57" fmla="*/ 28 h 41"/>
                <a:gd name="T58" fmla="*/ 0 w 35"/>
                <a:gd name="T59" fmla="*/ 25 h 41"/>
                <a:gd name="T60" fmla="*/ 2 w 35"/>
                <a:gd name="T61" fmla="*/ 23 h 41"/>
                <a:gd name="T62" fmla="*/ 2 w 35"/>
                <a:gd name="T63" fmla="*/ 21 h 41"/>
                <a:gd name="T64" fmla="*/ 3 w 35"/>
                <a:gd name="T65" fmla="*/ 19 h 41"/>
                <a:gd name="T66" fmla="*/ 5 w 35"/>
                <a:gd name="T67" fmla="*/ 19 h 41"/>
                <a:gd name="T68" fmla="*/ 9 w 35"/>
                <a:gd name="T69" fmla="*/ 18 h 41"/>
                <a:gd name="T70" fmla="*/ 11 w 35"/>
                <a:gd name="T71" fmla="*/ 15 h 41"/>
                <a:gd name="T72" fmla="*/ 14 w 35"/>
                <a:gd name="T73" fmla="*/ 14 h 41"/>
                <a:gd name="T74" fmla="*/ 16 w 35"/>
                <a:gd name="T75" fmla="*/ 14 h 41"/>
                <a:gd name="T76" fmla="*/ 17 w 35"/>
                <a:gd name="T77" fmla="*/ 11 h 41"/>
                <a:gd name="T78" fmla="*/ 20 w 35"/>
                <a:gd name="T79" fmla="*/ 10 h 41"/>
                <a:gd name="T80" fmla="*/ 18 w 35"/>
                <a:gd name="T81" fmla="*/ 9 h 41"/>
                <a:gd name="T82" fmla="*/ 17 w 35"/>
                <a:gd name="T83" fmla="*/ 7 h 41"/>
                <a:gd name="T84" fmla="*/ 17 w 35"/>
                <a:gd name="T85" fmla="*/ 6 h 41"/>
                <a:gd name="T86" fmla="*/ 20 w 35"/>
                <a:gd name="T87" fmla="*/ 6 h 41"/>
                <a:gd name="T88" fmla="*/ 22 w 35"/>
                <a:gd name="T89" fmla="*/ 5 h 41"/>
                <a:gd name="T90" fmla="*/ 24 w 35"/>
                <a:gd name="T91" fmla="*/ 2 h 41"/>
                <a:gd name="T92" fmla="*/ 26 w 35"/>
                <a:gd name="T93" fmla="*/ 1 h 4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5"/>
                <a:gd name="T142" fmla="*/ 0 h 41"/>
                <a:gd name="T143" fmla="*/ 35 w 35"/>
                <a:gd name="T144" fmla="*/ 41 h 4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5" h="41">
                  <a:moveTo>
                    <a:pt x="28" y="1"/>
                  </a:moveTo>
                  <a:lnTo>
                    <a:pt x="29" y="0"/>
                  </a:lnTo>
                  <a:lnTo>
                    <a:pt x="30" y="1"/>
                  </a:lnTo>
                  <a:lnTo>
                    <a:pt x="31" y="1"/>
                  </a:lnTo>
                  <a:lnTo>
                    <a:pt x="33" y="2"/>
                  </a:lnTo>
                  <a:lnTo>
                    <a:pt x="33" y="3"/>
                  </a:lnTo>
                  <a:lnTo>
                    <a:pt x="32" y="3"/>
                  </a:lnTo>
                  <a:lnTo>
                    <a:pt x="31" y="4"/>
                  </a:lnTo>
                  <a:lnTo>
                    <a:pt x="32" y="5"/>
                  </a:lnTo>
                  <a:lnTo>
                    <a:pt x="31" y="5"/>
                  </a:lnTo>
                  <a:lnTo>
                    <a:pt x="30" y="6"/>
                  </a:lnTo>
                  <a:lnTo>
                    <a:pt x="29" y="7"/>
                  </a:lnTo>
                  <a:lnTo>
                    <a:pt x="29" y="8"/>
                  </a:lnTo>
                  <a:lnTo>
                    <a:pt x="28" y="8"/>
                  </a:lnTo>
                  <a:lnTo>
                    <a:pt x="28" y="9"/>
                  </a:lnTo>
                  <a:lnTo>
                    <a:pt x="27" y="9"/>
                  </a:lnTo>
                  <a:lnTo>
                    <a:pt x="26" y="10"/>
                  </a:lnTo>
                  <a:lnTo>
                    <a:pt x="25" y="11"/>
                  </a:lnTo>
                  <a:lnTo>
                    <a:pt x="25" y="12"/>
                  </a:lnTo>
                  <a:lnTo>
                    <a:pt x="25" y="13"/>
                  </a:lnTo>
                  <a:lnTo>
                    <a:pt x="26" y="14"/>
                  </a:lnTo>
                  <a:lnTo>
                    <a:pt x="25" y="15"/>
                  </a:lnTo>
                  <a:lnTo>
                    <a:pt x="25" y="16"/>
                  </a:lnTo>
                  <a:lnTo>
                    <a:pt x="26" y="17"/>
                  </a:lnTo>
                  <a:lnTo>
                    <a:pt x="27" y="18"/>
                  </a:lnTo>
                  <a:lnTo>
                    <a:pt x="28" y="18"/>
                  </a:lnTo>
                  <a:lnTo>
                    <a:pt x="28" y="19"/>
                  </a:lnTo>
                  <a:lnTo>
                    <a:pt x="28" y="20"/>
                  </a:lnTo>
                  <a:lnTo>
                    <a:pt x="28" y="21"/>
                  </a:lnTo>
                  <a:lnTo>
                    <a:pt x="29" y="22"/>
                  </a:lnTo>
                  <a:lnTo>
                    <a:pt x="30" y="21"/>
                  </a:lnTo>
                  <a:lnTo>
                    <a:pt x="31" y="21"/>
                  </a:lnTo>
                  <a:lnTo>
                    <a:pt x="32" y="20"/>
                  </a:lnTo>
                  <a:lnTo>
                    <a:pt x="33" y="21"/>
                  </a:lnTo>
                  <a:lnTo>
                    <a:pt x="34" y="22"/>
                  </a:lnTo>
                  <a:lnTo>
                    <a:pt x="35" y="23"/>
                  </a:lnTo>
                  <a:lnTo>
                    <a:pt x="35" y="24"/>
                  </a:lnTo>
                  <a:lnTo>
                    <a:pt x="34" y="24"/>
                  </a:lnTo>
                  <a:lnTo>
                    <a:pt x="32" y="25"/>
                  </a:lnTo>
                  <a:lnTo>
                    <a:pt x="31" y="25"/>
                  </a:lnTo>
                  <a:lnTo>
                    <a:pt x="28" y="26"/>
                  </a:lnTo>
                  <a:lnTo>
                    <a:pt x="26" y="27"/>
                  </a:lnTo>
                  <a:lnTo>
                    <a:pt x="24" y="28"/>
                  </a:lnTo>
                  <a:lnTo>
                    <a:pt x="23" y="28"/>
                  </a:lnTo>
                  <a:lnTo>
                    <a:pt x="23" y="29"/>
                  </a:lnTo>
                  <a:lnTo>
                    <a:pt x="23" y="31"/>
                  </a:lnTo>
                  <a:lnTo>
                    <a:pt x="23" y="34"/>
                  </a:lnTo>
                  <a:lnTo>
                    <a:pt x="22" y="35"/>
                  </a:lnTo>
                  <a:lnTo>
                    <a:pt x="23" y="36"/>
                  </a:lnTo>
                  <a:lnTo>
                    <a:pt x="25" y="38"/>
                  </a:lnTo>
                  <a:lnTo>
                    <a:pt x="25" y="39"/>
                  </a:lnTo>
                  <a:lnTo>
                    <a:pt x="25" y="40"/>
                  </a:lnTo>
                  <a:lnTo>
                    <a:pt x="24" y="40"/>
                  </a:lnTo>
                  <a:lnTo>
                    <a:pt x="23" y="41"/>
                  </a:lnTo>
                  <a:lnTo>
                    <a:pt x="23" y="40"/>
                  </a:lnTo>
                  <a:lnTo>
                    <a:pt x="22" y="39"/>
                  </a:lnTo>
                  <a:lnTo>
                    <a:pt x="21" y="38"/>
                  </a:lnTo>
                  <a:lnTo>
                    <a:pt x="19" y="37"/>
                  </a:lnTo>
                  <a:lnTo>
                    <a:pt x="18" y="37"/>
                  </a:lnTo>
                  <a:lnTo>
                    <a:pt x="17" y="37"/>
                  </a:lnTo>
                  <a:lnTo>
                    <a:pt x="16" y="38"/>
                  </a:lnTo>
                  <a:lnTo>
                    <a:pt x="15" y="38"/>
                  </a:lnTo>
                  <a:lnTo>
                    <a:pt x="14" y="38"/>
                  </a:lnTo>
                  <a:lnTo>
                    <a:pt x="13" y="38"/>
                  </a:lnTo>
                  <a:lnTo>
                    <a:pt x="12" y="38"/>
                  </a:lnTo>
                  <a:lnTo>
                    <a:pt x="11" y="37"/>
                  </a:lnTo>
                  <a:lnTo>
                    <a:pt x="10" y="37"/>
                  </a:lnTo>
                  <a:lnTo>
                    <a:pt x="9" y="37"/>
                  </a:lnTo>
                  <a:lnTo>
                    <a:pt x="8" y="36"/>
                  </a:lnTo>
                  <a:lnTo>
                    <a:pt x="8" y="35"/>
                  </a:lnTo>
                  <a:lnTo>
                    <a:pt x="6" y="34"/>
                  </a:lnTo>
                  <a:lnTo>
                    <a:pt x="6" y="33"/>
                  </a:lnTo>
                  <a:lnTo>
                    <a:pt x="5" y="32"/>
                  </a:lnTo>
                  <a:lnTo>
                    <a:pt x="4" y="32"/>
                  </a:lnTo>
                  <a:lnTo>
                    <a:pt x="3" y="31"/>
                  </a:lnTo>
                  <a:lnTo>
                    <a:pt x="3" y="30"/>
                  </a:lnTo>
                  <a:lnTo>
                    <a:pt x="3" y="29"/>
                  </a:lnTo>
                  <a:lnTo>
                    <a:pt x="2" y="28"/>
                  </a:lnTo>
                  <a:lnTo>
                    <a:pt x="1" y="29"/>
                  </a:lnTo>
                  <a:lnTo>
                    <a:pt x="1" y="28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1" y="24"/>
                  </a:lnTo>
                  <a:lnTo>
                    <a:pt x="2" y="23"/>
                  </a:lnTo>
                  <a:lnTo>
                    <a:pt x="3" y="22"/>
                  </a:lnTo>
                  <a:lnTo>
                    <a:pt x="2" y="21"/>
                  </a:lnTo>
                  <a:lnTo>
                    <a:pt x="2" y="20"/>
                  </a:lnTo>
                  <a:lnTo>
                    <a:pt x="2" y="19"/>
                  </a:lnTo>
                  <a:lnTo>
                    <a:pt x="3" y="19"/>
                  </a:lnTo>
                  <a:lnTo>
                    <a:pt x="4" y="18"/>
                  </a:lnTo>
                  <a:lnTo>
                    <a:pt x="5" y="19"/>
                  </a:lnTo>
                  <a:lnTo>
                    <a:pt x="7" y="19"/>
                  </a:lnTo>
                  <a:lnTo>
                    <a:pt x="8" y="19"/>
                  </a:lnTo>
                  <a:lnTo>
                    <a:pt x="9" y="18"/>
                  </a:lnTo>
                  <a:lnTo>
                    <a:pt x="10" y="17"/>
                  </a:lnTo>
                  <a:lnTo>
                    <a:pt x="11" y="16"/>
                  </a:lnTo>
                  <a:lnTo>
                    <a:pt x="11" y="15"/>
                  </a:lnTo>
                  <a:lnTo>
                    <a:pt x="12" y="14"/>
                  </a:lnTo>
                  <a:lnTo>
                    <a:pt x="13" y="14"/>
                  </a:lnTo>
                  <a:lnTo>
                    <a:pt x="14" y="14"/>
                  </a:lnTo>
                  <a:lnTo>
                    <a:pt x="15" y="14"/>
                  </a:lnTo>
                  <a:lnTo>
                    <a:pt x="16" y="14"/>
                  </a:lnTo>
                  <a:lnTo>
                    <a:pt x="17" y="12"/>
                  </a:lnTo>
                  <a:lnTo>
                    <a:pt x="16" y="12"/>
                  </a:lnTo>
                  <a:lnTo>
                    <a:pt x="17" y="11"/>
                  </a:lnTo>
                  <a:lnTo>
                    <a:pt x="18" y="11"/>
                  </a:lnTo>
                  <a:lnTo>
                    <a:pt x="20" y="10"/>
                  </a:lnTo>
                  <a:lnTo>
                    <a:pt x="19" y="9"/>
                  </a:lnTo>
                  <a:lnTo>
                    <a:pt x="18" y="9"/>
                  </a:lnTo>
                  <a:lnTo>
                    <a:pt x="18" y="8"/>
                  </a:lnTo>
                  <a:lnTo>
                    <a:pt x="17" y="8"/>
                  </a:lnTo>
                  <a:lnTo>
                    <a:pt x="17" y="7"/>
                  </a:lnTo>
                  <a:lnTo>
                    <a:pt x="17" y="6"/>
                  </a:lnTo>
                  <a:lnTo>
                    <a:pt x="18" y="6"/>
                  </a:lnTo>
                  <a:lnTo>
                    <a:pt x="19" y="6"/>
                  </a:lnTo>
                  <a:lnTo>
                    <a:pt x="20" y="6"/>
                  </a:lnTo>
                  <a:lnTo>
                    <a:pt x="21" y="6"/>
                  </a:lnTo>
                  <a:lnTo>
                    <a:pt x="21" y="5"/>
                  </a:lnTo>
                  <a:lnTo>
                    <a:pt x="22" y="5"/>
                  </a:lnTo>
                  <a:lnTo>
                    <a:pt x="23" y="4"/>
                  </a:lnTo>
                  <a:lnTo>
                    <a:pt x="23" y="3"/>
                  </a:lnTo>
                  <a:lnTo>
                    <a:pt x="24" y="2"/>
                  </a:lnTo>
                  <a:lnTo>
                    <a:pt x="25" y="2"/>
                  </a:lnTo>
                  <a:lnTo>
                    <a:pt x="25" y="1"/>
                  </a:lnTo>
                  <a:lnTo>
                    <a:pt x="26" y="1"/>
                  </a:lnTo>
                  <a:lnTo>
                    <a:pt x="28" y="1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4749399F-2355-1BBB-B9F6-B0638044D2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" y="88"/>
              <a:ext cx="6" cy="3"/>
            </a:xfrm>
            <a:custGeom>
              <a:avLst/>
              <a:gdLst>
                <a:gd name="T0" fmla="*/ 2 w 6"/>
                <a:gd name="T1" fmla="*/ 0 h 3"/>
                <a:gd name="T2" fmla="*/ 2 w 6"/>
                <a:gd name="T3" fmla="*/ 1 h 3"/>
                <a:gd name="T4" fmla="*/ 1 w 6"/>
                <a:gd name="T5" fmla="*/ 1 h 3"/>
                <a:gd name="T6" fmla="*/ 0 w 6"/>
                <a:gd name="T7" fmla="*/ 1 h 3"/>
                <a:gd name="T8" fmla="*/ 0 w 6"/>
                <a:gd name="T9" fmla="*/ 2 h 3"/>
                <a:gd name="T10" fmla="*/ 0 w 6"/>
                <a:gd name="T11" fmla="*/ 2 h 3"/>
                <a:gd name="T12" fmla="*/ 2 w 6"/>
                <a:gd name="T13" fmla="*/ 3 h 3"/>
                <a:gd name="T14" fmla="*/ 4 w 6"/>
                <a:gd name="T15" fmla="*/ 3 h 3"/>
                <a:gd name="T16" fmla="*/ 5 w 6"/>
                <a:gd name="T17" fmla="*/ 3 h 3"/>
                <a:gd name="T18" fmla="*/ 5 w 6"/>
                <a:gd name="T19" fmla="*/ 3 h 3"/>
                <a:gd name="T20" fmla="*/ 6 w 6"/>
                <a:gd name="T21" fmla="*/ 2 h 3"/>
                <a:gd name="T22" fmla="*/ 6 w 6"/>
                <a:gd name="T23" fmla="*/ 1 h 3"/>
                <a:gd name="T24" fmla="*/ 5 w 6"/>
                <a:gd name="T25" fmla="*/ 0 h 3"/>
                <a:gd name="T26" fmla="*/ 5 w 6"/>
                <a:gd name="T27" fmla="*/ 0 h 3"/>
                <a:gd name="T28" fmla="*/ 4 w 6"/>
                <a:gd name="T29" fmla="*/ 1 h 3"/>
                <a:gd name="T30" fmla="*/ 2 w 6"/>
                <a:gd name="T31" fmla="*/ 0 h 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"/>
                <a:gd name="T49" fmla="*/ 0 h 3"/>
                <a:gd name="T50" fmla="*/ 6 w 6"/>
                <a:gd name="T51" fmla="*/ 3 h 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" h="3">
                  <a:moveTo>
                    <a:pt x="2" y="0"/>
                  </a:moveTo>
                  <a:lnTo>
                    <a:pt x="2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2" y="3"/>
                  </a:lnTo>
                  <a:lnTo>
                    <a:pt x="4" y="3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9" name="Freeform 24">
              <a:extLst>
                <a:ext uri="{FF2B5EF4-FFF2-40B4-BE49-F238E27FC236}">
                  <a16:creationId xmlns:a16="http://schemas.microsoft.com/office/drawing/2014/main" id="{B4CB93D1-8765-2C1D-D71D-634353473A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" y="56"/>
              <a:ext cx="35" cy="44"/>
            </a:xfrm>
            <a:custGeom>
              <a:avLst/>
              <a:gdLst>
                <a:gd name="T0" fmla="*/ 2 w 35"/>
                <a:gd name="T1" fmla="*/ 9 h 44"/>
                <a:gd name="T2" fmla="*/ 4 w 35"/>
                <a:gd name="T3" fmla="*/ 12 h 44"/>
                <a:gd name="T4" fmla="*/ 3 w 35"/>
                <a:gd name="T5" fmla="*/ 15 h 44"/>
                <a:gd name="T6" fmla="*/ 5 w 35"/>
                <a:gd name="T7" fmla="*/ 19 h 44"/>
                <a:gd name="T8" fmla="*/ 7 w 35"/>
                <a:gd name="T9" fmla="*/ 24 h 44"/>
                <a:gd name="T10" fmla="*/ 7 w 35"/>
                <a:gd name="T11" fmla="*/ 27 h 44"/>
                <a:gd name="T12" fmla="*/ 6 w 35"/>
                <a:gd name="T13" fmla="*/ 30 h 44"/>
                <a:gd name="T14" fmla="*/ 8 w 35"/>
                <a:gd name="T15" fmla="*/ 32 h 44"/>
                <a:gd name="T16" fmla="*/ 9 w 35"/>
                <a:gd name="T17" fmla="*/ 34 h 44"/>
                <a:gd name="T18" fmla="*/ 12 w 35"/>
                <a:gd name="T19" fmla="*/ 36 h 44"/>
                <a:gd name="T20" fmla="*/ 13 w 35"/>
                <a:gd name="T21" fmla="*/ 38 h 44"/>
                <a:gd name="T22" fmla="*/ 14 w 35"/>
                <a:gd name="T23" fmla="*/ 40 h 44"/>
                <a:gd name="T24" fmla="*/ 16 w 35"/>
                <a:gd name="T25" fmla="*/ 43 h 44"/>
                <a:gd name="T26" fmla="*/ 18 w 35"/>
                <a:gd name="T27" fmla="*/ 43 h 44"/>
                <a:gd name="T28" fmla="*/ 20 w 35"/>
                <a:gd name="T29" fmla="*/ 44 h 44"/>
                <a:gd name="T30" fmla="*/ 22 w 35"/>
                <a:gd name="T31" fmla="*/ 42 h 44"/>
                <a:gd name="T32" fmla="*/ 23 w 35"/>
                <a:gd name="T33" fmla="*/ 40 h 44"/>
                <a:gd name="T34" fmla="*/ 24 w 35"/>
                <a:gd name="T35" fmla="*/ 38 h 44"/>
                <a:gd name="T36" fmla="*/ 26 w 35"/>
                <a:gd name="T37" fmla="*/ 36 h 44"/>
                <a:gd name="T38" fmla="*/ 26 w 35"/>
                <a:gd name="T39" fmla="*/ 34 h 44"/>
                <a:gd name="T40" fmla="*/ 28 w 35"/>
                <a:gd name="T41" fmla="*/ 35 h 44"/>
                <a:gd name="T42" fmla="*/ 29 w 35"/>
                <a:gd name="T43" fmla="*/ 32 h 44"/>
                <a:gd name="T44" fmla="*/ 30 w 35"/>
                <a:gd name="T45" fmla="*/ 30 h 44"/>
                <a:gd name="T46" fmla="*/ 30 w 35"/>
                <a:gd name="T47" fmla="*/ 29 h 44"/>
                <a:gd name="T48" fmla="*/ 29 w 35"/>
                <a:gd name="T49" fmla="*/ 27 h 44"/>
                <a:gd name="T50" fmla="*/ 31 w 35"/>
                <a:gd name="T51" fmla="*/ 25 h 44"/>
                <a:gd name="T52" fmla="*/ 33 w 35"/>
                <a:gd name="T53" fmla="*/ 24 h 44"/>
                <a:gd name="T54" fmla="*/ 33 w 35"/>
                <a:gd name="T55" fmla="*/ 23 h 44"/>
                <a:gd name="T56" fmla="*/ 32 w 35"/>
                <a:gd name="T57" fmla="*/ 19 h 44"/>
                <a:gd name="T58" fmla="*/ 34 w 35"/>
                <a:gd name="T59" fmla="*/ 20 h 44"/>
                <a:gd name="T60" fmla="*/ 33 w 35"/>
                <a:gd name="T61" fmla="*/ 18 h 44"/>
                <a:gd name="T62" fmla="*/ 34 w 35"/>
                <a:gd name="T63" fmla="*/ 16 h 44"/>
                <a:gd name="T64" fmla="*/ 34 w 35"/>
                <a:gd name="T65" fmla="*/ 15 h 44"/>
                <a:gd name="T66" fmla="*/ 33 w 35"/>
                <a:gd name="T67" fmla="*/ 15 h 44"/>
                <a:gd name="T68" fmla="*/ 32 w 35"/>
                <a:gd name="T69" fmla="*/ 14 h 44"/>
                <a:gd name="T70" fmla="*/ 31 w 35"/>
                <a:gd name="T71" fmla="*/ 13 h 44"/>
                <a:gd name="T72" fmla="*/ 28 w 35"/>
                <a:gd name="T73" fmla="*/ 11 h 44"/>
                <a:gd name="T74" fmla="*/ 27 w 35"/>
                <a:gd name="T75" fmla="*/ 11 h 44"/>
                <a:gd name="T76" fmla="*/ 27 w 35"/>
                <a:gd name="T77" fmla="*/ 9 h 44"/>
                <a:gd name="T78" fmla="*/ 25 w 35"/>
                <a:gd name="T79" fmla="*/ 8 h 44"/>
                <a:gd name="T80" fmla="*/ 22 w 35"/>
                <a:gd name="T81" fmla="*/ 8 h 44"/>
                <a:gd name="T82" fmla="*/ 21 w 35"/>
                <a:gd name="T83" fmla="*/ 8 h 44"/>
                <a:gd name="T84" fmla="*/ 19 w 35"/>
                <a:gd name="T85" fmla="*/ 8 h 44"/>
                <a:gd name="T86" fmla="*/ 15 w 35"/>
                <a:gd name="T87" fmla="*/ 6 h 44"/>
                <a:gd name="T88" fmla="*/ 13 w 35"/>
                <a:gd name="T89" fmla="*/ 5 h 44"/>
                <a:gd name="T90" fmla="*/ 10 w 35"/>
                <a:gd name="T91" fmla="*/ 3 h 44"/>
                <a:gd name="T92" fmla="*/ 7 w 35"/>
                <a:gd name="T93" fmla="*/ 3 h 44"/>
                <a:gd name="T94" fmla="*/ 4 w 35"/>
                <a:gd name="T95" fmla="*/ 2 h 44"/>
                <a:gd name="T96" fmla="*/ 3 w 35"/>
                <a:gd name="T97" fmla="*/ 1 h 44"/>
                <a:gd name="T98" fmla="*/ 1 w 35"/>
                <a:gd name="T99" fmla="*/ 1 h 44"/>
                <a:gd name="T100" fmla="*/ 1 w 35"/>
                <a:gd name="T101" fmla="*/ 5 h 44"/>
                <a:gd name="T102" fmla="*/ 3 w 35"/>
                <a:gd name="T103" fmla="*/ 7 h 4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35"/>
                <a:gd name="T157" fmla="*/ 0 h 44"/>
                <a:gd name="T158" fmla="*/ 35 w 35"/>
                <a:gd name="T159" fmla="*/ 44 h 4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35" h="44">
                  <a:moveTo>
                    <a:pt x="2" y="8"/>
                  </a:moveTo>
                  <a:lnTo>
                    <a:pt x="2" y="9"/>
                  </a:lnTo>
                  <a:lnTo>
                    <a:pt x="3" y="10"/>
                  </a:lnTo>
                  <a:lnTo>
                    <a:pt x="4" y="12"/>
                  </a:lnTo>
                  <a:lnTo>
                    <a:pt x="4" y="14"/>
                  </a:lnTo>
                  <a:lnTo>
                    <a:pt x="3" y="15"/>
                  </a:lnTo>
                  <a:lnTo>
                    <a:pt x="3" y="16"/>
                  </a:lnTo>
                  <a:lnTo>
                    <a:pt x="5" y="19"/>
                  </a:lnTo>
                  <a:lnTo>
                    <a:pt x="6" y="22"/>
                  </a:lnTo>
                  <a:lnTo>
                    <a:pt x="7" y="24"/>
                  </a:lnTo>
                  <a:lnTo>
                    <a:pt x="7" y="26"/>
                  </a:lnTo>
                  <a:lnTo>
                    <a:pt x="7" y="27"/>
                  </a:lnTo>
                  <a:lnTo>
                    <a:pt x="6" y="29"/>
                  </a:lnTo>
                  <a:lnTo>
                    <a:pt x="6" y="30"/>
                  </a:lnTo>
                  <a:lnTo>
                    <a:pt x="8" y="31"/>
                  </a:lnTo>
                  <a:lnTo>
                    <a:pt x="8" y="32"/>
                  </a:lnTo>
                  <a:lnTo>
                    <a:pt x="9" y="32"/>
                  </a:lnTo>
                  <a:lnTo>
                    <a:pt x="9" y="34"/>
                  </a:lnTo>
                  <a:lnTo>
                    <a:pt x="10" y="35"/>
                  </a:lnTo>
                  <a:lnTo>
                    <a:pt x="12" y="36"/>
                  </a:lnTo>
                  <a:lnTo>
                    <a:pt x="12" y="37"/>
                  </a:lnTo>
                  <a:lnTo>
                    <a:pt x="13" y="38"/>
                  </a:lnTo>
                  <a:lnTo>
                    <a:pt x="14" y="39"/>
                  </a:lnTo>
                  <a:lnTo>
                    <a:pt x="14" y="40"/>
                  </a:lnTo>
                  <a:lnTo>
                    <a:pt x="15" y="42"/>
                  </a:lnTo>
                  <a:lnTo>
                    <a:pt x="16" y="43"/>
                  </a:lnTo>
                  <a:lnTo>
                    <a:pt x="17" y="43"/>
                  </a:lnTo>
                  <a:lnTo>
                    <a:pt x="18" y="43"/>
                  </a:lnTo>
                  <a:lnTo>
                    <a:pt x="19" y="43"/>
                  </a:lnTo>
                  <a:lnTo>
                    <a:pt x="20" y="44"/>
                  </a:lnTo>
                  <a:lnTo>
                    <a:pt x="21" y="43"/>
                  </a:lnTo>
                  <a:lnTo>
                    <a:pt x="22" y="42"/>
                  </a:lnTo>
                  <a:lnTo>
                    <a:pt x="23" y="41"/>
                  </a:lnTo>
                  <a:lnTo>
                    <a:pt x="23" y="40"/>
                  </a:lnTo>
                  <a:lnTo>
                    <a:pt x="23" y="38"/>
                  </a:lnTo>
                  <a:lnTo>
                    <a:pt x="24" y="38"/>
                  </a:lnTo>
                  <a:lnTo>
                    <a:pt x="25" y="37"/>
                  </a:lnTo>
                  <a:lnTo>
                    <a:pt x="26" y="36"/>
                  </a:lnTo>
                  <a:lnTo>
                    <a:pt x="25" y="35"/>
                  </a:lnTo>
                  <a:lnTo>
                    <a:pt x="26" y="34"/>
                  </a:lnTo>
                  <a:lnTo>
                    <a:pt x="27" y="35"/>
                  </a:lnTo>
                  <a:lnTo>
                    <a:pt x="28" y="35"/>
                  </a:lnTo>
                  <a:lnTo>
                    <a:pt x="28" y="34"/>
                  </a:lnTo>
                  <a:lnTo>
                    <a:pt x="29" y="32"/>
                  </a:lnTo>
                  <a:lnTo>
                    <a:pt x="29" y="31"/>
                  </a:lnTo>
                  <a:lnTo>
                    <a:pt x="30" y="30"/>
                  </a:lnTo>
                  <a:lnTo>
                    <a:pt x="29" y="29"/>
                  </a:lnTo>
                  <a:lnTo>
                    <a:pt x="30" y="29"/>
                  </a:lnTo>
                  <a:lnTo>
                    <a:pt x="30" y="28"/>
                  </a:lnTo>
                  <a:lnTo>
                    <a:pt x="29" y="27"/>
                  </a:lnTo>
                  <a:lnTo>
                    <a:pt x="30" y="26"/>
                  </a:lnTo>
                  <a:lnTo>
                    <a:pt x="31" y="25"/>
                  </a:lnTo>
                  <a:lnTo>
                    <a:pt x="32" y="25"/>
                  </a:lnTo>
                  <a:lnTo>
                    <a:pt x="33" y="24"/>
                  </a:lnTo>
                  <a:lnTo>
                    <a:pt x="33" y="23"/>
                  </a:lnTo>
                  <a:lnTo>
                    <a:pt x="31" y="21"/>
                  </a:lnTo>
                  <a:lnTo>
                    <a:pt x="32" y="19"/>
                  </a:lnTo>
                  <a:lnTo>
                    <a:pt x="33" y="20"/>
                  </a:lnTo>
                  <a:lnTo>
                    <a:pt x="34" y="20"/>
                  </a:lnTo>
                  <a:lnTo>
                    <a:pt x="33" y="18"/>
                  </a:lnTo>
                  <a:lnTo>
                    <a:pt x="34" y="17"/>
                  </a:lnTo>
                  <a:lnTo>
                    <a:pt x="34" y="16"/>
                  </a:lnTo>
                  <a:lnTo>
                    <a:pt x="35" y="16"/>
                  </a:lnTo>
                  <a:lnTo>
                    <a:pt x="34" y="15"/>
                  </a:lnTo>
                  <a:lnTo>
                    <a:pt x="33" y="15"/>
                  </a:lnTo>
                  <a:lnTo>
                    <a:pt x="32" y="14"/>
                  </a:lnTo>
                  <a:lnTo>
                    <a:pt x="31" y="14"/>
                  </a:lnTo>
                  <a:lnTo>
                    <a:pt x="31" y="13"/>
                  </a:lnTo>
                  <a:lnTo>
                    <a:pt x="29" y="12"/>
                  </a:lnTo>
                  <a:lnTo>
                    <a:pt x="28" y="11"/>
                  </a:lnTo>
                  <a:lnTo>
                    <a:pt x="27" y="11"/>
                  </a:lnTo>
                  <a:lnTo>
                    <a:pt x="27" y="10"/>
                  </a:lnTo>
                  <a:lnTo>
                    <a:pt x="27" y="9"/>
                  </a:lnTo>
                  <a:lnTo>
                    <a:pt x="26" y="8"/>
                  </a:lnTo>
                  <a:lnTo>
                    <a:pt x="25" y="8"/>
                  </a:lnTo>
                  <a:lnTo>
                    <a:pt x="23" y="8"/>
                  </a:lnTo>
                  <a:lnTo>
                    <a:pt x="22" y="8"/>
                  </a:lnTo>
                  <a:lnTo>
                    <a:pt x="21" y="8"/>
                  </a:lnTo>
                  <a:lnTo>
                    <a:pt x="20" y="8"/>
                  </a:lnTo>
                  <a:lnTo>
                    <a:pt x="19" y="8"/>
                  </a:lnTo>
                  <a:lnTo>
                    <a:pt x="18" y="7"/>
                  </a:lnTo>
                  <a:lnTo>
                    <a:pt x="15" y="6"/>
                  </a:lnTo>
                  <a:lnTo>
                    <a:pt x="14" y="6"/>
                  </a:lnTo>
                  <a:lnTo>
                    <a:pt x="13" y="5"/>
                  </a:lnTo>
                  <a:lnTo>
                    <a:pt x="12" y="4"/>
                  </a:lnTo>
                  <a:lnTo>
                    <a:pt x="10" y="3"/>
                  </a:lnTo>
                  <a:lnTo>
                    <a:pt x="9" y="3"/>
                  </a:lnTo>
                  <a:lnTo>
                    <a:pt x="7" y="3"/>
                  </a:lnTo>
                  <a:lnTo>
                    <a:pt x="5" y="2"/>
                  </a:lnTo>
                  <a:lnTo>
                    <a:pt x="4" y="2"/>
                  </a:lnTo>
                  <a:lnTo>
                    <a:pt x="3" y="1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1" y="5"/>
                  </a:lnTo>
                  <a:lnTo>
                    <a:pt x="3" y="6"/>
                  </a:lnTo>
                  <a:lnTo>
                    <a:pt x="3" y="7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0" name="Freeform 25">
              <a:extLst>
                <a:ext uri="{FF2B5EF4-FFF2-40B4-BE49-F238E27FC236}">
                  <a16:creationId xmlns:a16="http://schemas.microsoft.com/office/drawing/2014/main" id="{27A7973C-4DC9-AA58-EB61-DDAFFD8A0B5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" y="187"/>
              <a:ext cx="52" cy="35"/>
            </a:xfrm>
            <a:custGeom>
              <a:avLst/>
              <a:gdLst>
                <a:gd name="T0" fmla="*/ 52 w 52"/>
                <a:gd name="T1" fmla="*/ 1 h 35"/>
                <a:gd name="T2" fmla="*/ 49 w 52"/>
                <a:gd name="T3" fmla="*/ 7 h 35"/>
                <a:gd name="T4" fmla="*/ 46 w 52"/>
                <a:gd name="T5" fmla="*/ 12 h 35"/>
                <a:gd name="T6" fmla="*/ 46 w 52"/>
                <a:gd name="T7" fmla="*/ 16 h 35"/>
                <a:gd name="T8" fmla="*/ 44 w 52"/>
                <a:gd name="T9" fmla="*/ 19 h 35"/>
                <a:gd name="T10" fmla="*/ 45 w 52"/>
                <a:gd name="T11" fmla="*/ 22 h 35"/>
                <a:gd name="T12" fmla="*/ 46 w 52"/>
                <a:gd name="T13" fmla="*/ 25 h 35"/>
                <a:gd name="T14" fmla="*/ 47 w 52"/>
                <a:gd name="T15" fmla="*/ 27 h 35"/>
                <a:gd name="T16" fmla="*/ 44 w 52"/>
                <a:gd name="T17" fmla="*/ 31 h 35"/>
                <a:gd name="T18" fmla="*/ 44 w 52"/>
                <a:gd name="T19" fmla="*/ 34 h 35"/>
                <a:gd name="T20" fmla="*/ 42 w 52"/>
                <a:gd name="T21" fmla="*/ 35 h 35"/>
                <a:gd name="T22" fmla="*/ 40 w 52"/>
                <a:gd name="T23" fmla="*/ 33 h 35"/>
                <a:gd name="T24" fmla="*/ 36 w 52"/>
                <a:gd name="T25" fmla="*/ 33 h 35"/>
                <a:gd name="T26" fmla="*/ 35 w 52"/>
                <a:gd name="T27" fmla="*/ 32 h 35"/>
                <a:gd name="T28" fmla="*/ 33 w 52"/>
                <a:gd name="T29" fmla="*/ 31 h 35"/>
                <a:gd name="T30" fmla="*/ 32 w 52"/>
                <a:gd name="T31" fmla="*/ 29 h 35"/>
                <a:gd name="T32" fmla="*/ 31 w 52"/>
                <a:gd name="T33" fmla="*/ 27 h 35"/>
                <a:gd name="T34" fmla="*/ 27 w 52"/>
                <a:gd name="T35" fmla="*/ 24 h 35"/>
                <a:gd name="T36" fmla="*/ 24 w 52"/>
                <a:gd name="T37" fmla="*/ 24 h 35"/>
                <a:gd name="T38" fmla="*/ 21 w 52"/>
                <a:gd name="T39" fmla="*/ 22 h 35"/>
                <a:gd name="T40" fmla="*/ 18 w 52"/>
                <a:gd name="T41" fmla="*/ 21 h 35"/>
                <a:gd name="T42" fmla="*/ 15 w 52"/>
                <a:gd name="T43" fmla="*/ 20 h 35"/>
                <a:gd name="T44" fmla="*/ 13 w 52"/>
                <a:gd name="T45" fmla="*/ 18 h 35"/>
                <a:gd name="T46" fmla="*/ 12 w 52"/>
                <a:gd name="T47" fmla="*/ 17 h 35"/>
                <a:gd name="T48" fmla="*/ 10 w 52"/>
                <a:gd name="T49" fmla="*/ 16 h 35"/>
                <a:gd name="T50" fmla="*/ 8 w 52"/>
                <a:gd name="T51" fmla="*/ 14 h 35"/>
                <a:gd name="T52" fmla="*/ 7 w 52"/>
                <a:gd name="T53" fmla="*/ 14 h 35"/>
                <a:gd name="T54" fmla="*/ 4 w 52"/>
                <a:gd name="T55" fmla="*/ 14 h 35"/>
                <a:gd name="T56" fmla="*/ 3 w 52"/>
                <a:gd name="T57" fmla="*/ 12 h 35"/>
                <a:gd name="T58" fmla="*/ 2 w 52"/>
                <a:gd name="T59" fmla="*/ 12 h 35"/>
                <a:gd name="T60" fmla="*/ 2 w 52"/>
                <a:gd name="T61" fmla="*/ 11 h 35"/>
                <a:gd name="T62" fmla="*/ 0 w 52"/>
                <a:gd name="T63" fmla="*/ 9 h 35"/>
                <a:gd name="T64" fmla="*/ 1 w 52"/>
                <a:gd name="T65" fmla="*/ 7 h 35"/>
                <a:gd name="T66" fmla="*/ 0 w 52"/>
                <a:gd name="T67" fmla="*/ 6 h 35"/>
                <a:gd name="T68" fmla="*/ 1 w 52"/>
                <a:gd name="T69" fmla="*/ 4 h 35"/>
                <a:gd name="T70" fmla="*/ 6 w 52"/>
                <a:gd name="T71" fmla="*/ 2 h 35"/>
                <a:gd name="T72" fmla="*/ 8 w 52"/>
                <a:gd name="T73" fmla="*/ 3 h 35"/>
                <a:gd name="T74" fmla="*/ 10 w 52"/>
                <a:gd name="T75" fmla="*/ 1 h 35"/>
                <a:gd name="T76" fmla="*/ 16 w 52"/>
                <a:gd name="T77" fmla="*/ 2 h 35"/>
                <a:gd name="T78" fmla="*/ 18 w 52"/>
                <a:gd name="T79" fmla="*/ 4 h 35"/>
                <a:gd name="T80" fmla="*/ 20 w 52"/>
                <a:gd name="T81" fmla="*/ 4 h 35"/>
                <a:gd name="T82" fmla="*/ 23 w 52"/>
                <a:gd name="T83" fmla="*/ 6 h 35"/>
                <a:gd name="T84" fmla="*/ 26 w 52"/>
                <a:gd name="T85" fmla="*/ 4 h 35"/>
                <a:gd name="T86" fmla="*/ 29 w 52"/>
                <a:gd name="T87" fmla="*/ 5 h 35"/>
                <a:gd name="T88" fmla="*/ 32 w 52"/>
                <a:gd name="T89" fmla="*/ 5 h 35"/>
                <a:gd name="T90" fmla="*/ 35 w 52"/>
                <a:gd name="T91" fmla="*/ 5 h 35"/>
                <a:gd name="T92" fmla="*/ 39 w 52"/>
                <a:gd name="T93" fmla="*/ 3 h 35"/>
                <a:gd name="T94" fmla="*/ 42 w 52"/>
                <a:gd name="T95" fmla="*/ 2 h 35"/>
                <a:gd name="T96" fmla="*/ 45 w 52"/>
                <a:gd name="T97" fmla="*/ 2 h 35"/>
                <a:gd name="T98" fmla="*/ 47 w 52"/>
                <a:gd name="T99" fmla="*/ 1 h 35"/>
                <a:gd name="T100" fmla="*/ 50 w 52"/>
                <a:gd name="T101" fmla="*/ 1 h 3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2"/>
                <a:gd name="T154" fmla="*/ 0 h 35"/>
                <a:gd name="T155" fmla="*/ 52 w 52"/>
                <a:gd name="T156" fmla="*/ 35 h 3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2" h="35">
                  <a:moveTo>
                    <a:pt x="52" y="0"/>
                  </a:moveTo>
                  <a:lnTo>
                    <a:pt x="52" y="1"/>
                  </a:lnTo>
                  <a:lnTo>
                    <a:pt x="50" y="4"/>
                  </a:lnTo>
                  <a:lnTo>
                    <a:pt x="49" y="7"/>
                  </a:lnTo>
                  <a:lnTo>
                    <a:pt x="48" y="10"/>
                  </a:lnTo>
                  <a:lnTo>
                    <a:pt x="46" y="12"/>
                  </a:lnTo>
                  <a:lnTo>
                    <a:pt x="45" y="13"/>
                  </a:lnTo>
                  <a:lnTo>
                    <a:pt x="46" y="16"/>
                  </a:lnTo>
                  <a:lnTo>
                    <a:pt x="43" y="17"/>
                  </a:lnTo>
                  <a:lnTo>
                    <a:pt x="44" y="19"/>
                  </a:lnTo>
                  <a:lnTo>
                    <a:pt x="44" y="21"/>
                  </a:lnTo>
                  <a:lnTo>
                    <a:pt x="45" y="22"/>
                  </a:lnTo>
                  <a:lnTo>
                    <a:pt x="45" y="24"/>
                  </a:lnTo>
                  <a:lnTo>
                    <a:pt x="46" y="25"/>
                  </a:lnTo>
                  <a:lnTo>
                    <a:pt x="47" y="26"/>
                  </a:lnTo>
                  <a:lnTo>
                    <a:pt x="47" y="27"/>
                  </a:lnTo>
                  <a:lnTo>
                    <a:pt x="44" y="30"/>
                  </a:lnTo>
                  <a:lnTo>
                    <a:pt x="44" y="31"/>
                  </a:lnTo>
                  <a:lnTo>
                    <a:pt x="44" y="33"/>
                  </a:lnTo>
                  <a:lnTo>
                    <a:pt x="44" y="34"/>
                  </a:lnTo>
                  <a:lnTo>
                    <a:pt x="43" y="35"/>
                  </a:lnTo>
                  <a:lnTo>
                    <a:pt x="42" y="35"/>
                  </a:lnTo>
                  <a:lnTo>
                    <a:pt x="41" y="34"/>
                  </a:lnTo>
                  <a:lnTo>
                    <a:pt x="40" y="33"/>
                  </a:lnTo>
                  <a:lnTo>
                    <a:pt x="39" y="33"/>
                  </a:lnTo>
                  <a:lnTo>
                    <a:pt x="36" y="33"/>
                  </a:lnTo>
                  <a:lnTo>
                    <a:pt x="35" y="32"/>
                  </a:lnTo>
                  <a:lnTo>
                    <a:pt x="34" y="31"/>
                  </a:lnTo>
                  <a:lnTo>
                    <a:pt x="33" y="31"/>
                  </a:lnTo>
                  <a:lnTo>
                    <a:pt x="32" y="30"/>
                  </a:lnTo>
                  <a:lnTo>
                    <a:pt x="32" y="29"/>
                  </a:lnTo>
                  <a:lnTo>
                    <a:pt x="32" y="28"/>
                  </a:lnTo>
                  <a:lnTo>
                    <a:pt x="31" y="27"/>
                  </a:lnTo>
                  <a:lnTo>
                    <a:pt x="29" y="26"/>
                  </a:lnTo>
                  <a:lnTo>
                    <a:pt x="27" y="24"/>
                  </a:lnTo>
                  <a:lnTo>
                    <a:pt x="25" y="24"/>
                  </a:lnTo>
                  <a:lnTo>
                    <a:pt x="24" y="24"/>
                  </a:lnTo>
                  <a:lnTo>
                    <a:pt x="23" y="23"/>
                  </a:lnTo>
                  <a:lnTo>
                    <a:pt x="21" y="22"/>
                  </a:lnTo>
                  <a:lnTo>
                    <a:pt x="20" y="21"/>
                  </a:lnTo>
                  <a:lnTo>
                    <a:pt x="18" y="21"/>
                  </a:lnTo>
                  <a:lnTo>
                    <a:pt x="16" y="20"/>
                  </a:lnTo>
                  <a:lnTo>
                    <a:pt x="15" y="20"/>
                  </a:lnTo>
                  <a:lnTo>
                    <a:pt x="14" y="19"/>
                  </a:lnTo>
                  <a:lnTo>
                    <a:pt x="13" y="18"/>
                  </a:lnTo>
                  <a:lnTo>
                    <a:pt x="12" y="18"/>
                  </a:lnTo>
                  <a:lnTo>
                    <a:pt x="12" y="17"/>
                  </a:lnTo>
                  <a:lnTo>
                    <a:pt x="11" y="16"/>
                  </a:lnTo>
                  <a:lnTo>
                    <a:pt x="10" y="16"/>
                  </a:lnTo>
                  <a:lnTo>
                    <a:pt x="9" y="15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5" y="14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3" y="12"/>
                  </a:lnTo>
                  <a:lnTo>
                    <a:pt x="3" y="11"/>
                  </a:lnTo>
                  <a:lnTo>
                    <a:pt x="2" y="12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6"/>
                  </a:lnTo>
                  <a:lnTo>
                    <a:pt x="0" y="6"/>
                  </a:lnTo>
                  <a:lnTo>
                    <a:pt x="1" y="5"/>
                  </a:lnTo>
                  <a:lnTo>
                    <a:pt x="1" y="4"/>
                  </a:lnTo>
                  <a:lnTo>
                    <a:pt x="4" y="1"/>
                  </a:lnTo>
                  <a:lnTo>
                    <a:pt x="6" y="2"/>
                  </a:lnTo>
                  <a:lnTo>
                    <a:pt x="8" y="3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6" y="1"/>
                  </a:lnTo>
                  <a:lnTo>
                    <a:pt x="16" y="2"/>
                  </a:lnTo>
                  <a:lnTo>
                    <a:pt x="18" y="3"/>
                  </a:lnTo>
                  <a:lnTo>
                    <a:pt x="18" y="4"/>
                  </a:lnTo>
                  <a:lnTo>
                    <a:pt x="19" y="4"/>
                  </a:lnTo>
                  <a:lnTo>
                    <a:pt x="20" y="4"/>
                  </a:lnTo>
                  <a:lnTo>
                    <a:pt x="22" y="5"/>
                  </a:lnTo>
                  <a:lnTo>
                    <a:pt x="23" y="6"/>
                  </a:lnTo>
                  <a:lnTo>
                    <a:pt x="25" y="5"/>
                  </a:lnTo>
                  <a:lnTo>
                    <a:pt x="26" y="4"/>
                  </a:lnTo>
                  <a:lnTo>
                    <a:pt x="28" y="4"/>
                  </a:lnTo>
                  <a:lnTo>
                    <a:pt x="29" y="5"/>
                  </a:lnTo>
                  <a:lnTo>
                    <a:pt x="30" y="6"/>
                  </a:lnTo>
                  <a:lnTo>
                    <a:pt x="32" y="5"/>
                  </a:lnTo>
                  <a:lnTo>
                    <a:pt x="34" y="5"/>
                  </a:lnTo>
                  <a:lnTo>
                    <a:pt x="35" y="5"/>
                  </a:lnTo>
                  <a:lnTo>
                    <a:pt x="37" y="4"/>
                  </a:lnTo>
                  <a:lnTo>
                    <a:pt x="39" y="3"/>
                  </a:lnTo>
                  <a:lnTo>
                    <a:pt x="40" y="3"/>
                  </a:lnTo>
                  <a:lnTo>
                    <a:pt x="42" y="2"/>
                  </a:lnTo>
                  <a:lnTo>
                    <a:pt x="44" y="3"/>
                  </a:lnTo>
                  <a:lnTo>
                    <a:pt x="45" y="2"/>
                  </a:lnTo>
                  <a:lnTo>
                    <a:pt x="47" y="1"/>
                  </a:lnTo>
                  <a:lnTo>
                    <a:pt x="48" y="1"/>
                  </a:lnTo>
                  <a:lnTo>
                    <a:pt x="50" y="1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252FFB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1" name="Freeform 26">
              <a:extLst>
                <a:ext uri="{FF2B5EF4-FFF2-40B4-BE49-F238E27FC236}">
                  <a16:creationId xmlns:a16="http://schemas.microsoft.com/office/drawing/2014/main" id="{D5B80CAD-0FD1-980E-6461-E2541AEF51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" y="181"/>
              <a:ext cx="2" cy="2"/>
            </a:xfrm>
            <a:custGeom>
              <a:avLst/>
              <a:gdLst>
                <a:gd name="T0" fmla="*/ 2 w 2"/>
                <a:gd name="T1" fmla="*/ 0 h 2"/>
                <a:gd name="T2" fmla="*/ 1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1 w 2"/>
                <a:gd name="T9" fmla="*/ 2 h 2"/>
                <a:gd name="T10" fmla="*/ 2 w 2"/>
                <a:gd name="T11" fmla="*/ 0 h 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2"/>
                <a:gd name="T20" fmla="*/ 2 w 2"/>
                <a:gd name="T21" fmla="*/ 2 h 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2">
                  <a:moveTo>
                    <a:pt x="2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2" name="Freeform 27">
              <a:extLst>
                <a:ext uri="{FF2B5EF4-FFF2-40B4-BE49-F238E27FC236}">
                  <a16:creationId xmlns:a16="http://schemas.microsoft.com/office/drawing/2014/main" id="{A43623A5-74A3-EF92-7ADB-A935140312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" y="180"/>
              <a:ext cx="2" cy="1"/>
            </a:xfrm>
            <a:custGeom>
              <a:avLst/>
              <a:gdLst>
                <a:gd name="T0" fmla="*/ 2 w 2"/>
                <a:gd name="T1" fmla="*/ 0 h 1"/>
                <a:gd name="T2" fmla="*/ 0 w 2"/>
                <a:gd name="T3" fmla="*/ 0 h 1"/>
                <a:gd name="T4" fmla="*/ 1 w 2"/>
                <a:gd name="T5" fmla="*/ 1 h 1"/>
                <a:gd name="T6" fmla="*/ 2 w 2"/>
                <a:gd name="T7" fmla="*/ 1 h 1"/>
                <a:gd name="T8" fmla="*/ 2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1"/>
                <a:gd name="T17" fmla="*/ 2 w 2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1">
                  <a:moveTo>
                    <a:pt x="2" y="0"/>
                  </a:moveTo>
                  <a:lnTo>
                    <a:pt x="0" y="0"/>
                  </a:lnTo>
                  <a:lnTo>
                    <a:pt x="1" y="1"/>
                  </a:lnTo>
                  <a:lnTo>
                    <a:pt x="2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3" name="Freeform 28">
              <a:extLst>
                <a:ext uri="{FF2B5EF4-FFF2-40B4-BE49-F238E27FC236}">
                  <a16:creationId xmlns:a16="http://schemas.microsoft.com/office/drawing/2014/main" id="{2DE56B25-9395-63F4-8D31-9CFAC93E48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" y="183"/>
              <a:ext cx="2" cy="2"/>
            </a:xfrm>
            <a:custGeom>
              <a:avLst/>
              <a:gdLst>
                <a:gd name="T0" fmla="*/ 2 w 2"/>
                <a:gd name="T1" fmla="*/ 1 h 2"/>
                <a:gd name="T2" fmla="*/ 1 w 2"/>
                <a:gd name="T3" fmla="*/ 0 h 2"/>
                <a:gd name="T4" fmla="*/ 0 w 2"/>
                <a:gd name="T5" fmla="*/ 1 h 2"/>
                <a:gd name="T6" fmla="*/ 2 w 2"/>
                <a:gd name="T7" fmla="*/ 2 h 2"/>
                <a:gd name="T8" fmla="*/ 2 w 2"/>
                <a:gd name="T9" fmla="*/ 1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2"/>
                <a:gd name="T17" fmla="*/ 2 w 2"/>
                <a:gd name="T18" fmla="*/ 2 h 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2">
                  <a:moveTo>
                    <a:pt x="2" y="1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2" y="2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4878CF5C-DF5D-ECD6-19E7-310D0350CA88}"/>
              </a:ext>
            </a:extLst>
          </p:cNvPr>
          <p:cNvSpPr txBox="1"/>
          <p:nvPr/>
        </p:nvSpPr>
        <p:spPr>
          <a:xfrm>
            <a:off x="1618231" y="771554"/>
            <a:ext cx="5897116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</a:rPr>
              <a:t>Il repertorio notarile netto medio per genere. Nord, Centro e Sud. Anno 2022.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61AE7957-4AD0-853D-4000-F886E9C2123B}"/>
              </a:ext>
            </a:extLst>
          </p:cNvPr>
          <p:cNvGrpSpPr/>
          <p:nvPr/>
        </p:nvGrpSpPr>
        <p:grpSpPr>
          <a:xfrm>
            <a:off x="4390458" y="1216332"/>
            <a:ext cx="3000700" cy="2789617"/>
            <a:chOff x="0" y="0"/>
            <a:chExt cx="3429000" cy="3524250"/>
          </a:xfrm>
        </p:grpSpPr>
        <p:graphicFrame>
          <p:nvGraphicFramePr>
            <p:cNvPr id="9" name="Grafico 8">
              <a:extLst>
                <a:ext uri="{FF2B5EF4-FFF2-40B4-BE49-F238E27FC236}">
                  <a16:creationId xmlns:a16="http://schemas.microsoft.com/office/drawing/2014/main" id="{EE64617F-224C-480B-9471-481348D8FA2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20337493"/>
                </p:ext>
              </p:extLst>
            </p:nvPr>
          </p:nvGraphicFramePr>
          <p:xfrm>
            <a:off x="0" y="1200150"/>
            <a:ext cx="3419475" cy="10858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34" name="Grafico 33">
              <a:extLst>
                <a:ext uri="{FF2B5EF4-FFF2-40B4-BE49-F238E27FC236}">
                  <a16:creationId xmlns:a16="http://schemas.microsoft.com/office/drawing/2014/main" id="{17DFABAA-DEE2-41C6-99B6-0F03000182E1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35520342"/>
                </p:ext>
              </p:extLst>
            </p:nvPr>
          </p:nvGraphicFramePr>
          <p:xfrm>
            <a:off x="9525" y="0"/>
            <a:ext cx="3419475" cy="10858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35" name="Grafico 34">
              <a:extLst>
                <a:ext uri="{FF2B5EF4-FFF2-40B4-BE49-F238E27FC236}">
                  <a16:creationId xmlns:a16="http://schemas.microsoft.com/office/drawing/2014/main" id="{D18D1F5B-D63A-4B2D-BFB0-CD6DB95A885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79141964"/>
                </p:ext>
              </p:extLst>
            </p:nvPr>
          </p:nvGraphicFramePr>
          <p:xfrm>
            <a:off x="9525" y="2438400"/>
            <a:ext cx="3419475" cy="10858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sp>
        <p:nvSpPr>
          <p:cNvPr id="36" name="Segnaposto numero diapositiva 35">
            <a:extLst>
              <a:ext uri="{FF2B5EF4-FFF2-40B4-BE49-F238E27FC236}">
                <a16:creationId xmlns:a16="http://schemas.microsoft.com/office/drawing/2014/main" id="{B4C91F7C-8CFA-5C75-1965-5CC7CEDE9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4836828"/>
            <a:ext cx="2133600" cy="273844"/>
          </a:xfrm>
        </p:spPr>
        <p:txBody>
          <a:bodyPr/>
          <a:lstStyle/>
          <a:p>
            <a:fld id="{BD0547BF-5F9D-43ED-B26B-F4E650E9D61E}" type="slidenum">
              <a:rPr lang="it-IT" sz="900" smtClean="0">
                <a:solidFill>
                  <a:schemeClr val="bg1"/>
                </a:solidFill>
              </a:rPr>
              <a:pPr/>
              <a:t>5</a:t>
            </a:fld>
            <a:endParaRPr lang="it-IT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888433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4803999"/>
            <a:ext cx="9144000" cy="33950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Cassa Nazionale del Notariato. </a:t>
            </a:r>
            <a:r>
              <a:rPr lang="it-IT" sz="1200" i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 giugno 2023.</a:t>
            </a:r>
            <a:endParaRPr lang="it-IT" sz="1400" i="1" dirty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79" y="20923"/>
            <a:ext cx="1500165" cy="7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D1828149-5877-D4DE-91C8-64FC15A733CF}"/>
              </a:ext>
            </a:extLst>
          </p:cNvPr>
          <p:cNvSpPr txBox="1"/>
          <p:nvPr/>
        </p:nvSpPr>
        <p:spPr>
          <a:xfrm>
            <a:off x="7452320" y="4535184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Elaborazione Cassa NN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AC5DCD2-C32B-F868-CD84-1A410A9EB5BA}"/>
              </a:ext>
            </a:extLst>
          </p:cNvPr>
          <p:cNvSpPr txBox="1"/>
          <p:nvPr/>
        </p:nvSpPr>
        <p:spPr>
          <a:xfrm flipV="1">
            <a:off x="971600" y="4489465"/>
            <a:ext cx="7776864" cy="4571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4878CF5C-DF5D-ECD6-19E7-310D0350CA88}"/>
              </a:ext>
            </a:extLst>
          </p:cNvPr>
          <p:cNvSpPr txBox="1"/>
          <p:nvPr/>
        </p:nvSpPr>
        <p:spPr>
          <a:xfrm>
            <a:off x="971600" y="814574"/>
            <a:ext cx="7704855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Il repertorio notarile medio netto per classi di età anagrafica e suddiviso per genere. Anno 2022.</a:t>
            </a:r>
          </a:p>
        </p:txBody>
      </p:sp>
      <p:sp>
        <p:nvSpPr>
          <p:cNvPr id="36" name="Segnaposto numero diapositiva 35">
            <a:extLst>
              <a:ext uri="{FF2B5EF4-FFF2-40B4-BE49-F238E27FC236}">
                <a16:creationId xmlns:a16="http://schemas.microsoft.com/office/drawing/2014/main" id="{B4C91F7C-8CFA-5C75-1965-5CC7CEDE9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4836828"/>
            <a:ext cx="2133600" cy="273844"/>
          </a:xfrm>
        </p:spPr>
        <p:txBody>
          <a:bodyPr/>
          <a:lstStyle/>
          <a:p>
            <a:fld id="{BD0547BF-5F9D-43ED-B26B-F4E650E9D61E}" type="slidenum">
              <a:rPr lang="it-IT" sz="900" smtClean="0">
                <a:solidFill>
                  <a:schemeClr val="bg1"/>
                </a:solidFill>
              </a:rPr>
              <a:pPr/>
              <a:t>6</a:t>
            </a:fld>
            <a:endParaRPr lang="it-IT" sz="900" dirty="0">
              <a:solidFill>
                <a:schemeClr val="bg1"/>
              </a:solidFill>
            </a:endParaRPr>
          </a:p>
        </p:txBody>
      </p:sp>
      <p:graphicFrame>
        <p:nvGraphicFramePr>
          <p:cNvPr id="39" name="Grafico 38">
            <a:extLst>
              <a:ext uri="{FF2B5EF4-FFF2-40B4-BE49-F238E27FC236}">
                <a16:creationId xmlns:a16="http://schemas.microsoft.com/office/drawing/2014/main" id="{5D52BDAB-A5E2-A5BC-E0ED-65A0E188CA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3260663"/>
              </p:ext>
            </p:extLst>
          </p:nvPr>
        </p:nvGraphicFramePr>
        <p:xfrm>
          <a:off x="1828800" y="1264644"/>
          <a:ext cx="5486400" cy="313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06518100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4803999"/>
            <a:ext cx="9144000" cy="33950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Cassa Nazionale del Notariato. </a:t>
            </a:r>
            <a:r>
              <a:rPr lang="it-IT" sz="1200" i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 giugno 2023.</a:t>
            </a:r>
            <a:endParaRPr lang="it-IT" sz="1400" i="1" dirty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79" y="20923"/>
            <a:ext cx="1500165" cy="7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D1828149-5877-D4DE-91C8-64FC15A733CF}"/>
              </a:ext>
            </a:extLst>
          </p:cNvPr>
          <p:cNvSpPr txBox="1"/>
          <p:nvPr/>
        </p:nvSpPr>
        <p:spPr>
          <a:xfrm>
            <a:off x="7234642" y="4328016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Elaborazione Cassa NN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AC5DCD2-C32B-F868-CD84-1A410A9EB5BA}"/>
              </a:ext>
            </a:extLst>
          </p:cNvPr>
          <p:cNvSpPr txBox="1"/>
          <p:nvPr/>
        </p:nvSpPr>
        <p:spPr>
          <a:xfrm>
            <a:off x="719570" y="4222695"/>
            <a:ext cx="7775211" cy="5438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4878CF5C-DF5D-ECD6-19E7-310D0350CA88}"/>
              </a:ext>
            </a:extLst>
          </p:cNvPr>
          <p:cNvSpPr txBox="1"/>
          <p:nvPr/>
        </p:nvSpPr>
        <p:spPr>
          <a:xfrm>
            <a:off x="539551" y="918992"/>
            <a:ext cx="8135251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Numero di ingressi dei notai di nuova nomina nell’ultimo quinquennio (2018-2022).</a:t>
            </a:r>
          </a:p>
        </p:txBody>
      </p:sp>
      <p:sp>
        <p:nvSpPr>
          <p:cNvPr id="36" name="Segnaposto numero diapositiva 35">
            <a:extLst>
              <a:ext uri="{FF2B5EF4-FFF2-40B4-BE49-F238E27FC236}">
                <a16:creationId xmlns:a16="http://schemas.microsoft.com/office/drawing/2014/main" id="{B4C91F7C-8CFA-5C75-1965-5CC7CEDE9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4836828"/>
            <a:ext cx="2133600" cy="273844"/>
          </a:xfrm>
        </p:spPr>
        <p:txBody>
          <a:bodyPr/>
          <a:lstStyle/>
          <a:p>
            <a:fld id="{BD0547BF-5F9D-43ED-B26B-F4E650E9D61E}" type="slidenum">
              <a:rPr lang="it-IT" sz="900" smtClean="0">
                <a:solidFill>
                  <a:schemeClr val="bg1"/>
                </a:solidFill>
              </a:rPr>
              <a:pPr/>
              <a:t>7</a:t>
            </a:fld>
            <a:endParaRPr lang="it-IT" sz="900" dirty="0">
              <a:solidFill>
                <a:schemeClr val="bg1"/>
              </a:solidFill>
            </a:endParaRPr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43BEF93B-FA51-47EF-B48A-E86FD8B33D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7634942"/>
              </p:ext>
            </p:extLst>
          </p:nvPr>
        </p:nvGraphicFramePr>
        <p:xfrm>
          <a:off x="1619672" y="2484635"/>
          <a:ext cx="3384376" cy="1266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Ovale 9">
            <a:extLst>
              <a:ext uri="{FF2B5EF4-FFF2-40B4-BE49-F238E27FC236}">
                <a16:creationId xmlns:a16="http://schemas.microsoft.com/office/drawing/2014/main" id="{E263435C-2B00-266E-312F-1B5D2A043C92}"/>
              </a:ext>
            </a:extLst>
          </p:cNvPr>
          <p:cNvSpPr/>
          <p:nvPr/>
        </p:nvSpPr>
        <p:spPr>
          <a:xfrm>
            <a:off x="6661381" y="1947451"/>
            <a:ext cx="1725893" cy="1552461"/>
          </a:xfrm>
          <a:prstGeom prst="ellipse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2060"/>
                </a:solidFill>
              </a:rPr>
              <a:t>I Notai di nuova nomina (2018-2022) rappresentano il </a:t>
            </a:r>
            <a:r>
              <a:rPr lang="it-IT" sz="1100" b="1" u="sng" dirty="0">
                <a:solidFill>
                  <a:srgbClr val="FF0000"/>
                </a:solidFill>
              </a:rPr>
              <a:t>15%</a:t>
            </a:r>
            <a:r>
              <a:rPr lang="it-IT" sz="1100" b="1" dirty="0">
                <a:solidFill>
                  <a:srgbClr val="FF0000"/>
                </a:solidFill>
              </a:rPr>
              <a:t> </a:t>
            </a:r>
            <a:r>
              <a:rPr lang="it-IT" sz="1100" b="1" dirty="0">
                <a:solidFill>
                  <a:srgbClr val="002060"/>
                </a:solidFill>
              </a:rPr>
              <a:t>della popolazione attiva al 31.12.2022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646E9EB0-AF4C-4E4A-986C-1697913116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0635690"/>
              </p:ext>
            </p:extLst>
          </p:nvPr>
        </p:nvGraphicFramePr>
        <p:xfrm>
          <a:off x="1259632" y="1437632"/>
          <a:ext cx="5616624" cy="107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5895475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4803999"/>
            <a:ext cx="9144000" cy="33950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Cassa Nazionale del Notariato. </a:t>
            </a:r>
            <a:r>
              <a:rPr lang="it-IT" sz="1200" i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 giugno 2023.</a:t>
            </a:r>
            <a:endParaRPr lang="it-IT" sz="1400" i="1" dirty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79" y="20923"/>
            <a:ext cx="1296145" cy="617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D1828149-5877-D4DE-91C8-64FC15A733CF}"/>
              </a:ext>
            </a:extLst>
          </p:cNvPr>
          <p:cNvSpPr txBox="1"/>
          <p:nvPr/>
        </p:nvSpPr>
        <p:spPr>
          <a:xfrm>
            <a:off x="7328173" y="425901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Elaborazione Cassa NN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AC5DCD2-C32B-F868-CD84-1A410A9EB5BA}"/>
              </a:ext>
            </a:extLst>
          </p:cNvPr>
          <p:cNvSpPr txBox="1"/>
          <p:nvPr/>
        </p:nvSpPr>
        <p:spPr>
          <a:xfrm>
            <a:off x="169686" y="4195561"/>
            <a:ext cx="8464147" cy="4571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4878CF5C-DF5D-ECD6-19E7-310D0350CA88}"/>
              </a:ext>
            </a:extLst>
          </p:cNvPr>
          <p:cNvSpPr txBox="1"/>
          <p:nvPr/>
        </p:nvSpPr>
        <p:spPr>
          <a:xfrm>
            <a:off x="197768" y="773638"/>
            <a:ext cx="8640959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Numero dei notai in esercizio di età inferiore e superiore a 45 anni</a:t>
            </a:r>
            <a:r>
              <a:rPr lang="it-IT" sz="1200" b="1" dirty="0">
                <a:solidFill>
                  <a:schemeClr val="bg1"/>
                </a:solidFill>
              </a:rPr>
              <a:t> </a:t>
            </a:r>
            <a:r>
              <a:rPr lang="it-IT" sz="1400" b="1" dirty="0">
                <a:solidFill>
                  <a:schemeClr val="bg1"/>
                </a:solidFill>
              </a:rPr>
              <a:t>(anno 2022 a raffronto con il 2006).</a:t>
            </a:r>
            <a:endParaRPr lang="it-IT" sz="1200" b="1" dirty="0">
              <a:solidFill>
                <a:schemeClr val="bg1"/>
              </a:solidFill>
            </a:endParaRPr>
          </a:p>
        </p:txBody>
      </p:sp>
      <p:sp>
        <p:nvSpPr>
          <p:cNvPr id="36" name="Segnaposto numero diapositiva 35">
            <a:extLst>
              <a:ext uri="{FF2B5EF4-FFF2-40B4-BE49-F238E27FC236}">
                <a16:creationId xmlns:a16="http://schemas.microsoft.com/office/drawing/2014/main" id="{B4C91F7C-8CFA-5C75-1965-5CC7CEDE9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4836828"/>
            <a:ext cx="2133600" cy="273844"/>
          </a:xfrm>
        </p:spPr>
        <p:txBody>
          <a:bodyPr/>
          <a:lstStyle/>
          <a:p>
            <a:fld id="{BD0547BF-5F9D-43ED-B26B-F4E650E9D61E}" type="slidenum">
              <a:rPr lang="it-IT" sz="900" smtClean="0">
                <a:solidFill>
                  <a:schemeClr val="bg1"/>
                </a:solidFill>
              </a:rPr>
              <a:pPr/>
              <a:t>8</a:t>
            </a:fld>
            <a:endParaRPr lang="it-IT" sz="900" dirty="0">
              <a:solidFill>
                <a:schemeClr val="bg1"/>
              </a:solidFill>
            </a:endParaRP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4BD7BFBF-76E6-D370-240D-3FEC4A9C52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541125"/>
              </p:ext>
            </p:extLst>
          </p:nvPr>
        </p:nvGraphicFramePr>
        <p:xfrm>
          <a:off x="566043" y="1194936"/>
          <a:ext cx="3187378" cy="2934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46A29241-F9DF-76BC-8A26-AC5230BB8554}"/>
              </a:ext>
            </a:extLst>
          </p:cNvPr>
          <p:cNvSpPr txBox="1"/>
          <p:nvPr/>
        </p:nvSpPr>
        <p:spPr>
          <a:xfrm>
            <a:off x="5924340" y="1262073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Anno 2022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77F835AD-AEAB-0FD2-A288-3FE389CBB0B0}"/>
              </a:ext>
            </a:extLst>
          </p:cNvPr>
          <p:cNvSpPr txBox="1"/>
          <p:nvPr/>
        </p:nvSpPr>
        <p:spPr>
          <a:xfrm>
            <a:off x="1691680" y="123371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Anno 2006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7870E7C6-E3AF-7C87-DD62-3E353A73FF5C}"/>
              </a:ext>
            </a:extLst>
          </p:cNvPr>
          <p:cNvGrpSpPr/>
          <p:nvPr/>
        </p:nvGrpSpPr>
        <p:grpSpPr>
          <a:xfrm>
            <a:off x="197768" y="1443371"/>
            <a:ext cx="3923928" cy="2742892"/>
            <a:chOff x="0" y="0"/>
            <a:chExt cx="4929187" cy="3457575"/>
          </a:xfrm>
        </p:grpSpPr>
        <p:graphicFrame>
          <p:nvGraphicFramePr>
            <p:cNvPr id="5" name="Grafico 4">
              <a:extLst>
                <a:ext uri="{FF2B5EF4-FFF2-40B4-BE49-F238E27FC236}">
                  <a16:creationId xmlns:a16="http://schemas.microsoft.com/office/drawing/2014/main" id="{4BD7BFBF-76E6-D370-240D-3FEC4A9C5264}"/>
                </a:ext>
              </a:extLst>
            </p:cNvPr>
            <p:cNvGraphicFramePr/>
            <p:nvPr/>
          </p:nvGraphicFramePr>
          <p:xfrm>
            <a:off x="0" y="0"/>
            <a:ext cx="4929187" cy="34575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7" name="CasellaDiTesto 14">
              <a:extLst>
                <a:ext uri="{FF2B5EF4-FFF2-40B4-BE49-F238E27FC236}">
                  <a16:creationId xmlns:a16="http://schemas.microsoft.com/office/drawing/2014/main" id="{0E9F7443-943A-D945-934C-5ACF9F96F4A7}"/>
                </a:ext>
              </a:extLst>
            </p:cNvPr>
            <p:cNvSpPr txBox="1"/>
            <p:nvPr/>
          </p:nvSpPr>
          <p:spPr>
            <a:xfrm>
              <a:off x="821674" y="1554200"/>
              <a:ext cx="1611638" cy="3491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200" b="1" dirty="0"/>
                <a:t>Oltre 45: 3.261</a:t>
              </a:r>
            </a:p>
          </p:txBody>
        </p:sp>
        <p:sp>
          <p:nvSpPr>
            <p:cNvPr id="10" name="CasellaDiTesto 14">
              <a:extLst>
                <a:ext uri="{FF2B5EF4-FFF2-40B4-BE49-F238E27FC236}">
                  <a16:creationId xmlns:a16="http://schemas.microsoft.com/office/drawing/2014/main" id="{91D9446A-57FD-40B7-89FF-6C312EC52D3F}"/>
                </a:ext>
              </a:extLst>
            </p:cNvPr>
            <p:cNvSpPr txBox="1"/>
            <p:nvPr/>
          </p:nvSpPr>
          <p:spPr>
            <a:xfrm>
              <a:off x="2540330" y="1048579"/>
              <a:ext cx="1611636" cy="3491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200" b="1" dirty="0"/>
                <a:t>Fino</a:t>
              </a:r>
              <a:r>
                <a:rPr lang="it-IT" sz="1200" b="1" baseline="0" dirty="0"/>
                <a:t> a</a:t>
              </a:r>
              <a:r>
                <a:rPr lang="it-IT" sz="1200" b="1" dirty="0"/>
                <a:t> 45: 1.414</a:t>
              </a:r>
            </a:p>
          </p:txBody>
        </p:sp>
      </p:grp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DD920FE6-E4B3-35C8-069F-916F91B89820}"/>
              </a:ext>
            </a:extLst>
          </p:cNvPr>
          <p:cNvGrpSpPr/>
          <p:nvPr/>
        </p:nvGrpSpPr>
        <p:grpSpPr>
          <a:xfrm>
            <a:off x="4489971" y="1372213"/>
            <a:ext cx="3923928" cy="2831295"/>
            <a:chOff x="0" y="0"/>
            <a:chExt cx="4929187" cy="3429000"/>
          </a:xfrm>
        </p:grpSpPr>
        <p:graphicFrame>
          <p:nvGraphicFramePr>
            <p:cNvPr id="16" name="Grafico 15">
              <a:extLst>
                <a:ext uri="{FF2B5EF4-FFF2-40B4-BE49-F238E27FC236}">
                  <a16:creationId xmlns:a16="http://schemas.microsoft.com/office/drawing/2014/main" id="{9853C960-3072-421C-A769-B4FE84E2EAF5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0"/>
            <a:ext cx="4929187" cy="3429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8" name="CasellaDiTesto 14">
              <a:extLst>
                <a:ext uri="{FF2B5EF4-FFF2-40B4-BE49-F238E27FC236}">
                  <a16:creationId xmlns:a16="http://schemas.microsoft.com/office/drawing/2014/main" id="{ED11B710-C440-490A-BC81-3F4B891940C1}"/>
                </a:ext>
              </a:extLst>
            </p:cNvPr>
            <p:cNvSpPr txBox="1"/>
            <p:nvPr/>
          </p:nvSpPr>
          <p:spPr>
            <a:xfrm>
              <a:off x="2590972" y="1056631"/>
              <a:ext cx="1860162" cy="28020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200" b="1" dirty="0"/>
                <a:t>Fino</a:t>
              </a:r>
              <a:r>
                <a:rPr lang="it-IT" sz="1200" b="1" baseline="0" dirty="0"/>
                <a:t> a</a:t>
              </a:r>
              <a:r>
                <a:rPr lang="it-IT" sz="1200" b="1" dirty="0"/>
                <a:t> 45: 1.698</a:t>
              </a:r>
            </a:p>
          </p:txBody>
        </p:sp>
        <p:sp>
          <p:nvSpPr>
            <p:cNvPr id="19" name="CasellaDiTesto 14">
              <a:extLst>
                <a:ext uri="{FF2B5EF4-FFF2-40B4-BE49-F238E27FC236}">
                  <a16:creationId xmlns:a16="http://schemas.microsoft.com/office/drawing/2014/main" id="{BC0B2228-8B24-4254-8DF0-0FA768A8D03D}"/>
                </a:ext>
              </a:extLst>
            </p:cNvPr>
            <p:cNvSpPr txBox="1"/>
            <p:nvPr/>
          </p:nvSpPr>
          <p:spPr>
            <a:xfrm>
              <a:off x="730810" y="1506985"/>
              <a:ext cx="1860162" cy="28020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200" b="1" dirty="0"/>
                <a:t>Oltre</a:t>
              </a:r>
              <a:r>
                <a:rPr lang="it-IT" sz="1200" b="1" baseline="0" dirty="0"/>
                <a:t> </a:t>
              </a:r>
              <a:r>
                <a:rPr lang="it-IT" sz="1200" b="1" dirty="0"/>
                <a:t>45: 3.418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3451103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4803999"/>
            <a:ext cx="9144000" cy="33950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Cassa Nazionale del Notariato. </a:t>
            </a:r>
            <a:r>
              <a:rPr lang="it-IT" sz="1200" i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 giugno 2023.</a:t>
            </a:r>
            <a:endParaRPr lang="it-IT" sz="1400" i="1" dirty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79" y="20923"/>
            <a:ext cx="1144672" cy="545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D1828149-5877-D4DE-91C8-64FC15A733CF}"/>
              </a:ext>
            </a:extLst>
          </p:cNvPr>
          <p:cNvSpPr txBox="1"/>
          <p:nvPr/>
        </p:nvSpPr>
        <p:spPr>
          <a:xfrm>
            <a:off x="7357120" y="4527953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Elaborazione Cassa NN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AC5DCD2-C32B-F868-CD84-1A410A9EB5BA}"/>
              </a:ext>
            </a:extLst>
          </p:cNvPr>
          <p:cNvSpPr txBox="1"/>
          <p:nvPr/>
        </p:nvSpPr>
        <p:spPr>
          <a:xfrm>
            <a:off x="210655" y="4443747"/>
            <a:ext cx="8464147" cy="4571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4878CF5C-DF5D-ECD6-19E7-310D0350CA88}"/>
              </a:ext>
            </a:extLst>
          </p:cNvPr>
          <p:cNvSpPr txBox="1"/>
          <p:nvPr/>
        </p:nvSpPr>
        <p:spPr>
          <a:xfrm>
            <a:off x="323528" y="665056"/>
            <a:ext cx="8351274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Partecipazione dei notai agli ultimi due Convegni organizzati dalla Cassa in tema di previdenza.</a:t>
            </a:r>
          </a:p>
        </p:txBody>
      </p:sp>
      <p:sp>
        <p:nvSpPr>
          <p:cNvPr id="36" name="Segnaposto numero diapositiva 35">
            <a:extLst>
              <a:ext uri="{FF2B5EF4-FFF2-40B4-BE49-F238E27FC236}">
                <a16:creationId xmlns:a16="http://schemas.microsoft.com/office/drawing/2014/main" id="{B4C91F7C-8CFA-5C75-1965-5CC7CEDE9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4836828"/>
            <a:ext cx="2133600" cy="273844"/>
          </a:xfrm>
        </p:spPr>
        <p:txBody>
          <a:bodyPr/>
          <a:lstStyle/>
          <a:p>
            <a:fld id="{BD0547BF-5F9D-43ED-B26B-F4E650E9D61E}" type="slidenum">
              <a:rPr lang="it-IT" sz="900" smtClean="0">
                <a:solidFill>
                  <a:schemeClr val="bg1"/>
                </a:solidFill>
              </a:rPr>
              <a:pPr/>
              <a:t>9</a:t>
            </a:fld>
            <a:endParaRPr lang="it-IT" sz="900" dirty="0">
              <a:solidFill>
                <a:schemeClr val="bg1"/>
              </a:solidFill>
            </a:endParaRP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31C220A1-E59F-AA12-ADF4-595D4C84DEFA}"/>
              </a:ext>
            </a:extLst>
          </p:cNvPr>
          <p:cNvGrpSpPr/>
          <p:nvPr/>
        </p:nvGrpSpPr>
        <p:grpSpPr>
          <a:xfrm>
            <a:off x="149310" y="1704955"/>
            <a:ext cx="4014834" cy="2872541"/>
            <a:chOff x="-56747" y="60455"/>
            <a:chExt cx="5024438" cy="3505200"/>
          </a:xfrm>
        </p:grpSpPr>
        <p:graphicFrame>
          <p:nvGraphicFramePr>
            <p:cNvPr id="11" name="Grafico 10">
              <a:extLst>
                <a:ext uri="{FF2B5EF4-FFF2-40B4-BE49-F238E27FC236}">
                  <a16:creationId xmlns:a16="http://schemas.microsoft.com/office/drawing/2014/main" id="{DA03BCA2-32F0-289B-F18B-7B3C9938279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86313137"/>
                </p:ext>
              </p:extLst>
            </p:nvPr>
          </p:nvGraphicFramePr>
          <p:xfrm>
            <a:off x="-56747" y="60455"/>
            <a:ext cx="5024438" cy="3505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3" name="CasellaDiTesto 14">
              <a:extLst>
                <a:ext uri="{FF2B5EF4-FFF2-40B4-BE49-F238E27FC236}">
                  <a16:creationId xmlns:a16="http://schemas.microsoft.com/office/drawing/2014/main" id="{3020BB74-DDCB-C453-8C41-0C1656BE9252}"/>
                </a:ext>
              </a:extLst>
            </p:cNvPr>
            <p:cNvSpPr txBox="1"/>
            <p:nvPr/>
          </p:nvSpPr>
          <p:spPr>
            <a:xfrm>
              <a:off x="923505" y="1510055"/>
              <a:ext cx="1450182" cy="338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200" b="1" dirty="0"/>
                <a:t>Oltre 45: 628</a:t>
              </a:r>
            </a:p>
          </p:txBody>
        </p:sp>
        <p:sp>
          <p:nvSpPr>
            <p:cNvPr id="15" name="CasellaDiTesto 14">
              <a:extLst>
                <a:ext uri="{FF2B5EF4-FFF2-40B4-BE49-F238E27FC236}">
                  <a16:creationId xmlns:a16="http://schemas.microsoft.com/office/drawing/2014/main" id="{31B23DF9-2B6C-12D1-15BD-684BA01FFB0E}"/>
                </a:ext>
              </a:extLst>
            </p:cNvPr>
            <p:cNvSpPr txBox="1"/>
            <p:nvPr/>
          </p:nvSpPr>
          <p:spPr>
            <a:xfrm>
              <a:off x="2419122" y="882055"/>
              <a:ext cx="1358911" cy="338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200" b="1" dirty="0"/>
                <a:t>Fino a 45: 188</a:t>
              </a:r>
            </a:p>
          </p:txBody>
        </p:sp>
      </p:grp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3D0BAEC3-DBDC-B0C8-4054-5A5C284040CD}"/>
              </a:ext>
            </a:extLst>
          </p:cNvPr>
          <p:cNvGrpSpPr/>
          <p:nvPr/>
        </p:nvGrpSpPr>
        <p:grpSpPr>
          <a:xfrm>
            <a:off x="4419607" y="2011972"/>
            <a:ext cx="4409898" cy="2374743"/>
            <a:chOff x="5445" y="-45882"/>
            <a:chExt cx="5853113" cy="2657475"/>
          </a:xfrm>
        </p:grpSpPr>
        <p:graphicFrame>
          <p:nvGraphicFramePr>
            <p:cNvPr id="18" name="Grafico 17">
              <a:extLst>
                <a:ext uri="{FF2B5EF4-FFF2-40B4-BE49-F238E27FC236}">
                  <a16:creationId xmlns:a16="http://schemas.microsoft.com/office/drawing/2014/main" id="{0625237B-0107-7905-1DF1-A84FD722FDC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285440880"/>
                </p:ext>
              </p:extLst>
            </p:nvPr>
          </p:nvGraphicFramePr>
          <p:xfrm>
            <a:off x="5445" y="-45882"/>
            <a:ext cx="5853113" cy="26574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9" name="CasellaDiTesto 14">
              <a:extLst>
                <a:ext uri="{FF2B5EF4-FFF2-40B4-BE49-F238E27FC236}">
                  <a16:creationId xmlns:a16="http://schemas.microsoft.com/office/drawing/2014/main" id="{9124E9BD-8140-C75B-6846-58B33C30F16F}"/>
                </a:ext>
              </a:extLst>
            </p:cNvPr>
            <p:cNvSpPr txBox="1"/>
            <p:nvPr/>
          </p:nvSpPr>
          <p:spPr>
            <a:xfrm>
              <a:off x="4697858" y="677855"/>
              <a:ext cx="757883" cy="67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it-IT" sz="1200" b="1" dirty="0">
                <a:solidFill>
                  <a:srgbClr val="C00000"/>
                </a:solidFill>
              </a:endParaRPr>
            </a:p>
            <a:p>
              <a:r>
                <a:rPr lang="it-IT" sz="1200" b="1" dirty="0">
                  <a:solidFill>
                    <a:srgbClr val="C00000"/>
                  </a:solidFill>
                </a:rPr>
                <a:t> 1.698</a:t>
              </a:r>
            </a:p>
          </p:txBody>
        </p:sp>
      </p:grp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72E1D6A-B39F-A9C2-286F-5A6472A8B4CA}"/>
              </a:ext>
            </a:extLst>
          </p:cNvPr>
          <p:cNvSpPr txBox="1"/>
          <p:nvPr/>
        </p:nvSpPr>
        <p:spPr>
          <a:xfrm>
            <a:off x="4499165" y="1418094"/>
            <a:ext cx="4124017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solidFill>
                  <a:schemeClr val="bg1"/>
                </a:solidFill>
              </a:rPr>
              <a:t>Partecipazione dei notai con età inferiore a 45 anni rispetto alla relativa popolazione attiva (1.698).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23D723AF-536A-0775-6E56-45AE9EF09A81}"/>
              </a:ext>
            </a:extLst>
          </p:cNvPr>
          <p:cNvSpPr txBox="1"/>
          <p:nvPr/>
        </p:nvSpPr>
        <p:spPr>
          <a:xfrm>
            <a:off x="471497" y="1418093"/>
            <a:ext cx="3312368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solidFill>
                  <a:schemeClr val="bg1"/>
                </a:solidFill>
              </a:rPr>
              <a:t>Partecipazione dei notai con età inferiore e superiore a 45 anni.</a:t>
            </a:r>
          </a:p>
        </p:txBody>
      </p:sp>
    </p:spTree>
    <p:extLst>
      <p:ext uri="{BB962C8B-B14F-4D97-AF65-F5344CB8AC3E}">
        <p14:creationId xmlns:p14="http://schemas.microsoft.com/office/powerpoint/2010/main" val="317411877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7403</TotalTime>
  <Words>538</Words>
  <Application>Microsoft Office PowerPoint</Application>
  <PresentationFormat>Presentazione su schermo (16:9)</PresentationFormat>
  <Paragraphs>75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Valerio Innocenti</dc:creator>
  <cp:lastModifiedBy>paola venanzi</cp:lastModifiedBy>
  <cp:revision>713</cp:revision>
  <cp:lastPrinted>2023-06-15T09:12:01Z</cp:lastPrinted>
  <dcterms:created xsi:type="dcterms:W3CDTF">2013-11-07T11:12:49Z</dcterms:created>
  <dcterms:modified xsi:type="dcterms:W3CDTF">2023-06-22T11:21:04Z</dcterms:modified>
</cp:coreProperties>
</file>